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4" r:id="rId6"/>
    <p:sldId id="273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7" r:id="rId15"/>
    <p:sldId id="268" r:id="rId16"/>
    <p:sldId id="275" r:id="rId17"/>
    <p:sldId id="280" r:id="rId18"/>
    <p:sldId id="283" r:id="rId19"/>
    <p:sldId id="281" r:id="rId20"/>
    <p:sldId id="282" r:id="rId21"/>
    <p:sldId id="265" r:id="rId22"/>
    <p:sldId id="277" r:id="rId23"/>
    <p:sldId id="276" r:id="rId24"/>
    <p:sldId id="266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/>
    <p:restoredTop sz="94697"/>
  </p:normalViewPr>
  <p:slideViewPr>
    <p:cSldViewPr snapToGrid="0">
      <p:cViewPr>
        <p:scale>
          <a:sx n="100" d="100"/>
          <a:sy n="100" d="100"/>
        </p:scale>
        <p:origin x="91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6AB6FD6-9D27-4222-BF85-7B474D3B7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45368EC3-E80C-4DDA-B4A5-9D2C14597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32D30BC-F9F4-491E-B63C-1E5A901A5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5B1B-5232-4C7E-BC0C-275BD4ED4A59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1D1E4B2-843B-469B-8710-18042DEA7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312D517-9162-4647-B9B1-73B3E264B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2004-8D99-4DC0-B0FE-7A76F7C7A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21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AB9B3A5-0BBE-48F9-8718-8EB5AC7C4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C4CF514-5B36-4654-BFDD-1B2CFB29E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6953765-2601-4C13-83DC-71ECFC07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5B1B-5232-4C7E-BC0C-275BD4ED4A59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C6BD187-99E0-4B6C-B778-DAABC11E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D39DC67-3648-4F11-939D-AB429194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2004-8D99-4DC0-B0FE-7A76F7C7A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9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D3E9F43C-6BD9-401F-AFC3-A46D059BC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238B797-EA35-4389-9AAA-09E89BCEA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26A3256-61BE-487A-80E6-17EA0463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5B1B-5232-4C7E-BC0C-275BD4ED4A59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6D8D3F9-80CD-4496-80F0-A1223293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BF77E0D-C89F-46D8-9A39-9E7EF4E7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2004-8D99-4DC0-B0FE-7A76F7C7A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05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8E9204-752F-48AD-A743-81EEEBB56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92331CD-A24E-4616-BBDB-2FE7DFDCE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7ED50C5-A188-4D61-8236-63AA0EC7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5B1B-5232-4C7E-BC0C-275BD4ED4A59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4CA2138-D7E9-443D-A0C2-B4535D4C7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2F6B091-D5B1-4835-B911-7BB4C8F5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2004-8D99-4DC0-B0FE-7A76F7C7A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15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98F6259-8558-4085-9ACF-5A586168B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2BCECAB-4A6B-4AE1-83B4-64D71A136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1CAE5CD-52E9-4A7E-9F19-598595CE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5B1B-5232-4C7E-BC0C-275BD4ED4A59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E356526-690F-461D-A15C-81D8570E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1A4F0AC-BDD9-4E1F-8B80-E5F08B98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2004-8D99-4DC0-B0FE-7A76F7C7A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64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4AEB861-FF0C-45E6-B1C2-0DAD3E0B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9CE9703-8260-4FD2-8C6E-0E00F5359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F48BAB3-4983-44F9-95D9-4ECA940CC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C0ECCD4-9069-4E91-9F25-88D78AFD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5B1B-5232-4C7E-BC0C-275BD4ED4A59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6756141-17D8-4E0C-B1FB-60DFD3C6E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D1E9828-C6EE-4357-B938-6934FE90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2004-8D99-4DC0-B0FE-7A76F7C7A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61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C70AA4D-8FA0-4E12-9BEC-A3D0B9A8A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AC89019-05E7-4E92-8EAA-7E219AD97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2E9D9CF-DBF8-41EE-A568-BB10C0D72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616D80B-1795-4A40-956B-AA9653F65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ACDE66E5-8064-46B8-9EA4-848DE8564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0397FDDB-4C65-4163-9A2D-EEB7CFB6B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5B1B-5232-4C7E-BC0C-275BD4ED4A59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DDDC15E3-72F7-4D81-A3BD-5E34C8213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B79C7B51-B5AD-4C18-AE0B-97E3B66C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2004-8D99-4DC0-B0FE-7A76F7C7A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16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61D06BC-0753-4AC8-8FEC-615459D5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C62849A5-DC71-4917-94E3-3B53C01CE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5B1B-5232-4C7E-BC0C-275BD4ED4A59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AA8149DF-BF66-4BE3-A1B1-C9006B2B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936FD59-3710-4982-BFE7-77BDBB9B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2004-8D99-4DC0-B0FE-7A76F7C7A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15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552B2C3-D972-46EA-B94C-BAD6AF311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5B1B-5232-4C7E-BC0C-275BD4ED4A59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F0F5C5F3-4EBE-4E8E-93BE-8DC5B23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9921099-DBB8-49E8-8193-44B82ADEA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2004-8D99-4DC0-B0FE-7A76F7C7A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00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CE9D349-8283-4311-AA2D-5136E2FD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9443610-936A-47A6-9775-E363375E6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7054B2C-BE4C-492E-86ED-7735AECE3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758CD42-8CB9-4B17-B808-6EC14D0B5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5B1B-5232-4C7E-BC0C-275BD4ED4A59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80B6779-67A2-4D60-ABB4-818740DF6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A600BC7-DAF5-4409-A235-190A2B43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2004-8D99-4DC0-B0FE-7A76F7C7A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57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1BB0965-A9EF-4FEE-BF04-0D307624A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8E08D8A5-803C-4AE9-A387-C47265E9F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8DF40549-9A64-425F-99FF-E6E50BB93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4E2860C-EBDC-4AAF-A44A-3BEAEE01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5B1B-5232-4C7E-BC0C-275BD4ED4A59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B8DA2D8-6B28-42DF-8EAC-2BA7B8EB6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A30BBD7-0A76-4449-A448-8B40BA0B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2004-8D99-4DC0-B0FE-7A76F7C7A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96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AC3EC72-85C9-46F8-9138-11AD5DDBB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388E6C1-74C2-43F9-9539-AA55B8D30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3754F9F-CDF5-41DD-8B46-2E574AECC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D5B1B-5232-4C7E-BC0C-275BD4ED4A59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44491B7-B2B3-4DAE-9833-D015F789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FA358DD-44B3-46A0-8A09-3228E17E8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A2004-8D99-4DC0-B0FE-7A76F7C7A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74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F198C89-A97F-43C6-A3D7-FB75F38CC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823" y="1122363"/>
            <a:ext cx="11332564" cy="2387600"/>
          </a:xfrm>
        </p:spPr>
        <p:txBody>
          <a:bodyPr>
            <a:normAutofit fontScale="90000"/>
          </a:bodyPr>
          <a:lstStyle/>
          <a:p>
            <a:r>
              <a:rPr lang="en-US" altLang="zh-CN"/>
              <a:t>QSGD: </a:t>
            </a:r>
            <a:r>
              <a:rPr lang="fr-FR" altLang="zh-CN"/>
              <a:t> Communication-Efficient SGD</a:t>
            </a:r>
            <a:br>
              <a:rPr lang="fr-FR" altLang="zh-CN"/>
            </a:br>
            <a:r>
              <a:rPr lang="fr-FR" altLang="zh-CN"/>
              <a:t>via Gradient Quantization and Encoding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D8B21C9D-1E1E-4A04-8939-0BD53E6BC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NeurIPS 2017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924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2EEA093-9FA1-486D-A0BC-C8F073F6C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/>
              <a:t>Quantized SGD(QSGD)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id="{8BAC15BB-15AF-4949-A35F-A588F58DA2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US" altLang="zh-CN" dirty="0"/>
                  <a:t> denotes the base-2 logarithm</a:t>
                </a:r>
              </a:p>
              <a:p>
                <a:r>
                  <a:rPr lang="en-US" altLang="zh-CN" dirty="0"/>
                  <a:t>The number of bits to represent a float is 32</a:t>
                </a:r>
              </a:p>
              <a:p>
                <a:r>
                  <a:rPr lang="en-US" altLang="zh-CN" dirty="0"/>
                  <a:t>For any vector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 denote the number of </a:t>
                </a:r>
                <a:r>
                  <a:rPr lang="en-US" altLang="zh-CN" dirty="0" err="1"/>
                  <a:t>nonzeros</a:t>
                </a:r>
                <a:r>
                  <a:rPr lang="en-US" altLang="zh-CN" dirty="0"/>
                  <a:t> of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For any string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∈{0, 1}</m:t>
                    </m:r>
                  </m:oMath>
                </a14:m>
                <a:r>
                  <a:rPr lang="en-US" altLang="zh-CN" dirty="0"/>
                  <a:t>, let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dirty="0"/>
                  <a:t> denote its length</a:t>
                </a:r>
              </a:p>
              <a:p>
                <a:r>
                  <a:rPr lang="en-US" altLang="zh-CN" dirty="0"/>
                  <a:t>For any scalar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zh-CN" dirty="0"/>
                  <a:t>,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∈{−1, +1}</m:t>
                    </m:r>
                  </m:oMath>
                </a14:m>
                <a:r>
                  <a:rPr lang="en-US" altLang="zh-CN" dirty="0"/>
                  <a:t> denote its sign,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⁡(0)=1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BAC15BB-15AF-4949-A35F-A588F58DA2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640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7566E38-936A-4F83-8140-2A4C8ED71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Stochastic Quantization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id="{5396CB9F-6201-4B40-B4EC-FA7E111710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5787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 smtClean="0"/>
                  <a:t>Quantization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𝑄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·</m:t>
                      </m:r>
                      <m:r>
                        <m:rPr>
                          <m:sty m:val="p"/>
                        </m:rPr>
                        <a:rPr lang="en-US" altLang="zh-CN" b="0" i="1" smtClean="0">
                          <a:latin typeface="Cambria Math" charset="0"/>
                        </a:rPr>
                        <m:t>sng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·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 smtClean="0"/>
                  <a:t>Where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𝜉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probability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altLang="zh-CN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0,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otherwise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396CB9F-6201-4B40-B4EC-FA7E111710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5787"/>
                <a:ext cx="10515600" cy="4351338"/>
              </a:xfrm>
              <a:blipFill rotWithShape="0"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/>
              <p:cNvSpPr txBox="1">
                <a:spLocks/>
              </p:cNvSpPr>
              <p:nvPr/>
            </p:nvSpPr>
            <p:spPr>
              <a:xfrm>
                <a:off x="838200" y="2711350"/>
                <a:ext cx="10515600" cy="40464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dirty="0" smtClean="0"/>
                  <a:t>Properties:</a:t>
                </a:r>
              </a:p>
              <a:p>
                <a:pPr lvl="1"/>
                <a:r>
                  <a:rPr kumimoji="1" lang="en-US" altLang="zh-CN" dirty="0" smtClean="0"/>
                  <a:t>1.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b="1" dirty="0" smtClean="0"/>
                  <a:t>Unbiasedness</a:t>
                </a:r>
                <a:r>
                  <a:rPr kumimoji="1" lang="en-US" altLang="zh-CN" dirty="0" smtClean="0"/>
                  <a:t>:</a:t>
                </a: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mr-IN" altLang="zh-CN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mr-IN" altLang="zh-CN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1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1" lang="en-US" altLang="zh-CN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kumimoji="1" lang="en-US" altLang="zh-CN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1" lang="en-US" altLang="zh-CN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𝒗</m:t>
                              </m:r>
                            </m:e>
                          </m:d>
                        </m:e>
                        <m:sub>
                          <m:r>
                            <a:rPr kumimoji="1" lang="en-US" altLang="zh-CN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·</m:t>
                      </m:r>
                      <m:r>
                        <m:rPr>
                          <m:sty m:val="p"/>
                        </m:rPr>
                        <a:rPr kumimoji="1" lang="en-US" altLang="zh-CN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sgn</m:t>
                      </m:r>
                      <m:d>
                        <m:dPr>
                          <m:ctrlPr>
                            <a:rPr kumimoji="1" lang="en-US" altLang="zh-CN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kumimoji="1" lang="en-US" altLang="zh-CN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kumimoji="1" lang="mr-IN" altLang="zh-CN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kumimoji="1" lang="hr-HR" altLang="zh-CN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1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1" lang="en-US" altLang="zh-CN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1" lang="mr-IN" altLang="zh-CN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1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  <m:sub>
                              <m:r>
                                <a:rPr kumimoji="1" lang="en-US" altLang="zh-CN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kumimoji="1" lang="en-US" altLang="zh-CN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𝒗</m:t>
                          </m:r>
                        </m:e>
                        <m:sub>
                          <m:r>
                            <a:rPr kumimoji="1" lang="en-US" altLang="zh-CN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en-US" altLang="zh-CN" dirty="0" smtClean="0"/>
              </a:p>
              <a:p>
                <a:pPr lvl="1"/>
                <a:r>
                  <a:rPr kumimoji="1" lang="en-US" altLang="zh-CN" dirty="0" smtClean="0"/>
                  <a:t>2.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b="1" dirty="0" smtClean="0"/>
                  <a:t>Second</a:t>
                </a:r>
                <a:r>
                  <a:rPr kumimoji="1" lang="zh-CN" altLang="en-US" b="1" dirty="0" smtClean="0"/>
                  <a:t> </a:t>
                </a:r>
                <a:r>
                  <a:rPr kumimoji="1" lang="en-US" altLang="zh-CN" b="1" dirty="0" smtClean="0"/>
                  <a:t>moment</a:t>
                </a:r>
                <a:r>
                  <a:rPr kumimoji="1" lang="zh-CN" altLang="en-US" b="1" dirty="0" smtClean="0"/>
                  <a:t> </a:t>
                </a:r>
                <a:r>
                  <a:rPr kumimoji="1" lang="en-US" altLang="zh-CN" dirty="0" smtClean="0"/>
                  <a:t>(variance)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bound:</a:t>
                </a: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mr-IN" altLang="zh-CN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1" lang="mr-IN" altLang="zh-CN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1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1" lang="mr-IN" altLang="zh-CN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b="1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𝒗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zh-CN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zh-CN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e>
                      </m:rad>
                      <m:sSup>
                        <m:sSupPr>
                          <m:ctrlPr>
                            <a:rPr kumimoji="1" lang="en-US" altLang="zh-CN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1" lang="en-US" altLang="zh-CN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𝒗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mr-IN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1" lang="mr-IN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1" lang="mr-IN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b="1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𝒗</m:t>
                                      </m:r>
                                    </m:e>
                                  </m:d>
                                  <m:r>
                                    <a:rPr kumimoji="1" lang="en-US" altLang="zh-CN" b="1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b="1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min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⁡(</m:t>
                      </m:r>
                      <m:f>
                        <m:f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f>
                        <m:f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rad>
                        </m:num>
                        <m:den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den>
                      </m:f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𝒗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dirty="0" smtClean="0"/>
              </a:p>
              <a:p>
                <a:pPr lvl="1"/>
                <a:r>
                  <a:rPr kumimoji="1" lang="en-US" altLang="zh-CN" dirty="0" smtClean="0"/>
                  <a:t>3.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b="1" dirty="0" err="1" smtClean="0"/>
                  <a:t>Sparsity</a:t>
                </a:r>
                <a:r>
                  <a:rPr kumimoji="1" lang="en-US" altLang="zh-CN" b="1" dirty="0" smtClean="0"/>
                  <a:t>: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If</a:t>
                </a:r>
                <a:r>
                  <a:rPr kumimoji="1"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has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dimension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n,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then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mr-IN" altLang="zh-CN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1" lang="mr-IN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1" lang="mr-IN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b="1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𝒗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1" lang="en-US" altLang="zh-CN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kumimoji="1" lang="en-US" altLang="zh-CN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kumimoji="1" lang="en-US" altLang="zh-CN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kumimoji="1" lang="en-US" altLang="zh-CN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kumimoji="1" lang="en-US" altLang="zh-CN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kumimoji="1" lang="en-US" altLang="zh-CN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1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kumimoji="1" lang="en-US" altLang="zh-CN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f>
                        <m:fPr>
                          <m:ctrlPr>
                            <a:rPr kumimoji="1" lang="en-US" altLang="zh-CN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1" lang="en-US" altLang="zh-CN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b>
                              <m:r>
                                <a:rPr kumimoji="1" lang="en-US" altLang="zh-CN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1" lang="en-US" altLang="zh-CN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b>
                              <m:r>
                                <a:rPr kumimoji="1" lang="en-US" altLang="zh-CN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kumimoji="1" lang="en-US" altLang="zh-CN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kumimoji="1" lang="en-US" altLang="zh-CN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zh-CN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11350"/>
                <a:ext cx="10515600" cy="4046437"/>
              </a:xfrm>
              <a:prstGeom prst="rect">
                <a:avLst/>
              </a:prstGeom>
              <a:blipFill rotWithShape="0">
                <a:blip r:embed="rId3"/>
                <a:stretch>
                  <a:fillRect l="-1043" t="-2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649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51A4A3-19B8-437B-97EB-4D0453D25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Efficient Coding of Gradients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F15DDA4-9650-4975-9D92-5D485416A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9216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/>
              <a:t>To code a number N:</a:t>
            </a:r>
          </a:p>
          <a:p>
            <a:pPr marL="514350" indent="-514350">
              <a:buAutoNum type="arabicParenBoth"/>
            </a:pPr>
            <a:r>
              <a:rPr lang="en-US" altLang="zh-CN"/>
              <a:t>Place a "0" at the end of the code</a:t>
            </a:r>
          </a:p>
          <a:p>
            <a:pPr marL="514350" indent="-514350">
              <a:buAutoNum type="arabicParenBoth"/>
            </a:pPr>
            <a:r>
              <a:rPr lang="en-US" altLang="zh-CN"/>
              <a:t>If N = 1, stop; encoding is complete</a:t>
            </a:r>
          </a:p>
          <a:p>
            <a:pPr marL="514350" indent="-514350">
              <a:buAutoNum type="arabicParenBoth"/>
            </a:pPr>
            <a:r>
              <a:rPr lang="en-US" altLang="zh-CN"/>
              <a:t>Prepend the binary representation of N to the beginning of the code. This will be at least two bits, the first bit of which is a 1</a:t>
            </a:r>
          </a:p>
          <a:p>
            <a:pPr marL="0" indent="0">
              <a:buNone/>
            </a:pPr>
            <a:r>
              <a:rPr lang="en-US" altLang="zh-CN"/>
              <a:t>(4) Let N equal the number of bits just prepended, minus one</a:t>
            </a:r>
          </a:p>
          <a:p>
            <a:pPr marL="0" indent="0">
              <a:buNone/>
            </a:pPr>
            <a:r>
              <a:rPr lang="en-US" altLang="zh-CN"/>
              <a:t>(5) Return to step 2 to prepend the encoding of the new N</a:t>
            </a:r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8D8D87E8-E8D7-4BA6-B081-7A29AFEFABBF}"/>
              </a:ext>
            </a:extLst>
          </p:cNvPr>
          <p:cNvSpPr txBox="1"/>
          <p:nvPr/>
        </p:nvSpPr>
        <p:spPr>
          <a:xfrm>
            <a:off x="8424473" y="1432680"/>
            <a:ext cx="3963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Encode(5) = 10 101 0</a:t>
            </a:r>
          </a:p>
          <a:p>
            <a:endParaRPr lang="en-US" altLang="zh-CN" sz="2400"/>
          </a:p>
          <a:p>
            <a:r>
              <a:rPr lang="en-US" altLang="zh-CN" sz="2400"/>
              <a:t>Encode(9) = 11 1001 0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658797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85464CC-60F9-4283-92E9-A742E21D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Efficient Coding of Gradients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8D93B5B-4269-48C5-92F2-016E752EB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/>
              <a:t>To decode an Elias omega-coded integer:</a:t>
            </a:r>
          </a:p>
          <a:p>
            <a:pPr marL="514350" indent="-514350">
              <a:buAutoNum type="arabicParenBoth"/>
            </a:pPr>
            <a:r>
              <a:rPr lang="en-US" altLang="zh-CN"/>
              <a:t>Start with a variable N, set to a value of 1</a:t>
            </a:r>
          </a:p>
          <a:p>
            <a:pPr marL="514350" indent="-514350">
              <a:buAutoNum type="arabicParenBoth"/>
            </a:pPr>
            <a:r>
              <a:rPr lang="en-US" altLang="zh-CN"/>
              <a:t>If the next bit is a "0", stop. The decoded number is N</a:t>
            </a:r>
          </a:p>
          <a:p>
            <a:pPr marL="514350" indent="-514350">
              <a:buAutoNum type="arabicParenBoth"/>
            </a:pPr>
            <a:r>
              <a:rPr lang="en-US" altLang="zh-CN"/>
              <a:t>If the next bit is a "1", then read it plus N more bits, and use that binary number as the new value of N. Go back to step 2.</a:t>
            </a:r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32327A5-8D38-4C03-AAF3-F475EE1F4219}"/>
              </a:ext>
            </a:extLst>
          </p:cNvPr>
          <p:cNvSpPr txBox="1"/>
          <p:nvPr/>
        </p:nvSpPr>
        <p:spPr>
          <a:xfrm>
            <a:off x="1514008" y="4640575"/>
            <a:ext cx="3963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Decode(10 101 0) = 2, 5</a:t>
            </a:r>
          </a:p>
          <a:p>
            <a:endParaRPr lang="en-US" altLang="zh-CN" sz="2400"/>
          </a:p>
          <a:p>
            <a:r>
              <a:rPr lang="en-US" altLang="zh-CN" sz="2400"/>
              <a:t>Decode(11 1001 0) = 3, 9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773357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85464CC-60F9-4283-92E9-A742E21D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Efficient Coding of Gradients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id="{78D93B5B-4269-48C5-92F2-016E752EB6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4657" y="1825625"/>
                <a:ext cx="11287592" cy="4351338"/>
              </a:xfrm>
            </p:spPr>
            <p:txBody>
              <a:bodyPr/>
              <a:lstStyle/>
              <a:p>
                <a:r>
                  <a:rPr lang="en-US" altLang="zh-CN"/>
                  <a:t>Given a gradient vector represented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/>
                  <a:t>, with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/>
                  <a:t> quantization levels</a:t>
                </a:r>
              </a:p>
              <a:p>
                <a:r>
                  <a:rPr lang="en-US" altLang="zh-CN"/>
                  <a:t>First, use 32 bits to encode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/>
              </a:p>
              <a:p>
                <a:r>
                  <a:rPr lang="en-US" altLang="zh-CN"/>
                  <a:t>Use Elias coding the position of the first nonzero entry of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altLang="zh-CN"/>
                  <a:t>, then appends a bit denoting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/>
                  <a:t> and follows that with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𝐸𝑙𝑖𝑎𝑠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·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altLang="zh-CN"/>
              </a:p>
              <a:p>
                <a:r>
                  <a:rPr lang="en-US" altLang="zh-CN"/>
                  <a:t>Iteratively, it proceeds to encode the distance from the current coordinate of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altLang="zh-CN"/>
                  <a:t> to the next nonzero, and encodes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/>
                  <a:t> for that coordinate in the same way</a:t>
                </a:r>
              </a:p>
              <a:p>
                <a:endParaRPr lang="zh-CN" altLang="en-US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8D93B5B-4269-48C5-92F2-016E752EB6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4657" y="1825625"/>
                <a:ext cx="11287592" cy="4351338"/>
              </a:xfrm>
              <a:blipFill>
                <a:blip r:embed="rId2"/>
                <a:stretch>
                  <a:fillRect l="-972" t="-2381" r="-1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997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85464CC-60F9-4283-92E9-A742E21D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Efficient Coding of Gradients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id="{78D93B5B-4269-48C5-92F2-016E752EB6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4657" y="1825625"/>
                <a:ext cx="11287592" cy="4351338"/>
              </a:xfrm>
            </p:spPr>
            <p:txBody>
              <a:bodyPr/>
              <a:lstStyle/>
              <a:p>
                <a:r>
                  <a:rPr lang="en-US" altLang="zh-CN"/>
                  <a:t>First read off 32 bits to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/>
              </a:p>
              <a:p>
                <a:r>
                  <a:rPr lang="en-US" altLang="zh-CN"/>
                  <a:t>Then iteratively use the decoding scheme for Elias recursive coding to read off the positions and values of the nonzeros of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altLang="zh-CN"/>
                  <a:t> and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zh-CN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8D93B5B-4269-48C5-92F2-016E752EB6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4657" y="1825625"/>
                <a:ext cx="11287592" cy="4351338"/>
              </a:xfrm>
              <a:blipFill>
                <a:blip r:embed="rId2"/>
                <a:stretch>
                  <a:fillRect l="-972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83EB3BDB-C121-4ECA-BD8B-2ED2056E2922}"/>
              </a:ext>
            </a:extLst>
          </p:cNvPr>
          <p:cNvGrpSpPr/>
          <p:nvPr/>
        </p:nvGrpSpPr>
        <p:grpSpPr>
          <a:xfrm>
            <a:off x="673855" y="3294063"/>
            <a:ext cx="10993488" cy="3017837"/>
            <a:chOff x="1991739" y="3391694"/>
            <a:chExt cx="8460000" cy="1998699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5C837957-F286-45E6-AFEF-294A3CDC9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3539" y="3391694"/>
              <a:ext cx="8458200" cy="6096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C05E5A05-5A82-4375-9D32-077B80FE8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1739" y="4001294"/>
              <a:ext cx="8460000" cy="1389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7517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Setup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CN" b="1" dirty="0" smtClean="0"/>
              <a:t>Where?</a:t>
            </a:r>
          </a:p>
          <a:p>
            <a:pPr lvl="1"/>
            <a:r>
              <a:rPr kumimoji="1" lang="en-US" altLang="zh-CN" b="1" dirty="0" smtClean="0"/>
              <a:t>Amazon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p16xLarge</a:t>
            </a:r>
            <a:r>
              <a:rPr kumimoji="1" lang="en-US" altLang="zh-CN" dirty="0" smtClean="0"/>
              <a:t>(16x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NVIDIA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K80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GPUs),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b="1" dirty="0" smtClean="0"/>
              <a:t>NVIDIA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err="1" smtClean="0"/>
              <a:t>DirectConnect</a:t>
            </a:r>
            <a:endParaRPr kumimoji="1" lang="en-US" altLang="zh-CN" b="1" dirty="0" smtClean="0"/>
          </a:p>
          <a:p>
            <a:pPr lvl="1"/>
            <a:r>
              <a:rPr kumimoji="1" lang="en-US" altLang="zh-CN" dirty="0" smtClean="0"/>
              <a:t>Microsoft</a:t>
            </a:r>
            <a:r>
              <a:rPr kumimoji="1" lang="zh-CN" altLang="en-US" dirty="0" smtClean="0"/>
              <a:t> </a:t>
            </a:r>
            <a:r>
              <a:rPr kumimoji="1" lang="en-US" altLang="zh-CN" b="1" dirty="0" smtClean="0"/>
              <a:t>CNTK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v2.0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fast</a:t>
            </a:r>
            <a:r>
              <a:rPr kumimoji="1" lang="zh-CN" altLang="en-US" dirty="0" smtClean="0"/>
              <a:t> </a:t>
            </a:r>
            <a:r>
              <a:rPr kumimoji="1" lang="en-US" altLang="zh-CN" b="1" dirty="0" smtClean="0"/>
              <a:t>MPI-based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communication</a:t>
            </a:r>
            <a:endParaRPr kumimoji="1" lang="en-US" altLang="zh-CN" b="1" dirty="0"/>
          </a:p>
          <a:p>
            <a:r>
              <a:rPr kumimoji="1" lang="en-US" altLang="zh-CN" dirty="0" smtClean="0"/>
              <a:t>What?</a:t>
            </a:r>
          </a:p>
          <a:p>
            <a:pPr lvl="1"/>
            <a:r>
              <a:rPr kumimoji="1" lang="en-US" altLang="zh-CN" b="1" dirty="0" smtClean="0"/>
              <a:t>Task: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image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classification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ImageNet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CIFAR)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b="1" dirty="0" smtClean="0"/>
              <a:t>speech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recognition</a:t>
            </a:r>
            <a:r>
              <a:rPr kumimoji="1" lang="en-US" altLang="zh-CN" dirty="0" smtClean="0"/>
              <a:t>(CMU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AN4)</a:t>
            </a:r>
          </a:p>
          <a:p>
            <a:pPr lvl="1"/>
            <a:r>
              <a:rPr kumimoji="1" lang="en-US" altLang="zh-CN" b="1" dirty="0" smtClean="0"/>
              <a:t>Nets: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err="1" smtClean="0"/>
              <a:t>ResNet</a:t>
            </a:r>
            <a:r>
              <a:rPr kumimoji="1" lang="en-US" altLang="zh-CN" b="1" dirty="0" smtClean="0"/>
              <a:t>,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VGG,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err="1" smtClean="0"/>
              <a:t>AlexNet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respectively</a:t>
            </a:r>
            <a:r>
              <a:rPr kumimoji="1" lang="zh-CN" altLang="en-US" dirty="0" smtClean="0"/>
              <a:t> </a:t>
            </a:r>
            <a:r>
              <a:rPr kumimoji="1" lang="en-US" altLang="zh-CN" b="1" dirty="0" smtClean="0"/>
              <a:t>LSTM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b="1" dirty="0" smtClean="0"/>
              <a:t>default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parameters</a:t>
            </a:r>
            <a:endParaRPr kumimoji="1" lang="en-US" altLang="zh-CN" b="1" dirty="0"/>
          </a:p>
          <a:p>
            <a:r>
              <a:rPr kumimoji="1" lang="en-US" altLang="zh-CN" dirty="0" smtClean="0"/>
              <a:t>Why?</a:t>
            </a:r>
          </a:p>
          <a:p>
            <a:pPr lvl="1"/>
            <a:r>
              <a:rPr kumimoji="1" lang="en-US" altLang="zh-CN" b="1" dirty="0" smtClean="0"/>
              <a:t>Accuracy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vs.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Speed/Scalability</a:t>
            </a:r>
            <a:endParaRPr kumimoji="1" lang="en-US" altLang="zh-CN" b="1" dirty="0"/>
          </a:p>
          <a:p>
            <a:r>
              <a:rPr kumimoji="1" lang="en-US" altLang="zh-CN" dirty="0" smtClean="0"/>
              <a:t>How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long?</a:t>
            </a:r>
          </a:p>
          <a:p>
            <a:pPr lvl="1"/>
            <a:r>
              <a:rPr kumimoji="1" lang="en-US" altLang="zh-CN" b="1" dirty="0" smtClean="0"/>
              <a:t>&gt;25K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GPU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hours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771341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Experiments: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Accuracy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670" y="1690688"/>
            <a:ext cx="6094289" cy="43418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489" y="1690688"/>
            <a:ext cx="4493044" cy="424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59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Accuracy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LSTM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44625"/>
            <a:ext cx="10515600" cy="4351338"/>
          </a:xfrm>
        </p:spPr>
        <p:txBody>
          <a:bodyPr/>
          <a:lstStyle/>
          <a:p>
            <a:r>
              <a:rPr kumimoji="1" lang="en-US" altLang="zh-CN" dirty="0" smtClean="0"/>
              <a:t>AN4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dataset,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2x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X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GPUs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1962150"/>
            <a:ext cx="6362628" cy="46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29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Experiments: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Scalability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4351338"/>
          </a:xfrm>
        </p:spPr>
        <p:txBody>
          <a:bodyPr/>
          <a:lstStyle/>
          <a:p>
            <a:r>
              <a:rPr kumimoji="1" lang="en-US" altLang="zh-CN" dirty="0" smtClean="0"/>
              <a:t>All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experiments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ImageNet</a:t>
            </a:r>
            <a:endParaRPr kumimoji="1" lang="en-US" altLang="zh-CN" dirty="0" smtClean="0"/>
          </a:p>
          <a:p>
            <a:r>
              <a:rPr kumimoji="1" lang="en-US" altLang="zh-CN" dirty="0" smtClean="0"/>
              <a:t>Amazon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baseline: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819" y="2592389"/>
            <a:ext cx="7383281" cy="407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7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D6F8494-4372-49B7-BDC7-A7A59BEEA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Practical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Problem	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BC15930-CDD0-463D-A8D6-96378E9BE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Training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Large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machine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learning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models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efficiently</a:t>
            </a:r>
          </a:p>
          <a:p>
            <a:endParaRPr lang="en-US" altLang="zh-CN" dirty="0"/>
          </a:p>
          <a:p>
            <a:r>
              <a:rPr lang="en-US" altLang="zh-CN" dirty="0" smtClean="0"/>
              <a:t>Large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Datasets</a:t>
            </a:r>
          </a:p>
          <a:p>
            <a:pPr lvl="1"/>
            <a:r>
              <a:rPr lang="en-US" altLang="zh-CN" dirty="0" err="1"/>
              <a:t>ImageNet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1.6</a:t>
            </a:r>
            <a:r>
              <a:rPr lang="zh-CN" altLang="en-US" dirty="0"/>
              <a:t> </a:t>
            </a:r>
            <a:r>
              <a:rPr lang="en-US" altLang="zh-CN" dirty="0"/>
              <a:t>million</a:t>
            </a:r>
            <a:r>
              <a:rPr lang="zh-CN" altLang="en-US" dirty="0"/>
              <a:t> </a:t>
            </a:r>
            <a:r>
              <a:rPr lang="en-US" altLang="zh-CN" dirty="0"/>
              <a:t>images(~300GB)</a:t>
            </a:r>
          </a:p>
          <a:p>
            <a:pPr lvl="1"/>
            <a:r>
              <a:rPr lang="en-US" altLang="zh-CN" dirty="0"/>
              <a:t>NIST2000</a:t>
            </a:r>
            <a:r>
              <a:rPr lang="zh-CN" altLang="en-US" dirty="0"/>
              <a:t> </a:t>
            </a:r>
            <a:r>
              <a:rPr lang="en-US" altLang="zh-CN" dirty="0"/>
              <a:t>Switchboard</a:t>
            </a:r>
            <a:r>
              <a:rPr lang="zh-CN" altLang="en-US" dirty="0"/>
              <a:t> </a:t>
            </a:r>
            <a:r>
              <a:rPr lang="en-US" altLang="zh-CN" dirty="0"/>
              <a:t>dataset:</a:t>
            </a:r>
            <a:r>
              <a:rPr lang="zh-CN" altLang="en-US" dirty="0"/>
              <a:t> </a:t>
            </a:r>
            <a:r>
              <a:rPr lang="en-US" altLang="zh-CN" dirty="0"/>
              <a:t>2000</a:t>
            </a:r>
            <a:r>
              <a:rPr lang="zh-CN" altLang="en-US" dirty="0"/>
              <a:t> </a:t>
            </a:r>
            <a:r>
              <a:rPr lang="en-US" altLang="zh-CN" dirty="0"/>
              <a:t>hours</a:t>
            </a:r>
          </a:p>
          <a:p>
            <a:endParaRPr lang="en-US" altLang="zh-CN" dirty="0"/>
          </a:p>
          <a:p>
            <a:r>
              <a:rPr lang="en-US" altLang="zh-CN" dirty="0" smtClean="0"/>
              <a:t>Large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Models</a:t>
            </a:r>
            <a:endParaRPr lang="en-US" altLang="zh-CN" dirty="0"/>
          </a:p>
          <a:p>
            <a:pPr lvl="1"/>
            <a:r>
              <a:rPr lang="en-US" altLang="zh-CN" dirty="0" smtClean="0"/>
              <a:t>ResNet-152:</a:t>
            </a:r>
            <a:r>
              <a:rPr lang="zh-CN" altLang="en-US" dirty="0" smtClean="0"/>
              <a:t> </a:t>
            </a:r>
            <a:r>
              <a:rPr lang="en-US" altLang="zh-CN" dirty="0" smtClean="0"/>
              <a:t>152</a:t>
            </a:r>
            <a:r>
              <a:rPr lang="zh-CN" altLang="en-US" dirty="0" smtClean="0"/>
              <a:t> </a:t>
            </a:r>
            <a:r>
              <a:rPr lang="en-US" altLang="zh-CN" dirty="0" smtClean="0"/>
              <a:t>layers,</a:t>
            </a:r>
            <a:r>
              <a:rPr lang="zh-CN" altLang="en-US" dirty="0" smtClean="0"/>
              <a:t> </a:t>
            </a:r>
            <a:r>
              <a:rPr lang="en-US" altLang="zh-CN" dirty="0" smtClean="0"/>
              <a:t>60</a:t>
            </a:r>
            <a:r>
              <a:rPr lang="zh-CN" altLang="en-US" dirty="0" smtClean="0"/>
              <a:t> </a:t>
            </a:r>
            <a:r>
              <a:rPr lang="en-US" altLang="zh-CN" dirty="0" smtClean="0"/>
              <a:t>million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parameters</a:t>
            </a:r>
          </a:p>
          <a:p>
            <a:pPr lvl="1"/>
            <a:r>
              <a:rPr lang="en-US" altLang="zh-CN" dirty="0" smtClean="0"/>
              <a:t>LACEA:</a:t>
            </a:r>
            <a:r>
              <a:rPr lang="zh-CN" altLang="en-US" dirty="0" smtClean="0"/>
              <a:t> </a:t>
            </a:r>
            <a:r>
              <a:rPr lang="en-US" altLang="zh-CN" dirty="0" smtClean="0"/>
              <a:t>22</a:t>
            </a:r>
            <a:r>
              <a:rPr lang="zh-CN" altLang="en-US" dirty="0" smtClean="0"/>
              <a:t> </a:t>
            </a:r>
            <a:r>
              <a:rPr lang="en-US" altLang="zh-CN" dirty="0" smtClean="0"/>
              <a:t>layers,</a:t>
            </a:r>
            <a:r>
              <a:rPr lang="zh-CN" altLang="en-US" dirty="0" smtClean="0"/>
              <a:t> </a:t>
            </a:r>
            <a:r>
              <a:rPr lang="en-US" altLang="zh-CN" dirty="0" smtClean="0"/>
              <a:t>65</a:t>
            </a:r>
            <a:r>
              <a:rPr lang="zh-CN" altLang="en-US" dirty="0" smtClean="0"/>
              <a:t> </a:t>
            </a:r>
            <a:r>
              <a:rPr lang="en-US" altLang="zh-CN" dirty="0" smtClean="0"/>
              <a:t>million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parameters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72537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136525"/>
            <a:ext cx="10515600" cy="1325563"/>
          </a:xfrm>
        </p:spPr>
        <p:txBody>
          <a:bodyPr/>
          <a:lstStyle/>
          <a:p>
            <a:r>
              <a:rPr kumimoji="1" lang="en-US" altLang="zh-CN" dirty="0" smtClean="0"/>
              <a:t>Experiments: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Scalability</a:t>
            </a:r>
            <a:endParaRPr kumimoji="1"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1014413"/>
            <a:ext cx="5040000" cy="27956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96" y="3966044"/>
            <a:ext cx="5040000" cy="28919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700" y="1014413"/>
            <a:ext cx="5040000" cy="27110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700" y="4056498"/>
            <a:ext cx="5040000" cy="271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6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A2CECD4-E74A-4465-A192-6467C0B9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8CBCC10-4805-4236-B279-BD1B7E754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QSGD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family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lossy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compression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schemes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which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trade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off</a:t>
            </a:r>
            <a:r>
              <a:rPr lang="zh-CN" altLang="en-US" dirty="0" smtClean="0"/>
              <a:t> </a:t>
            </a:r>
            <a:r>
              <a:rPr lang="en-US" altLang="zh-CN" dirty="0" smtClean="0"/>
              <a:t>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bit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complexity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convergence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QSGD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theoretically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optimal,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practical,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extensible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end-to-end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compression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1905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Some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Improvements</a:t>
            </a:r>
            <a:r>
              <a:rPr kumimoji="1" lang="mr-IN" altLang="zh-CN" dirty="0" smtClean="0"/>
              <a:t>…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GradiVeQ</a:t>
            </a:r>
            <a:r>
              <a:rPr kumimoji="1" lang="en-US" altLang="zh-CN" dirty="0" smtClean="0"/>
              <a:t>(NeurIPS2018)</a:t>
            </a:r>
          </a:p>
          <a:p>
            <a:endParaRPr kumimoji="1" lang="en-US" altLang="zh-CN" dirty="0" smtClean="0"/>
          </a:p>
          <a:p>
            <a:r>
              <a:rPr kumimoji="1" lang="en-US" altLang="zh-CN" dirty="0" err="1" smtClean="0"/>
              <a:t>Sparsified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SGD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Memory(NeurIPS2018)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ECQ-SGD(ICML2018)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More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more</a:t>
            </a:r>
            <a:r>
              <a:rPr kumimoji="1" lang="mr-IN" altLang="zh-CN" dirty="0" smtClean="0"/>
              <a:t>…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4512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000" y="180459"/>
            <a:ext cx="11557000" cy="1325563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Error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Compensated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Quantized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SGD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</a:t>
            </a:r>
            <a:r>
              <a:rPr kumimoji="1" lang="en-US" altLang="zh-CN" dirty="0"/>
              <a:t>ICML2018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085" y="1498600"/>
            <a:ext cx="4605994" cy="5194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118100" y="2218184"/>
                <a:ext cx="6883400" cy="3847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 smtClean="0">
                    <a:latin typeface="+mn-ea"/>
                  </a:rPr>
                  <a:t>The core idea of ECQ-SGD is that when</a:t>
                </a:r>
                <a:r>
                  <a:rPr lang="zh-CN" altLang="en-US" sz="2400" dirty="0" smtClean="0">
                    <a:latin typeface="+mn-ea"/>
                  </a:rPr>
                  <a:t> </a:t>
                </a:r>
                <a:r>
                  <a:rPr lang="en-US" altLang="zh-CN" sz="2400" dirty="0" smtClean="0">
                    <a:latin typeface="+mn-ea"/>
                  </a:rPr>
                  <a:t>quantizing </a:t>
                </a:r>
                <a:r>
                  <a:rPr lang="en-US" altLang="zh-CN" sz="2400" dirty="0">
                    <a:latin typeface="+mn-ea"/>
                  </a:rPr>
                  <a:t>local </a:t>
                </a:r>
                <a:r>
                  <a:rPr lang="en-US" altLang="zh-CN" sz="2400" dirty="0" smtClean="0">
                    <a:latin typeface="+mn-ea"/>
                  </a:rPr>
                  <a:t>gradients</a:t>
                </a:r>
                <a:r>
                  <a:rPr lang="en-US" altLang="zh-CN" sz="2400" dirty="0">
                    <a:latin typeface="+mn-ea"/>
                  </a:rPr>
                  <a:t>, both the current gradients and previously </a:t>
                </a:r>
                <a:r>
                  <a:rPr lang="en-US" altLang="zh-CN" sz="2400" dirty="0" smtClean="0">
                    <a:latin typeface="+mn-ea"/>
                  </a:rPr>
                  <a:t>accumulated</a:t>
                </a:r>
                <a:r>
                  <a:rPr lang="zh-CN" altLang="en-US" sz="2400" dirty="0" smtClean="0">
                    <a:latin typeface="+mn-ea"/>
                  </a:rPr>
                  <a:t> </a:t>
                </a:r>
                <a:r>
                  <a:rPr lang="en-US" altLang="zh-CN" sz="2400" dirty="0" smtClean="0">
                    <a:latin typeface="+mn-ea"/>
                  </a:rPr>
                  <a:t>quantization </a:t>
                </a:r>
                <a:r>
                  <a:rPr lang="en-US" altLang="zh-CN" sz="2400" dirty="0">
                    <a:latin typeface="+mn-ea"/>
                  </a:rPr>
                  <a:t>error should be taken </a:t>
                </a:r>
                <a:r>
                  <a:rPr lang="en-US" altLang="zh-CN" sz="2400" dirty="0" smtClean="0">
                    <a:latin typeface="+mn-ea"/>
                  </a:rPr>
                  <a:t>into</a:t>
                </a:r>
                <a:r>
                  <a:rPr lang="zh-CN" altLang="en-US" sz="2400" dirty="0" smtClean="0">
                    <a:latin typeface="+mn-ea"/>
                  </a:rPr>
                  <a:t> </a:t>
                </a:r>
                <a:r>
                  <a:rPr lang="en-US" altLang="zh-CN" sz="2400" dirty="0" smtClean="0">
                    <a:latin typeface="+mn-ea"/>
                  </a:rPr>
                  <a:t>consideration</a:t>
                </a:r>
                <a:r>
                  <a:rPr lang="en-US" altLang="zh-CN" sz="2400" dirty="0">
                    <a:latin typeface="+mn-ea"/>
                  </a:rPr>
                  <a:t>. </a:t>
                </a:r>
                <a:r>
                  <a:rPr lang="en-US" altLang="zh-CN" sz="2400" dirty="0" smtClean="0">
                    <a:latin typeface="+mn-ea"/>
                  </a:rPr>
                  <a:t>Specifically,</a:t>
                </a:r>
                <a:r>
                  <a:rPr lang="zh-CN" altLang="en-US" sz="2400" dirty="0" smtClean="0">
                    <a:latin typeface="+mn-ea"/>
                  </a:rPr>
                  <a:t> </a:t>
                </a:r>
                <a:r>
                  <a:rPr lang="en-US" altLang="zh-CN" sz="2400" dirty="0" smtClean="0">
                    <a:latin typeface="+mn-ea"/>
                  </a:rPr>
                  <a:t>we</a:t>
                </a:r>
                <a:r>
                  <a:rPr lang="zh-CN" altLang="en-US" sz="2400" dirty="0" smtClean="0">
                    <a:latin typeface="+mn-ea"/>
                  </a:rPr>
                  <a:t> </a:t>
                </a:r>
                <a:r>
                  <a:rPr lang="en-US" altLang="zh-CN" sz="2400" dirty="0" smtClean="0">
                    <a:latin typeface="+mn-ea"/>
                  </a:rPr>
                  <a:t>use</a:t>
                </a:r>
                <a:r>
                  <a:rPr lang="zh-CN" altLang="en-US" sz="2400" dirty="0" smtClean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2400" i="1" dirty="0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charset="0"/>
                          </a:rPr>
                          <m:t>𝑝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altLang="zh-CN" sz="2400" b="0" i="1" dirty="0" smtClean="0">
                            <a:latin typeface="Cambria Math" charset="0"/>
                          </a:rPr>
                          <m:t>𝑡</m:t>
                        </m:r>
                        <m:r>
                          <a:rPr lang="en-US" altLang="zh-CN" sz="2400" b="0" i="1" dirty="0" smtClean="0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zh-CN" altLang="en-US" sz="2400" dirty="0" smtClean="0">
                    <a:latin typeface="+mn-ea"/>
                  </a:rPr>
                  <a:t> </a:t>
                </a:r>
                <a:r>
                  <a:rPr lang="en-US" altLang="zh-CN" sz="2400" dirty="0" smtClean="0">
                    <a:latin typeface="+mn-ea"/>
                  </a:rPr>
                  <a:t>to</a:t>
                </a:r>
                <a:r>
                  <a:rPr lang="zh-CN" altLang="en-US" sz="2400" dirty="0" smtClean="0">
                    <a:latin typeface="+mn-ea"/>
                  </a:rPr>
                  <a:t> </a:t>
                </a:r>
                <a:r>
                  <a:rPr lang="en-US" altLang="zh-CN" sz="2400" dirty="0" smtClean="0">
                    <a:latin typeface="+mn-ea"/>
                  </a:rPr>
                  <a:t>denote</a:t>
                </a:r>
                <a:r>
                  <a:rPr lang="zh-CN" altLang="en-US" sz="2400" dirty="0" smtClean="0">
                    <a:latin typeface="+mn-ea"/>
                  </a:rPr>
                  <a:t> </a:t>
                </a:r>
                <a:r>
                  <a:rPr lang="en-US" altLang="zh-CN" sz="2400" dirty="0" smtClean="0">
                    <a:latin typeface="+mn-ea"/>
                  </a:rPr>
                  <a:t>the</a:t>
                </a:r>
                <a:r>
                  <a:rPr lang="zh-CN" altLang="en-US" sz="2400" dirty="0" smtClean="0">
                    <a:latin typeface="+mn-ea"/>
                  </a:rPr>
                  <a:t> </a:t>
                </a:r>
                <a:r>
                  <a:rPr lang="en-US" altLang="zh-CN" sz="2400" dirty="0" smtClean="0">
                    <a:latin typeface="+mn-ea"/>
                  </a:rPr>
                  <a:t>accumulated</a:t>
                </a:r>
                <a:r>
                  <a:rPr lang="zh-CN" altLang="en-US" sz="2400" dirty="0" smtClean="0">
                    <a:latin typeface="+mn-ea"/>
                  </a:rPr>
                  <a:t> </a:t>
                </a:r>
                <a:r>
                  <a:rPr lang="en-US" altLang="zh-CN" sz="2400" dirty="0" smtClean="0">
                    <a:latin typeface="+mn-ea"/>
                  </a:rPr>
                  <a:t>quantization</a:t>
                </a:r>
                <a:r>
                  <a:rPr lang="zh-CN" altLang="en-US" sz="2400" dirty="0" smtClean="0">
                    <a:latin typeface="+mn-ea"/>
                  </a:rPr>
                  <a:t> </a:t>
                </a:r>
                <a:r>
                  <a:rPr lang="en-US" altLang="zh-CN" sz="2400" dirty="0" smtClean="0">
                    <a:latin typeface="+mn-ea"/>
                  </a:rPr>
                  <a:t>error</a:t>
                </a:r>
                <a:r>
                  <a:rPr lang="zh-CN" altLang="en-US" sz="2400" dirty="0" smtClean="0">
                    <a:latin typeface="+mn-ea"/>
                  </a:rPr>
                  <a:t> </a:t>
                </a:r>
                <a:r>
                  <a:rPr lang="en-US" altLang="zh-CN" sz="2400" dirty="0" smtClean="0">
                    <a:latin typeface="+mn-ea"/>
                  </a:rPr>
                  <a:t>of</a:t>
                </a:r>
                <a:r>
                  <a:rPr lang="zh-CN" altLang="en-US" sz="2400" dirty="0" smtClean="0">
                    <a:latin typeface="+mn-ea"/>
                  </a:rPr>
                  <a:t> </a:t>
                </a:r>
                <a:r>
                  <a:rPr lang="en-US" altLang="zh-CN" sz="2400" dirty="0" smtClean="0">
                    <a:latin typeface="+mn-ea"/>
                  </a:rPr>
                  <a:t>the</a:t>
                </a:r>
                <a:r>
                  <a:rPr lang="zh-CN" altLang="en-US" sz="2400" dirty="0" smtClean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altLang="zh-CN" sz="2400" dirty="0" smtClean="0">
                    <a:latin typeface="+mn-ea"/>
                  </a:rPr>
                  <a:t>-</a:t>
                </a:r>
                <a:r>
                  <a:rPr lang="en-US" altLang="zh-CN" sz="2400" dirty="0" err="1" smtClean="0">
                    <a:latin typeface="+mn-ea"/>
                  </a:rPr>
                  <a:t>th</a:t>
                </a:r>
                <a:r>
                  <a:rPr lang="zh-CN" altLang="en-US" sz="2400" dirty="0" smtClean="0">
                    <a:latin typeface="+mn-ea"/>
                  </a:rPr>
                  <a:t> </a:t>
                </a:r>
                <a:r>
                  <a:rPr lang="en-US" altLang="zh-CN" sz="2400" dirty="0" smtClean="0">
                    <a:latin typeface="+mn-ea"/>
                  </a:rPr>
                  <a:t>node</a:t>
                </a:r>
                <a:r>
                  <a:rPr lang="zh-CN" altLang="en-US" sz="2400" dirty="0" smtClean="0">
                    <a:latin typeface="+mn-ea"/>
                  </a:rPr>
                  <a:t> </a:t>
                </a:r>
                <a:r>
                  <a:rPr lang="en-US" altLang="zh-CN" sz="2400" dirty="0" smtClean="0">
                    <a:latin typeface="+mn-ea"/>
                  </a:rPr>
                  <a:t>at</a:t>
                </a:r>
                <a:r>
                  <a:rPr lang="zh-CN" altLang="en-US" sz="2400" dirty="0" smtClean="0">
                    <a:latin typeface="+mn-ea"/>
                  </a:rPr>
                  <a:t> </a:t>
                </a:r>
                <a:r>
                  <a:rPr lang="en-US" altLang="zh-CN" sz="2400" dirty="0" smtClean="0">
                    <a:latin typeface="+mn-ea"/>
                  </a:rPr>
                  <a:t>the</a:t>
                </a:r>
                <a:r>
                  <a:rPr lang="zh-CN" altLang="en-US" sz="2400" dirty="0" smtClean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altLang="zh-CN" sz="2400" dirty="0" smtClean="0">
                    <a:latin typeface="+mn-ea"/>
                  </a:rPr>
                  <a:t>-</a:t>
                </a:r>
                <a:r>
                  <a:rPr lang="en-US" altLang="zh-CN" sz="2400" dirty="0" err="1" smtClean="0">
                    <a:latin typeface="+mn-ea"/>
                  </a:rPr>
                  <a:t>th</a:t>
                </a:r>
                <a:r>
                  <a:rPr lang="zh-CN" altLang="en-US" sz="2400" dirty="0" smtClean="0">
                    <a:latin typeface="+mn-ea"/>
                  </a:rPr>
                  <a:t> </a:t>
                </a:r>
                <a:r>
                  <a:rPr lang="en-US" altLang="zh-CN" sz="2400" dirty="0" smtClean="0">
                    <a:latin typeface="+mn-ea"/>
                  </a:rPr>
                  <a:t>iteration:</a:t>
                </a:r>
                <a:endParaRPr lang="en-US" altLang="zh-CN" sz="2400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)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altLang="zh-CN" sz="2400" b="0" i="1" smtClean="0">
                              <a:latin typeface="Cambria Math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charset="0"/>
                                </a:rPr>
                                <m:t>−1−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charset="0"/>
                                </a:rPr>
                                <m:t>𝑝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1" smtClean="0"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sup>
                          </m:sSubSup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2400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400" b="0" i="1" smtClean="0">
                                  <a:latin typeface="Cambria Math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sz="2400" dirty="0" smtClean="0">
                  <a:latin typeface="+mn-ea"/>
                </a:endParaRPr>
              </a:p>
              <a:p>
                <a:endParaRPr lang="en-US" altLang="zh-CN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100" y="2218184"/>
                <a:ext cx="6883400" cy="3847785"/>
              </a:xfrm>
              <a:prstGeom prst="rect">
                <a:avLst/>
              </a:prstGeom>
              <a:blipFill rotWithShape="0">
                <a:blip r:embed="rId3"/>
                <a:stretch>
                  <a:fillRect l="-1417" t="-1109" r="-16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817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6875DF5-2C9D-4A5D-ADFB-857D6795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75" y="2963120"/>
            <a:ext cx="10515600" cy="1308723"/>
          </a:xfrm>
        </p:spPr>
        <p:txBody>
          <a:bodyPr/>
          <a:lstStyle/>
          <a:p>
            <a:pPr algn="ctr"/>
            <a:r>
              <a:rPr lang="en-US" altLang="zh-CN" dirty="0" smtClean="0"/>
              <a:t>Thank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561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Data-Parallel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Stochastic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Gradient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Descent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914" y="1555564"/>
            <a:ext cx="9866171" cy="50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8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Data-Parallel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SGD(Bigger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Model)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581" y="1690688"/>
            <a:ext cx="10042837" cy="489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1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Data-Parallel</a:t>
            </a:r>
            <a:r>
              <a:rPr kumimoji="1" lang="zh-CN" altLang="en-US" dirty="0"/>
              <a:t> </a:t>
            </a:r>
            <a:r>
              <a:rPr kumimoji="1" lang="en-US" altLang="zh-CN" dirty="0"/>
              <a:t>SGD(</a:t>
            </a:r>
            <a:r>
              <a:rPr kumimoji="1" lang="en-US" altLang="zh-CN" dirty="0" err="1"/>
              <a:t>Biggerer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Model)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8059" y="1690688"/>
            <a:ext cx="9955882" cy="489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4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Idea:</a:t>
            </a:r>
            <a:r>
              <a:rPr kumimoji="1" lang="zh-CN" altLang="en-US" dirty="0" smtClean="0"/>
              <a:t> </a:t>
            </a:r>
            <a:r>
              <a:rPr kumimoji="1" lang="en-US" altLang="zh-CN" b="1" i="1" dirty="0" smtClean="0"/>
              <a:t>compress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the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gradients</a:t>
            </a:r>
            <a:r>
              <a:rPr kumimoji="1" lang="mr-IN" altLang="zh-CN" dirty="0" smtClean="0"/>
              <a:t>…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4481" y="1690688"/>
            <a:ext cx="9923037" cy="50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5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B7C8F82-48CE-4CC7-99BE-9F2EC1AA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vanilla </a:t>
            </a:r>
            <a:r>
              <a:rPr lang="en-US" altLang="zh-CN" dirty="0"/>
              <a:t>SGD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id="{3C9031AB-E156-426B-A4BD-143737B907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8078"/>
                <a:ext cx="10515600" cy="5359921"/>
              </a:xfrm>
            </p:spPr>
            <p:txBody>
              <a:bodyPr/>
              <a:lstStyle/>
              <a:p>
                <a:r>
                  <a:rPr lang="en-US" altLang="zh-CN"/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zh-CN" altLang="en-US"/>
                  <a:t> </a:t>
                </a:r>
                <a:r>
                  <a:rPr lang="en-US" altLang="zh-CN"/>
                  <a:t>be a function which we want to minimize</a:t>
                </a:r>
              </a:p>
              <a:p>
                <a:r>
                  <a:rPr lang="en-US" altLang="zh-CN"/>
                  <a:t>Access stochastic gradients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zh-CN" altLang="en-US"/>
                  <a:t> </a:t>
                </a:r>
                <a:r>
                  <a:rPr lang="en-US" altLang="zh-CN"/>
                  <a:t>such that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zh-CN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d>
                          <m:d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/>
              </a:p>
              <a:p>
                <a:r>
                  <a:rPr lang="en-US" altLang="zh-CN"/>
                  <a:t>Update rule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acc>
                      <m:accPr>
                        <m:chr m:val="̃"/>
                        <m:ctrlPr>
                          <a:rPr lang="en-US" altLang="zh-CN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pPr marL="0" indent="0">
                  <a:buNone/>
                </a:pPr>
                <a:endParaRPr lang="zh-CN" altLang="en-US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zh-CN" altLang="en-US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C9031AB-E156-426B-A4BD-143737B907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8078"/>
                <a:ext cx="10515600" cy="5359921"/>
              </a:xfrm>
              <a:blipFill>
                <a:blip r:embed="rId2"/>
                <a:stretch>
                  <a:fillRect l="-1043" t="-2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5CEE2331-C155-4B49-A33C-280D9C580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63367"/>
            <a:ext cx="102203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1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A524F8C-19A9-425F-81CF-364E19E8C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Mini-Batch SGD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id="{F3ACA5AA-85B5-4F40-955E-1DFF1F0C13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/>
                  <a:t>Update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i="1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i="1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/>
              </a:p>
              <a:p>
                <a:r>
                  <a:rPr lang="en-US" altLang="zh-CN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/>
                  <a:t> is an independent stochastic gradient for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/>
                  <a:t> at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zh-CN" b="1"/>
              </a:p>
              <a:p>
                <a:r>
                  <a:rPr lang="en-US" altLang="zh-CN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/>
                  <a:t> are stochastic gradients with variance bound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/>
                  <a:t> is a stochastic gradient with variance bound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altLang="zh-CN" b="0"/>
              </a:p>
              <a:p>
                <a:r>
                  <a:rPr lang="en-US" altLang="zh-CN"/>
                  <a:t>Mini-Batch SGD requires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zh-CN" altLang="en-US"/>
                  <a:t> </a:t>
                </a:r>
                <a:r>
                  <a:rPr lang="en-US" altLang="zh-CN"/>
                  <a:t>fewer iterations to convergen</a:t>
                </a:r>
                <a:endParaRPr lang="zh-CN" altLang="en-US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3ACA5AA-85B5-4F40-955E-1DFF1F0C13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16527" r="-1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51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9BC1C75-1E1B-464B-857D-F611EBC5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Data-Parallel SGD</a:t>
            </a:r>
            <a:endParaRPr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="" xmlns:a16="http://schemas.microsoft.com/office/drawing/2014/main" id="{BF534F2F-D6D7-46E0-BB9A-5372F70BF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0596" y="673079"/>
            <a:ext cx="4731404" cy="33197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="" xmlns:a16="http://schemas.microsoft.com/office/drawing/2014/main" id="{D022C7C3-E957-4350-BAAC-4587849376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542" y="1977764"/>
                <a:ext cx="7732594" cy="22530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/>
                  <a:t>Support we have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CN"/>
                  <a:t> processers</a:t>
                </a:r>
              </a:p>
              <a:p>
                <a:r>
                  <a:rPr lang="en-US" altLang="zh-CN"/>
                  <a:t>Update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CN" b="0" i="1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/>
                  <a:t>,</a:t>
                </a:r>
              </a:p>
              <a:p>
                <a:r>
                  <a:rPr lang="en-US" altLang="zh-CN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/>
                  <a:t> is an independent stochastic gradient for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/>
                  <a:t> at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zh-CN" b="1"/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D022C7C3-E957-4350-BAAC-458784937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42" y="1977764"/>
                <a:ext cx="7732594" cy="2253042"/>
              </a:xfrm>
              <a:prstGeom prst="rect">
                <a:avLst/>
              </a:prstGeom>
              <a:blipFill>
                <a:blip r:embed="rId3"/>
                <a:stretch>
                  <a:fillRect l="-1420" t="-45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7A0812A1-DEDD-4483-8DC7-ABAB14C2A0AB}"/>
              </a:ext>
            </a:extLst>
          </p:cNvPr>
          <p:cNvGrpSpPr/>
          <p:nvPr/>
        </p:nvGrpSpPr>
        <p:grpSpPr>
          <a:xfrm>
            <a:off x="838200" y="4215858"/>
            <a:ext cx="10249200" cy="2167835"/>
            <a:chOff x="838200" y="4354691"/>
            <a:chExt cx="10249200" cy="2167835"/>
          </a:xfrm>
        </p:grpSpPr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781799E8-B02C-4EBC-9CC3-91EACD058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350" y="4354691"/>
              <a:ext cx="10248900" cy="65722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327559B-7C47-4BC1-8271-667845C3A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5011916"/>
              <a:ext cx="10249200" cy="1510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2371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519</Words>
  <Application>Microsoft Macintosh PowerPoint</Application>
  <PresentationFormat>宽屏</PresentationFormat>
  <Paragraphs>117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Arial</vt:lpstr>
      <vt:lpstr>Cambria Math</vt:lpstr>
      <vt:lpstr>Mangal</vt:lpstr>
      <vt:lpstr>等线</vt:lpstr>
      <vt:lpstr>等线 Light</vt:lpstr>
      <vt:lpstr>Office 主题​​</vt:lpstr>
      <vt:lpstr>QSGD:  Communication-Efficient SGD via Gradient Quantization and Encoding</vt:lpstr>
      <vt:lpstr>The Practical Problem </vt:lpstr>
      <vt:lpstr>Data-Parallel Stochastic Gradient Descent</vt:lpstr>
      <vt:lpstr>Data-Parallel SGD(Bigger Model)</vt:lpstr>
      <vt:lpstr>Data-Parallel SGD(Biggerer Model)</vt:lpstr>
      <vt:lpstr>Idea: compress the gradients…</vt:lpstr>
      <vt:lpstr>Background on vanilla SGD</vt:lpstr>
      <vt:lpstr>Mini-Batch SGD</vt:lpstr>
      <vt:lpstr>Data-Parallel SGD</vt:lpstr>
      <vt:lpstr>Quantized SGD(QSGD)</vt:lpstr>
      <vt:lpstr>Stochastic Quantization</vt:lpstr>
      <vt:lpstr>Efficient Coding of Gradients</vt:lpstr>
      <vt:lpstr>Efficient Coding of Gradients</vt:lpstr>
      <vt:lpstr>Efficient Coding of Gradients</vt:lpstr>
      <vt:lpstr>Efficient Coding of Gradients</vt:lpstr>
      <vt:lpstr>Experimental Setup</vt:lpstr>
      <vt:lpstr>Experiments: Accuracy</vt:lpstr>
      <vt:lpstr>Accuracy vs Time on LSTM</vt:lpstr>
      <vt:lpstr>Experiments: Scalability</vt:lpstr>
      <vt:lpstr>Experiments: Scalability</vt:lpstr>
      <vt:lpstr>Summary</vt:lpstr>
      <vt:lpstr>Some Improvements… </vt:lpstr>
      <vt:lpstr>Error Compensated Quantized SGD (ICML2018)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QSGD:  Communication-Efficient SGD via Gradient Quantization and Encoding</dc:title>
  <dc:creator>硕 欧阳</dc:creator>
  <cp:lastModifiedBy>Microsoft Office 用户</cp:lastModifiedBy>
  <cp:revision>32</cp:revision>
  <dcterms:created xsi:type="dcterms:W3CDTF">2019-03-12T05:57:13Z</dcterms:created>
  <dcterms:modified xsi:type="dcterms:W3CDTF">2019-03-16T03:27:16Z</dcterms:modified>
</cp:coreProperties>
</file>