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8" r:id="rId4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4" r:id="rId16"/>
    <p:sldId id="275" r:id="rId17"/>
    <p:sldId id="269" r:id="rId18"/>
    <p:sldId id="276" r:id="rId19"/>
    <p:sldId id="277" r:id="rId20"/>
    <p:sldId id="278" r:id="rId21"/>
    <p:sldId id="279" r:id="rId22"/>
    <p:sldId id="280" r:id="rId23"/>
    <p:sldId id="281" r:id="rId24"/>
    <p:sldId id="270" r:id="rId25"/>
    <p:sldId id="283" r:id="rId26"/>
    <p:sldId id="284" r:id="rId27"/>
    <p:sldId id="271" r:id="rId28"/>
    <p:sldId id="285" r:id="rId29"/>
    <p:sldId id="286" r:id="rId3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作者是个印度人。</a:t>
            </a:r>
            <a:endParaRPr lang="zh-CN" altLang="en-US"/>
          </a:p>
          <a:p>
            <a:r>
              <a:rPr lang="zh-CN" altLang="en-US"/>
              <a:t>以第一作者身份发表的会议文章。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作者用</a:t>
            </a:r>
            <a:r>
              <a:rPr lang="en-US" altLang="zh-CN"/>
              <a:t>stall</a:t>
            </a:r>
            <a:r>
              <a:rPr lang="zh-CN" altLang="en-US"/>
              <a:t>来评估拥塞的程度，</a:t>
            </a:r>
            <a:r>
              <a:rPr lang="en-US" altLang="zh-CN"/>
              <a:t>ptile stall</a:t>
            </a:r>
            <a:r>
              <a:rPr lang="zh-CN" altLang="en-US"/>
              <a:t>意味着端点拥塞，</a:t>
            </a:r>
            <a:r>
              <a:rPr lang="en-US" altLang="zh-CN"/>
              <a:t>router stall</a:t>
            </a:r>
            <a:r>
              <a:rPr lang="zh-CN" altLang="en-US"/>
              <a:t>意味着网络中拥塞</a:t>
            </a:r>
            <a:endParaRPr lang="zh-CN" altLang="en-US"/>
          </a:p>
          <a:p>
            <a:r>
              <a:rPr lang="zh-CN" altLang="en-US"/>
              <a:t>图</a:t>
            </a:r>
            <a:r>
              <a:rPr lang="en-US" altLang="zh-CN"/>
              <a:t>8</a:t>
            </a:r>
            <a:r>
              <a:rPr lang="zh-CN" altLang="en-US"/>
              <a:t>：加入</a:t>
            </a:r>
            <a:r>
              <a:rPr lang="en-US" altLang="zh-CN"/>
              <a:t>wild</a:t>
            </a:r>
            <a:r>
              <a:rPr lang="zh-CN" altLang="en-US"/>
              <a:t>带宽增加，加入</a:t>
            </a:r>
            <a:r>
              <a:rPr lang="en-US" altLang="zh-CN"/>
              <a:t>cong</a:t>
            </a:r>
            <a:r>
              <a:rPr lang="zh-CN" altLang="en-US"/>
              <a:t>带宽显著下降</a:t>
            </a:r>
            <a:endParaRPr lang="zh-CN" altLang="en-US"/>
          </a:p>
          <a:p>
            <a:r>
              <a:rPr lang="zh-CN" altLang="en-US"/>
              <a:t>图</a:t>
            </a:r>
            <a:r>
              <a:rPr lang="en-US" altLang="zh-CN"/>
              <a:t>9</a:t>
            </a:r>
            <a:r>
              <a:rPr lang="zh-CN" altLang="en-US"/>
              <a:t>：在</a:t>
            </a:r>
            <a:r>
              <a:rPr lang="en-US" altLang="zh-CN"/>
              <a:t>wild</a:t>
            </a:r>
            <a:r>
              <a:rPr lang="zh-CN" altLang="en-US"/>
              <a:t>下遇到更多中等程度的端点拥塞；</a:t>
            </a:r>
            <a:r>
              <a:rPr lang="en-US" altLang="zh-CN"/>
              <a:t>max cong</a:t>
            </a:r>
            <a:r>
              <a:rPr lang="zh-CN" altLang="en-US"/>
              <a:t>与</a:t>
            </a:r>
            <a:r>
              <a:rPr lang="en-US" altLang="zh-CN"/>
              <a:t>wild</a:t>
            </a:r>
            <a:r>
              <a:rPr lang="zh-CN" altLang="en-US"/>
              <a:t>相似</a:t>
            </a:r>
            <a:endParaRPr lang="zh-CN" altLang="en-US"/>
          </a:p>
          <a:p>
            <a:r>
              <a:rPr lang="zh-CN" altLang="en-US"/>
              <a:t>图</a:t>
            </a:r>
            <a:r>
              <a:rPr lang="en-US" altLang="zh-CN"/>
              <a:t>10</a:t>
            </a:r>
            <a:r>
              <a:rPr lang="zh-CN" altLang="en-US"/>
              <a:t>：</a:t>
            </a:r>
            <a:r>
              <a:rPr lang="en-US" altLang="zh-CN"/>
              <a:t>wild</a:t>
            </a:r>
            <a:r>
              <a:rPr lang="zh-CN" altLang="en-US"/>
              <a:t>比</a:t>
            </a:r>
            <a:r>
              <a:rPr lang="en-US" altLang="zh-CN"/>
              <a:t>quiet</a:t>
            </a:r>
            <a:r>
              <a:rPr lang="zh-CN" altLang="en-US"/>
              <a:t>遇到更少的网络中拥塞，带宽却与之相似，这是因为在图</a:t>
            </a:r>
            <a:r>
              <a:rPr lang="en-US" altLang="zh-CN"/>
              <a:t>8</a:t>
            </a:r>
            <a:r>
              <a:rPr lang="zh-CN" altLang="en-US"/>
              <a:t>遇到了更多的端点拥塞；</a:t>
            </a:r>
            <a:r>
              <a:rPr lang="en-US" altLang="zh-CN"/>
              <a:t>cong-24</a:t>
            </a:r>
            <a:r>
              <a:rPr lang="zh-CN" altLang="en-US"/>
              <a:t>非常严重，拥塞引起的反压已经扩散至网络中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取平均值和</a:t>
            </a:r>
            <a:r>
              <a:rPr lang="en-US" altLang="zh-CN"/>
              <a:t>99%</a:t>
            </a:r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这几个值都是越小越好，这些被测试的系统几乎都收到拥塞的严重影响。</a:t>
            </a:r>
            <a:endParaRPr lang="zh-CN" altLang="en-US"/>
          </a:p>
          <a:p>
            <a:r>
              <a:rPr lang="zh-CN" altLang="en-US"/>
              <a:t>只有</a:t>
            </a:r>
            <a:r>
              <a:rPr lang="en-US" altLang="zh-CN"/>
              <a:t>Malbec</a:t>
            </a:r>
            <a:r>
              <a:rPr lang="zh-CN" altLang="en-US"/>
              <a:t>影响很小，得益于完善的拥塞管理方法。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>
                <a:sym typeface="+mn-ea"/>
              </a:rPr>
              <a:t>1.HPC</a:t>
            </a:r>
            <a:r>
              <a:rPr lang="zh-CN" altLang="en-US">
                <a:sym typeface="+mn-ea"/>
              </a:rPr>
              <a:t>系统定制程度高，许多网络优化的测试没有统一的标准，可以避免</a:t>
            </a:r>
            <a:r>
              <a:rPr lang="en-US" altLang="zh-CN">
                <a:sym typeface="+mn-ea"/>
              </a:rPr>
              <a:t>best configuration</a:t>
            </a:r>
            <a:r>
              <a:rPr lang="zh-CN" altLang="en-US">
                <a:sym typeface="+mn-ea"/>
              </a:rPr>
              <a:t>，该工作有意义，如果以后真的会有一个标准测试集，我们也不用去操心负载的事情了。</a:t>
            </a:r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2.</a:t>
            </a:r>
            <a:r>
              <a:rPr lang="zh-CN" altLang="en-US">
                <a:sym typeface="+mn-ea"/>
              </a:rPr>
              <a:t>我认为还是有差距的，在实验结果中也发现，在有些情况（</a:t>
            </a:r>
            <a:r>
              <a:rPr lang="en-US" altLang="zh-CN">
                <a:sym typeface="+mn-ea"/>
              </a:rPr>
              <a:t>cong</a:t>
            </a:r>
            <a:r>
              <a:rPr lang="zh-CN" altLang="en-US">
                <a:sym typeface="+mn-ea"/>
              </a:rPr>
              <a:t>不如</a:t>
            </a:r>
            <a:r>
              <a:rPr lang="en-US" altLang="zh-CN">
                <a:sym typeface="+mn-ea"/>
              </a:rPr>
              <a:t>wild</a:t>
            </a:r>
            <a:r>
              <a:rPr lang="zh-CN" altLang="en-US">
                <a:sym typeface="+mn-ea"/>
              </a:rPr>
              <a:t>），还是比不上真实的负载。而且用于测试的</a:t>
            </a:r>
            <a:r>
              <a:rPr lang="en-US" altLang="zh-CN">
                <a:sym typeface="+mn-ea"/>
              </a:rPr>
              <a:t>canary</a:t>
            </a:r>
            <a:r>
              <a:rPr lang="zh-CN" altLang="en-US">
                <a:sym typeface="+mn-ea"/>
              </a:rPr>
              <a:t>尽管很有代表性，但还是单一；四种拥塞其实也是只有</a:t>
            </a:r>
            <a:r>
              <a:rPr lang="en-US" altLang="zh-CN">
                <a:sym typeface="+mn-ea"/>
              </a:rPr>
              <a:t>alltoall</a:t>
            </a:r>
            <a:r>
              <a:rPr lang="zh-CN" altLang="en-US">
                <a:sym typeface="+mn-ea"/>
              </a:rPr>
              <a:t>和段点拥塞。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我认为距离能够被大家都承认的标准测试集还是有很大距离。</a:t>
            </a:r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3.</a:t>
            </a:r>
            <a:r>
              <a:rPr lang="zh-CN" altLang="en-US">
                <a:sym typeface="+mn-ea"/>
              </a:rPr>
              <a:t>那其实我们组是做拥塞控制的，这个也是用</a:t>
            </a:r>
            <a:r>
              <a:rPr lang="en-US" altLang="zh-CN">
                <a:sym typeface="+mn-ea"/>
              </a:rPr>
              <a:t>MPI</a:t>
            </a:r>
            <a:r>
              <a:rPr lang="zh-CN" altLang="en-US">
                <a:sym typeface="+mn-ea"/>
              </a:rPr>
              <a:t>实现的，作者也发布到</a:t>
            </a:r>
            <a:r>
              <a:rPr lang="en-US" altLang="zh-CN">
                <a:sym typeface="+mn-ea"/>
              </a:rPr>
              <a:t>github</a:t>
            </a:r>
            <a:r>
              <a:rPr lang="zh-CN" altLang="en-US">
                <a:sym typeface="+mn-ea"/>
              </a:rPr>
              <a:t>上了，我们可以把它加到自己的模拟器中尝试一下，测一测这些拥塞控制方法的优劣，或许是个不错的工作；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或者也可以再对测试集进行适当改造。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而且在测试时往往会针对拓扑和结构而选择最优配置，不具有普遍意义，无法深刻揭露事实的真相。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1. </a:t>
            </a:r>
            <a:r>
              <a:rPr lang="zh-CN" altLang="en-US"/>
              <a:t>只需要</a:t>
            </a:r>
            <a:r>
              <a:rPr lang="en-US" altLang="zh-CN"/>
              <a:t>HPC</a:t>
            </a:r>
            <a:r>
              <a:rPr lang="zh-CN" altLang="en-US"/>
              <a:t>支持</a:t>
            </a:r>
            <a:r>
              <a:rPr lang="en-US" altLang="zh-CN"/>
              <a:t>MPI-3.0</a:t>
            </a:r>
            <a:endParaRPr lang="en-US" altLang="zh-CN"/>
          </a:p>
          <a:p>
            <a:r>
              <a:rPr lang="en-US" altLang="zh-CN"/>
              <a:t>2. </a:t>
            </a:r>
            <a:r>
              <a:rPr lang="zh-CN" altLang="en-US"/>
              <a:t>通过非理想的进程放置，使其无法和拥塞隔离</a:t>
            </a:r>
            <a:endParaRPr lang="zh-CN" altLang="en-US"/>
          </a:p>
          <a:p>
            <a:r>
              <a:rPr lang="en-US" altLang="zh-CN"/>
              <a:t>3. </a:t>
            </a:r>
            <a:r>
              <a:rPr lang="zh-CN" altLang="en-US"/>
              <a:t>通过在固定数量的节点上增加进程数，</a:t>
            </a:r>
            <a:r>
              <a:rPr lang="en-US" altLang="zh-CN"/>
              <a:t>GPCNeT</a:t>
            </a:r>
            <a:r>
              <a:rPr lang="zh-CN" altLang="en-US"/>
              <a:t>可以加重网络负载并产生复杂的通信模式</a:t>
            </a:r>
            <a:endParaRPr lang="zh-CN" altLang="en-US"/>
          </a:p>
          <a:p>
            <a:r>
              <a:rPr lang="zh-CN" altLang="en-US"/>
              <a:t>    </a:t>
            </a:r>
            <a:r>
              <a:rPr lang="en-US" altLang="zh-CN"/>
              <a:t>NIC</a:t>
            </a:r>
            <a:r>
              <a:rPr lang="zh-CN" altLang="en-US"/>
              <a:t>上可能有多个</a:t>
            </a:r>
            <a:r>
              <a:rPr lang="en-US" altLang="zh-CN"/>
              <a:t>port</a:t>
            </a:r>
            <a:endParaRPr lang="zh-CN" altLang="en-US"/>
          </a:p>
          <a:p>
            <a:r>
              <a:rPr lang="en-US" altLang="zh-CN"/>
              <a:t>4. </a:t>
            </a:r>
            <a:r>
              <a:rPr lang="zh-CN" altLang="en-US"/>
              <a:t>统计尾延迟，带宽变化等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尽可能要覆盖更大范围的节点，确保受到拥塞的影响。</a:t>
            </a:r>
            <a:endParaRPr lang="zh-CN" altLang="en-US"/>
          </a:p>
          <a:p>
            <a:r>
              <a:rPr lang="en-US" altLang="zh-CN"/>
              <a:t>allreduce</a:t>
            </a:r>
            <a:r>
              <a:rPr lang="zh-CN" altLang="en-US"/>
              <a:t>：</a:t>
            </a:r>
            <a:r>
              <a:rPr lang="en-US" altLang="zh-CN"/>
              <a:t>MPI</a:t>
            </a:r>
            <a:r>
              <a:rPr lang="zh-CN" altLang="en-US"/>
              <a:t>操作</a:t>
            </a:r>
            <a:endParaRPr lang="zh-CN" altLang="en-US"/>
          </a:p>
          <a:p>
            <a:r>
              <a:rPr lang="en-US" altLang="zh-CN"/>
              <a:t>random ring</a:t>
            </a:r>
            <a:r>
              <a:rPr lang="zh-CN" altLang="en-US"/>
              <a:t>：</a:t>
            </a:r>
            <a:r>
              <a:rPr lang="en-US" altLang="zh-CN"/>
              <a:t>nearest-neithbor 3D </a:t>
            </a:r>
            <a:r>
              <a:rPr lang="zh-CN" altLang="en-US"/>
              <a:t>通信 </a:t>
            </a:r>
            <a:r>
              <a:rPr lang="en-US" altLang="zh-CN"/>
              <a:t>-&gt; 1D </a:t>
            </a:r>
            <a:r>
              <a:rPr lang="zh-CN" altLang="en-US"/>
              <a:t>以适应任何</a:t>
            </a:r>
            <a:r>
              <a:rPr lang="en-US" altLang="zh-CN"/>
              <a:t>HPC</a:t>
            </a:r>
            <a:r>
              <a:rPr lang="zh-CN" altLang="en-US"/>
              <a:t>结构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P2P Lat </a:t>
            </a:r>
            <a:r>
              <a:rPr lang="zh-CN" altLang="en-US"/>
              <a:t>：</a:t>
            </a:r>
            <a:r>
              <a:rPr lang="en-US" altLang="zh-CN"/>
              <a:t>MPI_Isend(), MPI_IReceive(), MPI_Waitall</a:t>
            </a:r>
            <a:endParaRPr lang="en-US" altLang="zh-CN"/>
          </a:p>
          <a:p>
            <a:r>
              <a:rPr lang="en-US" altLang="zh-CN"/>
              <a:t>P2P BW+Sync</a:t>
            </a:r>
            <a:r>
              <a:rPr lang="zh-CN" altLang="en-US"/>
              <a:t>：此测试对同步带来的带宽争用和延迟很敏感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图</a:t>
            </a:r>
            <a:r>
              <a:rPr lang="en-US" altLang="zh-CN"/>
              <a:t>1</a:t>
            </a:r>
            <a:r>
              <a:rPr lang="zh-CN" altLang="en-US"/>
              <a:t>：</a:t>
            </a:r>
            <a:r>
              <a:rPr lang="en-US" altLang="zh-CN"/>
              <a:t>Nodes</a:t>
            </a:r>
            <a:r>
              <a:rPr lang="zh-CN" altLang="en-US"/>
              <a:t>、</a:t>
            </a:r>
            <a:r>
              <a:rPr lang="en-US" altLang="zh-CN"/>
              <a:t>PPort</a:t>
            </a:r>
            <a:r>
              <a:rPr lang="zh-CN" altLang="en-US"/>
              <a:t>数量越多，受拥塞影响越大</a:t>
            </a:r>
            <a:endParaRPr lang="zh-CN" altLang="en-US"/>
          </a:p>
          <a:p>
            <a:r>
              <a:rPr lang="zh-CN" altLang="en-US"/>
              <a:t>图</a:t>
            </a:r>
            <a:r>
              <a:rPr lang="en-US" altLang="zh-CN"/>
              <a:t>2</a:t>
            </a:r>
            <a:r>
              <a:rPr lang="zh-CN" altLang="en-US"/>
              <a:t>：拥塞对带宽的影响仅在规模较大时才爆发出来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红色：平均值，绿色：</a:t>
            </a:r>
            <a:r>
              <a:rPr lang="en-US" altLang="zh-CN"/>
              <a:t>99%</a:t>
            </a:r>
            <a:endParaRPr lang="en-US" altLang="zh-CN"/>
          </a:p>
          <a:p>
            <a:r>
              <a:rPr lang="en-US" altLang="zh-CN"/>
              <a:t>Alltoall</a:t>
            </a:r>
            <a:r>
              <a:rPr lang="zh-CN" altLang="en-US"/>
              <a:t>影响延迟，不影响带宽</a:t>
            </a:r>
            <a:endParaRPr lang="zh-CN" altLang="en-US"/>
          </a:p>
          <a:p>
            <a:r>
              <a:rPr lang="en-US" altLang="zh-CN"/>
              <a:t>P2P Incast</a:t>
            </a:r>
            <a:r>
              <a:rPr lang="zh-CN" altLang="en-US"/>
              <a:t>在两个系统上的影响不同：</a:t>
            </a:r>
            <a:r>
              <a:rPr lang="en-US" altLang="zh-CN"/>
              <a:t>XC40</a:t>
            </a:r>
            <a:r>
              <a:rPr lang="zh-CN" altLang="en-US"/>
              <a:t>上几乎无影响，</a:t>
            </a:r>
            <a:r>
              <a:rPr lang="en-US" altLang="zh-CN"/>
              <a:t>CS500</a:t>
            </a:r>
            <a:r>
              <a:rPr lang="zh-CN" altLang="en-US"/>
              <a:t>上影响比较大，这证明了搞多个</a:t>
            </a:r>
            <a:r>
              <a:rPr lang="en-US" altLang="zh-CN"/>
              <a:t>congestors</a:t>
            </a:r>
            <a:r>
              <a:rPr lang="zh-CN" altLang="en-US"/>
              <a:t>的必要性</a:t>
            </a:r>
            <a:endParaRPr lang="zh-CN" altLang="en-US"/>
          </a:p>
          <a:p>
            <a:r>
              <a:rPr lang="zh-CN" altLang="en-US"/>
              <a:t>端点拥塞（</a:t>
            </a:r>
            <a:r>
              <a:rPr lang="en-US" altLang="zh-CN"/>
              <a:t>RMA Incast</a:t>
            </a:r>
            <a:r>
              <a:rPr lang="zh-CN" altLang="en-US"/>
              <a:t>）的影响最大，这也在意料之中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8PPort</a:t>
            </a:r>
            <a:r>
              <a:rPr lang="zh-CN" altLang="en-US"/>
              <a:t>被拥塞影响，曲线发生断崖式下降，严重影响</a:t>
            </a:r>
            <a:r>
              <a:rPr lang="en-US" altLang="zh-CN"/>
              <a:t>99%</a:t>
            </a:r>
            <a:r>
              <a:rPr lang="zh-CN" altLang="en-US"/>
              <a:t>尾延迟，再一起说明了，并发度高，才受拥塞的影响</a:t>
            </a:r>
            <a:endParaRPr lang="zh-CN" altLang="en-US"/>
          </a:p>
          <a:p>
            <a:r>
              <a:rPr lang="zh-CN" altLang="en-US"/>
              <a:t>结论：不用的</a:t>
            </a:r>
            <a:r>
              <a:rPr lang="en-US" altLang="zh-CN"/>
              <a:t>MPI</a:t>
            </a:r>
            <a:r>
              <a:rPr lang="zh-CN" altLang="en-US"/>
              <a:t>库实现导致真正产生的拥塞程度不同，对测量结果有影响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 sz="3600"/>
              <a:t>GPCNeT: Designing a Benchmark Suite for Inducing and Measuring Contention </a:t>
            </a:r>
            <a:r>
              <a:rPr lang="en-US" altLang="zh-CN" sz="3600"/>
              <a:t>in HPC Networks</a:t>
            </a:r>
            <a:endParaRPr lang="en-US" altLang="zh-CN" sz="36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en-US" altLang="zh-CN"/>
              <a:t>SuperComputing 2019</a:t>
            </a:r>
            <a:endParaRPr lang="en-US" altLang="zh-CN"/>
          </a:p>
          <a:p>
            <a:r>
              <a:rPr lang="zh-CN" altLang="en-US"/>
              <a:t>作者：</a:t>
            </a:r>
            <a:r>
              <a:rPr lang="en-US" altLang="zh-CN"/>
              <a:t>Sudheer Chunduri et al.</a:t>
            </a:r>
            <a:endParaRPr lang="en-US" altLang="zh-CN"/>
          </a:p>
          <a:p>
            <a:r>
              <a:rPr lang="zh-CN" altLang="en-US"/>
              <a:t>报告人：吴克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屏幕快照 2019-12-27 下午12.35.4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29765" y="1269365"/>
            <a:ext cx="5406390" cy="54279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Random Ring Infrastructure</a:t>
            </a:r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3303270" y="1637665"/>
            <a:ext cx="277495" cy="21463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" name="直接箭头连接符 5"/>
          <p:cNvCxnSpPr>
            <a:stCxn id="5" idx="3"/>
          </p:cNvCxnSpPr>
          <p:nvPr/>
        </p:nvCxnSpPr>
        <p:spPr>
          <a:xfrm flipV="1">
            <a:off x="3592195" y="1449070"/>
            <a:ext cx="654050" cy="295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4234815" y="1269365"/>
            <a:ext cx="18859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nM: </a:t>
            </a:r>
            <a:r>
              <a:rPr lang="zh-CN" altLang="en-US"/>
              <a:t>总测试次数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669665" y="3352800"/>
            <a:ext cx="277495" cy="21463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" name="直接箭头连接符 8"/>
          <p:cNvCxnSpPr>
            <a:stCxn id="8" idx="3"/>
            <a:endCxn id="10" idx="1"/>
          </p:cNvCxnSpPr>
          <p:nvPr/>
        </p:nvCxnSpPr>
        <p:spPr>
          <a:xfrm flipV="1">
            <a:off x="3947160" y="3168650"/>
            <a:ext cx="931545" cy="291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878705" y="2984500"/>
            <a:ext cx="2456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nR: </a:t>
            </a:r>
            <a:r>
              <a:rPr lang="zh-CN" altLang="en-US"/>
              <a:t>最多生成的环数量</a:t>
            </a: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514850" y="4132580"/>
            <a:ext cx="277495" cy="21463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>
            <a:stCxn id="11" idx="3"/>
            <a:endCxn id="13" idx="1"/>
          </p:cNvCxnSpPr>
          <p:nvPr/>
        </p:nvCxnSpPr>
        <p:spPr>
          <a:xfrm flipV="1">
            <a:off x="4792345" y="4132580"/>
            <a:ext cx="1555750" cy="107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348095" y="3948430"/>
            <a:ext cx="2520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nI: </a:t>
            </a:r>
            <a:r>
              <a:rPr lang="zh-CN" altLang="en-US"/>
              <a:t>通信核迭代总次数</a:t>
            </a: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392170" y="4132580"/>
            <a:ext cx="681355" cy="21463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>
            <a:stCxn id="14" idx="3"/>
            <a:endCxn id="16" idx="1"/>
          </p:cNvCxnSpPr>
          <p:nvPr/>
        </p:nvCxnSpPr>
        <p:spPr>
          <a:xfrm flipV="1">
            <a:off x="4073525" y="3536950"/>
            <a:ext cx="1786255" cy="7029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5859780" y="3352800"/>
            <a:ext cx="4543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warmup: </a:t>
            </a:r>
            <a:r>
              <a:rPr lang="zh-CN" altLang="en-US"/>
              <a:t>网络进行</a:t>
            </a:r>
            <a:r>
              <a:rPr lang="en-US" altLang="zh-CN"/>
              <a:t>warmup</a:t>
            </a:r>
            <a:r>
              <a:rPr lang="zh-CN" altLang="en-US"/>
              <a:t>所需的迭代次数</a:t>
            </a: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286000" y="2432685"/>
            <a:ext cx="4589145" cy="34036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8" name="直接箭头连接符 17"/>
          <p:cNvCxnSpPr>
            <a:stCxn id="17" idx="3"/>
            <a:endCxn id="19" idx="1"/>
          </p:cNvCxnSpPr>
          <p:nvPr/>
        </p:nvCxnSpPr>
        <p:spPr>
          <a:xfrm flipV="1">
            <a:off x="6875145" y="2418715"/>
            <a:ext cx="1068705" cy="184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7943850" y="2234565"/>
            <a:ext cx="2186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对</a:t>
            </a:r>
            <a:r>
              <a:rPr lang="en-US" altLang="zh-CN"/>
              <a:t>timeout</a:t>
            </a:r>
            <a:r>
              <a:rPr lang="zh-CN" altLang="en-US"/>
              <a:t>进行管理</a:t>
            </a: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968625" y="4904105"/>
            <a:ext cx="1769745" cy="21463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1" name="直接箭头连接符 20"/>
          <p:cNvCxnSpPr>
            <a:stCxn id="20" idx="3"/>
            <a:endCxn id="22" idx="1"/>
          </p:cNvCxnSpPr>
          <p:nvPr/>
        </p:nvCxnSpPr>
        <p:spPr>
          <a:xfrm flipV="1">
            <a:off x="4738370" y="4796155"/>
            <a:ext cx="2115820" cy="2152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6854190" y="4473575"/>
            <a:ext cx="2950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通信核：</a:t>
            </a:r>
            <a:r>
              <a:rPr lang="en-US" altLang="zh-CN"/>
              <a:t>P2Platency</a:t>
            </a:r>
            <a:r>
              <a:rPr lang="zh-CN" altLang="en-US"/>
              <a:t>、</a:t>
            </a:r>
            <a:r>
              <a:rPr lang="en-US" altLang="zh-CN"/>
              <a:t>P2PBW+Sync</a:t>
            </a:r>
            <a:r>
              <a:rPr lang="zh-CN" altLang="en-US"/>
              <a:t>、</a:t>
            </a:r>
            <a:r>
              <a:rPr lang="en-US" altLang="zh-CN"/>
              <a:t>Allreduce</a:t>
            </a:r>
            <a:endParaRPr lang="en-US" altLang="zh-CN"/>
          </a:p>
        </p:txBody>
      </p:sp>
      <p:sp>
        <p:nvSpPr>
          <p:cNvPr id="23" name="矩形 22"/>
          <p:cNvSpPr/>
          <p:nvPr/>
        </p:nvSpPr>
        <p:spPr>
          <a:xfrm>
            <a:off x="3279775" y="5647055"/>
            <a:ext cx="953135" cy="21463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4" name="直接箭头连接符 23"/>
          <p:cNvCxnSpPr>
            <a:stCxn id="23" idx="3"/>
            <a:endCxn id="25" idx="1"/>
          </p:cNvCxnSpPr>
          <p:nvPr/>
        </p:nvCxnSpPr>
        <p:spPr>
          <a:xfrm flipV="1">
            <a:off x="4232910" y="5539105"/>
            <a:ext cx="2932430" cy="2152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7165340" y="5216525"/>
            <a:ext cx="2191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细粒度统计每次迭代所需时间</a:t>
            </a: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627630" y="6057900"/>
            <a:ext cx="953135" cy="21463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7" name="直接箭头连接符 26"/>
          <p:cNvCxnSpPr>
            <a:stCxn id="26" idx="3"/>
            <a:endCxn id="28" idx="1"/>
          </p:cNvCxnSpPr>
          <p:nvPr/>
        </p:nvCxnSpPr>
        <p:spPr>
          <a:xfrm>
            <a:off x="3580765" y="6165215"/>
            <a:ext cx="4032250" cy="2152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7613015" y="6057900"/>
            <a:ext cx="2191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粗粒度统计在每个环上的所需时间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>
                <a:sym typeface="+mn-ea"/>
              </a:rPr>
              <a:t>Random Ring Infrastructure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2400" b="1" i="1">
                <a:latin typeface="Times New Roman" panose="02020703060505090304" charset="0"/>
              </a:rPr>
              <a:t>Random Ring Point-to-point Latency(P2P Lat)</a:t>
            </a:r>
            <a:endParaRPr lang="en-US" altLang="zh-CN" sz="2400" i="1">
              <a:latin typeface="Times New Roman" panose="02020703060505090304" charset="0"/>
            </a:endParaRPr>
          </a:p>
          <a:p>
            <a:pPr marL="0" indent="0">
              <a:buNone/>
            </a:pPr>
            <a:r>
              <a:rPr lang="en-US" altLang="zh-CN" sz="2400" i="1">
                <a:latin typeface="Times New Roman" panose="02020703060505090304" charset="0"/>
              </a:rPr>
              <a:t>   </a:t>
            </a:r>
            <a:r>
              <a:rPr lang="zh-CN" altLang="en-US" sz="2400">
                <a:latin typeface="Times New Roman" panose="02020703060505090304" charset="0"/>
              </a:rPr>
              <a:t>向左右邻居发送和接收</a:t>
            </a:r>
            <a:r>
              <a:rPr lang="en-US" altLang="zh-CN" sz="2400">
                <a:latin typeface="Times New Roman" panose="02020703060505090304" charset="0"/>
              </a:rPr>
              <a:t>8B</a:t>
            </a:r>
            <a:r>
              <a:rPr lang="zh-CN" altLang="en-US" sz="2400">
                <a:latin typeface="Times New Roman" panose="02020703060505090304" charset="0"/>
              </a:rPr>
              <a:t>消息的延迟</a:t>
            </a:r>
            <a:endParaRPr lang="zh-CN" altLang="en-US" sz="2400">
              <a:latin typeface="Times New Roman" panose="02020703060505090304" charset="0"/>
            </a:endParaRPr>
          </a:p>
          <a:p>
            <a:pPr marL="0" indent="0">
              <a:buNone/>
            </a:pPr>
            <a:r>
              <a:rPr lang="zh-CN" altLang="en-US" sz="2400">
                <a:latin typeface="Times New Roman" panose="02020703060505090304" charset="0"/>
              </a:rPr>
              <a:t>   </a:t>
            </a:r>
            <a:r>
              <a:rPr lang="en-US" altLang="zh-CN" sz="2400">
                <a:latin typeface="Times New Roman" panose="02020703060505090304" charset="0"/>
              </a:rPr>
              <a:t>nM=10000, nR=30, nI=200, warmup=200</a:t>
            </a:r>
            <a:endParaRPr lang="en-US" altLang="zh-CN" sz="2400" i="1">
              <a:latin typeface="Times New Roman" panose="02020703060505090304" charset="0"/>
            </a:endParaRPr>
          </a:p>
          <a:p>
            <a:r>
              <a:rPr lang="en-US" altLang="zh-CN" sz="2400" b="1" i="1">
                <a:latin typeface="Times New Roman" panose="02020703060505090304" charset="0"/>
                <a:sym typeface="+mn-ea"/>
              </a:rPr>
              <a:t>Random Ring Point-to-point Bandwidth with Synchronization(P2P BW+Sync)</a:t>
            </a:r>
            <a:endParaRPr lang="en-US" altLang="zh-CN" sz="2400" b="1" i="1">
              <a:latin typeface="Times New Roman" panose="02020703060505090304" charset="0"/>
              <a:sym typeface="+mn-ea"/>
            </a:endParaRPr>
          </a:p>
          <a:p>
            <a:pPr marL="0" indent="0">
              <a:buNone/>
            </a:pPr>
            <a:r>
              <a:rPr lang="en-US" altLang="zh-CN" sz="2400" i="1">
                <a:latin typeface="Times New Roman" panose="02020703060505090304" charset="0"/>
                <a:sym typeface="+mn-ea"/>
              </a:rPr>
              <a:t>   </a:t>
            </a:r>
            <a:r>
              <a:rPr lang="zh-CN" altLang="en-US" sz="2400">
                <a:latin typeface="Times New Roman" panose="02020703060505090304" charset="0"/>
                <a:sym typeface="+mn-ea"/>
              </a:rPr>
              <a:t>向左右邻居发送和接收</a:t>
            </a:r>
            <a:r>
              <a:rPr lang="en-US" altLang="zh-CN" sz="2400">
                <a:latin typeface="Times New Roman" panose="02020703060505090304" charset="0"/>
                <a:sym typeface="+mn-ea"/>
              </a:rPr>
              <a:t>8</a:t>
            </a:r>
            <a:r>
              <a:rPr lang="zh-CN" altLang="en-US" sz="2400">
                <a:latin typeface="Times New Roman" panose="02020703060505090304" charset="0"/>
                <a:sym typeface="+mn-ea"/>
              </a:rPr>
              <a:t>个</a:t>
            </a:r>
            <a:r>
              <a:rPr lang="en-US" altLang="zh-CN" sz="2400">
                <a:latin typeface="Times New Roman" panose="02020703060505090304" charset="0"/>
                <a:sym typeface="+mn-ea"/>
              </a:rPr>
              <a:t>128KB</a:t>
            </a:r>
            <a:r>
              <a:rPr lang="zh-CN" altLang="en-US" sz="2400">
                <a:latin typeface="Times New Roman" panose="02020703060505090304" charset="0"/>
                <a:sym typeface="+mn-ea"/>
              </a:rPr>
              <a:t>消息</a:t>
            </a:r>
            <a:r>
              <a:rPr lang="en-US" altLang="zh-CN" sz="2400">
                <a:latin typeface="Times New Roman" panose="02020703060505090304" charset="0"/>
                <a:sym typeface="+mn-ea"/>
              </a:rPr>
              <a:t>(</a:t>
            </a:r>
            <a:r>
              <a:rPr lang="zh-CN" altLang="en-US" sz="2400">
                <a:latin typeface="Times New Roman" panose="02020703060505090304" charset="0"/>
                <a:sym typeface="+mn-ea"/>
              </a:rPr>
              <a:t>共</a:t>
            </a:r>
            <a:r>
              <a:rPr lang="en-US" altLang="zh-CN" sz="2400">
                <a:latin typeface="Times New Roman" panose="02020703060505090304" charset="0"/>
                <a:sym typeface="+mn-ea"/>
              </a:rPr>
              <a:t>16</a:t>
            </a:r>
            <a:r>
              <a:rPr lang="zh-CN" altLang="en-US" sz="2400">
                <a:latin typeface="Times New Roman" panose="02020703060505090304" charset="0"/>
                <a:sym typeface="+mn-ea"/>
              </a:rPr>
              <a:t>条</a:t>
            </a:r>
            <a:r>
              <a:rPr lang="en-US" altLang="zh-CN" sz="2400">
                <a:latin typeface="Times New Roman" panose="02020703060505090304" charset="0"/>
                <a:sym typeface="+mn-ea"/>
              </a:rPr>
              <a:t>), </a:t>
            </a:r>
            <a:r>
              <a:rPr lang="zh-CN" altLang="en-US" sz="2400">
                <a:latin typeface="Times New Roman" panose="02020703060505090304" charset="0"/>
                <a:sym typeface="+mn-ea"/>
              </a:rPr>
              <a:t>测量时间转换为带宽</a:t>
            </a:r>
            <a:endParaRPr lang="zh-CN" altLang="en-US" sz="2400">
              <a:latin typeface="Times New Roman" panose="02020703060505090304" charset="0"/>
              <a:sym typeface="+mn-ea"/>
            </a:endParaRPr>
          </a:p>
          <a:p>
            <a:pPr marL="0" indent="0">
              <a:buNone/>
            </a:pPr>
            <a:r>
              <a:rPr lang="zh-CN" altLang="en-US" sz="2400">
                <a:latin typeface="Times New Roman" panose="02020703060505090304" charset="0"/>
                <a:sym typeface="+mn-ea"/>
              </a:rPr>
              <a:t>   </a:t>
            </a:r>
            <a:r>
              <a:rPr lang="en-US" altLang="zh-CN" sz="2400">
                <a:latin typeface="Times New Roman" panose="02020703060505090304" charset="0"/>
                <a:sym typeface="+mn-ea"/>
              </a:rPr>
              <a:t>nM=10000, nR=30, nI=8, warmup=1</a:t>
            </a:r>
            <a:endParaRPr lang="en-US" altLang="zh-CN" sz="2400" i="1">
              <a:latin typeface="Times New Roman" panose="02020703060505090304" charset="0"/>
              <a:sym typeface="+mn-ea"/>
            </a:endParaRPr>
          </a:p>
          <a:p>
            <a:r>
              <a:rPr lang="en-US" altLang="zh-CN" sz="2400" b="1" i="1">
                <a:latin typeface="Times New Roman" panose="02020703060505090304" charset="0"/>
                <a:sym typeface="+mn-ea"/>
              </a:rPr>
              <a:t>Allreduce</a:t>
            </a:r>
            <a:endParaRPr lang="en-US" altLang="zh-CN" sz="2400" b="1" i="1">
              <a:latin typeface="Times New Roman" panose="02020703060505090304" charset="0"/>
              <a:sym typeface="+mn-ea"/>
            </a:endParaRPr>
          </a:p>
          <a:p>
            <a:pPr marL="0" indent="0">
              <a:buNone/>
            </a:pPr>
            <a:r>
              <a:rPr lang="en-US" altLang="zh-CN" i="1">
                <a:latin typeface="Times New Roman" panose="02020703060505090304" charset="0"/>
              </a:rPr>
              <a:t>  </a:t>
            </a:r>
            <a:r>
              <a:rPr lang="zh-CN" altLang="en-US" sz="2400">
                <a:latin typeface="Times New Roman" panose="02020703060505090304" charset="0"/>
              </a:rPr>
              <a:t>与</a:t>
            </a:r>
            <a:r>
              <a:rPr lang="en-US" altLang="zh-CN" sz="2400">
                <a:latin typeface="Times New Roman" panose="02020703060505090304" charset="0"/>
              </a:rPr>
              <a:t>Random Ring</a:t>
            </a:r>
            <a:r>
              <a:rPr lang="zh-CN" altLang="en-US" sz="2400">
                <a:latin typeface="Times New Roman" panose="02020703060505090304" charset="0"/>
              </a:rPr>
              <a:t>同时存在，结构相似，测量</a:t>
            </a:r>
            <a:r>
              <a:rPr lang="en-US" altLang="zh-CN" sz="2400">
                <a:latin typeface="Times New Roman" panose="02020703060505090304" charset="0"/>
              </a:rPr>
              <a:t>MPI_Allreduce()</a:t>
            </a:r>
            <a:r>
              <a:rPr lang="zh-CN" altLang="en-US" sz="2400">
                <a:latin typeface="Times New Roman" panose="02020703060505090304" charset="0"/>
              </a:rPr>
              <a:t>延迟</a:t>
            </a:r>
            <a:endParaRPr lang="zh-CN" altLang="en-US" sz="2400">
              <a:latin typeface="Times New Roman" panose="02020703060505090304" charset="0"/>
            </a:endParaRPr>
          </a:p>
          <a:p>
            <a:pPr marL="0" indent="0">
              <a:buNone/>
            </a:pPr>
            <a:r>
              <a:rPr lang="en-US" altLang="zh-CN" sz="2400">
                <a:latin typeface="Times New Roman" panose="02020703060505090304" charset="0"/>
              </a:rPr>
              <a:t>   </a:t>
            </a:r>
            <a:r>
              <a:rPr lang="en-US" altLang="zh-CN" sz="2400">
                <a:latin typeface="Times New Roman" panose="02020703060505090304" charset="0"/>
                <a:sym typeface="+mn-ea"/>
              </a:rPr>
              <a:t>nM=10000, nI=200, warmup=1</a:t>
            </a:r>
            <a:endParaRPr lang="en-US" altLang="zh-CN" i="1">
              <a:latin typeface="Times New Roman" panose="02020703060505090304" charset="0"/>
              <a:sym typeface="+mn-ea"/>
            </a:endParaRPr>
          </a:p>
          <a:p>
            <a:pPr marL="0" indent="0">
              <a:buNone/>
            </a:pPr>
            <a:endParaRPr lang="en-US" altLang="zh-CN" i="1">
              <a:latin typeface="Times New Roman" panose="02020703060505090304" charset="0"/>
            </a:endParaRPr>
          </a:p>
          <a:p>
            <a:endParaRPr lang="zh-CN" altLang="en-US" i="1">
              <a:latin typeface="Times New Roman" panose="020207030605050903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Congestors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模拟两种类型：</a:t>
            </a:r>
            <a:r>
              <a:rPr lang="zh-CN" altLang="en-US">
                <a:solidFill>
                  <a:srgbClr val="FF0000"/>
                </a:solidFill>
              </a:rPr>
              <a:t>端点拥塞</a:t>
            </a:r>
            <a:r>
              <a:rPr lang="zh-CN" altLang="en-US"/>
              <a:t>和</a:t>
            </a:r>
            <a:r>
              <a:rPr lang="zh-CN" altLang="en-US">
                <a:solidFill>
                  <a:srgbClr val="FF0000"/>
                </a:solidFill>
              </a:rPr>
              <a:t>网络中的拥塞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尽量贴合的去模拟真实的情况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不同</a:t>
            </a:r>
            <a:r>
              <a:rPr lang="en-US" altLang="zh-CN">
                <a:solidFill>
                  <a:schemeClr val="tx1"/>
                </a:solidFill>
              </a:rPr>
              <a:t>MPI</a:t>
            </a:r>
            <a:r>
              <a:rPr lang="zh-CN" altLang="en-US">
                <a:solidFill>
                  <a:schemeClr val="tx1"/>
                </a:solidFill>
              </a:rPr>
              <a:t>库的底层实现不同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</a:rPr>
              <a:t>Four congestors </a:t>
            </a:r>
            <a:r>
              <a:rPr lang="zh-CN" altLang="en-US">
                <a:solidFill>
                  <a:schemeClr val="tx1"/>
                </a:solidFill>
              </a:rPr>
              <a:t>同时产生拥塞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不容易被针对和优化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Congestors</a:t>
            </a:r>
            <a:endParaRPr lang="en-US" altLang="zh-CN"/>
          </a:p>
        </p:txBody>
      </p:sp>
      <p:pic>
        <p:nvPicPr>
          <p:cNvPr id="4" name="内容占位符 3" descr="屏幕快照 2019-12-27 下午3.35.5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12775" y="1501775"/>
            <a:ext cx="5466715" cy="48558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166485" y="1407160"/>
            <a:ext cx="5460365" cy="50158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p>
            <a:r>
              <a:rPr lang="en-US" altLang="zh-CN" sz="2000" b="1" i="1">
                <a:solidFill>
                  <a:schemeClr val="tx1"/>
                </a:solidFill>
                <a:latin typeface="Times New Roman" panose="02020703060505090304" charset="0"/>
              </a:rPr>
              <a:t>All-to-all(A2A): </a:t>
            </a:r>
            <a:endParaRPr lang="en-US" altLang="zh-CN" sz="2000" b="1" i="1">
              <a:solidFill>
                <a:schemeClr val="tx1"/>
              </a:solidFill>
              <a:latin typeface="Times New Roman" panose="02020703060505090304" charset="0"/>
            </a:endParaRPr>
          </a:p>
          <a:p>
            <a:r>
              <a:rPr lang="zh-CN" altLang="en-US" sz="2000">
                <a:solidFill>
                  <a:schemeClr val="tx1"/>
                </a:solidFill>
                <a:latin typeface="Times New Roman" panose="02020703060505090304" charset="0"/>
              </a:rPr>
              <a:t>使用</a:t>
            </a:r>
            <a:r>
              <a:rPr lang="en-US" altLang="zh-CN" sz="2000">
                <a:solidFill>
                  <a:schemeClr val="tx1"/>
                </a:solidFill>
                <a:latin typeface="Times New Roman" panose="02020703060505090304" charset="0"/>
              </a:rPr>
              <a:t>4KB</a:t>
            </a:r>
            <a:r>
              <a:rPr lang="zh-CN" altLang="en-US" sz="2000">
                <a:solidFill>
                  <a:schemeClr val="tx1"/>
                </a:solidFill>
                <a:latin typeface="Times New Roman" panose="02020703060505090304" charset="0"/>
              </a:rPr>
              <a:t>消息并限制发送和接收缓冲区大小</a:t>
            </a:r>
            <a:endParaRPr lang="zh-CN" altLang="en-US" sz="2000">
              <a:solidFill>
                <a:schemeClr val="tx1"/>
              </a:solidFill>
              <a:latin typeface="Times New Roman" panose="02020703060505090304" charset="0"/>
            </a:endParaRPr>
          </a:p>
          <a:p>
            <a:r>
              <a:rPr lang="en-US" altLang="zh-CN" sz="2000">
                <a:solidFill>
                  <a:schemeClr val="tx1"/>
                </a:solidFill>
                <a:latin typeface="Times New Roman" panose="02020703060505090304" charset="0"/>
              </a:rPr>
              <a:t>nM=256</a:t>
            </a:r>
            <a:r>
              <a:rPr lang="zh-CN" altLang="en-US" sz="2000">
                <a:solidFill>
                  <a:schemeClr val="tx1"/>
                </a:solidFill>
                <a:latin typeface="Times New Roman" panose="02020703060505090304" charset="0"/>
              </a:rPr>
              <a:t>，</a:t>
            </a:r>
            <a:r>
              <a:rPr lang="en-US" altLang="zh-CN" sz="2000">
                <a:solidFill>
                  <a:schemeClr val="tx1"/>
                </a:solidFill>
                <a:latin typeface="Times New Roman" panose="02020703060505090304" charset="0"/>
              </a:rPr>
              <a:t>nI=512</a:t>
            </a:r>
            <a:endParaRPr lang="en-US" altLang="zh-CN" sz="2000">
              <a:solidFill>
                <a:schemeClr val="tx1"/>
              </a:solidFill>
              <a:latin typeface="Times New Roman" panose="02020703060505090304" charset="0"/>
            </a:endParaRPr>
          </a:p>
          <a:p>
            <a:endParaRPr lang="en-US" altLang="zh-CN" sz="2000" b="1" i="1">
              <a:solidFill>
                <a:schemeClr val="tx1"/>
              </a:solidFill>
              <a:latin typeface="Times New Roman" panose="02020703060505090304" charset="0"/>
            </a:endParaRPr>
          </a:p>
          <a:p>
            <a:r>
              <a:rPr lang="en-US" altLang="zh-CN" sz="2000" b="1" i="1">
                <a:solidFill>
                  <a:schemeClr val="tx1"/>
                </a:solidFill>
                <a:latin typeface="Times New Roman" panose="02020703060505090304" charset="0"/>
              </a:rPr>
              <a:t>Point-to-point Incast(P2P Incast):</a:t>
            </a:r>
            <a:endParaRPr lang="en-US" altLang="zh-CN" sz="2000" b="1" i="1">
              <a:solidFill>
                <a:schemeClr val="tx1"/>
              </a:solidFill>
              <a:latin typeface="Times New Roman" panose="02020703060505090304" charset="0"/>
            </a:endParaRPr>
          </a:p>
          <a:p>
            <a:r>
              <a:rPr lang="zh-CN" altLang="en-US" sz="2000">
                <a:solidFill>
                  <a:schemeClr val="tx1"/>
                </a:solidFill>
                <a:latin typeface="Times New Roman" panose="02020703060505090304" charset="0"/>
              </a:rPr>
              <a:t>使用基于</a:t>
            </a:r>
            <a:r>
              <a:rPr lang="en-US" altLang="zh-CN" sz="2000">
                <a:solidFill>
                  <a:schemeClr val="tx1"/>
                </a:solidFill>
                <a:latin typeface="Times New Roman" panose="02020703060505090304" charset="0"/>
              </a:rPr>
              <a:t>RDMA</a:t>
            </a:r>
            <a:r>
              <a:rPr lang="zh-CN" altLang="en-US" sz="2000">
                <a:solidFill>
                  <a:schemeClr val="tx1"/>
                </a:solidFill>
                <a:latin typeface="Times New Roman" panose="02020703060505090304" charset="0"/>
              </a:rPr>
              <a:t>的</a:t>
            </a:r>
            <a:r>
              <a:rPr lang="en-US" altLang="zh-CN" sz="2000">
                <a:solidFill>
                  <a:schemeClr val="tx1"/>
                </a:solidFill>
                <a:latin typeface="Times New Roman" panose="02020703060505090304" charset="0"/>
              </a:rPr>
              <a:t>Put</a:t>
            </a:r>
            <a:r>
              <a:rPr lang="zh-CN" altLang="en-US" sz="2000">
                <a:solidFill>
                  <a:schemeClr val="tx1"/>
                </a:solidFill>
                <a:latin typeface="Times New Roman" panose="02020703060505090304" charset="0"/>
              </a:rPr>
              <a:t>协议发送和接收</a:t>
            </a:r>
            <a:r>
              <a:rPr lang="en-US" altLang="zh-CN" sz="2000">
                <a:solidFill>
                  <a:schemeClr val="tx1"/>
                </a:solidFill>
                <a:latin typeface="Times New Roman" panose="02020703060505090304" charset="0"/>
              </a:rPr>
              <a:t>4KB</a:t>
            </a:r>
            <a:r>
              <a:rPr lang="zh-CN" altLang="en-US" sz="2000">
                <a:solidFill>
                  <a:schemeClr val="tx1"/>
                </a:solidFill>
                <a:latin typeface="Times New Roman" panose="02020703060505090304" charset="0"/>
              </a:rPr>
              <a:t>消息</a:t>
            </a:r>
            <a:endParaRPr lang="zh-CN" altLang="en-US" sz="2000">
              <a:solidFill>
                <a:schemeClr val="tx1"/>
              </a:solidFill>
              <a:latin typeface="Times New Roman" panose="02020703060505090304" charset="0"/>
            </a:endParaRPr>
          </a:p>
          <a:p>
            <a:r>
              <a:rPr lang="en-US" altLang="zh-CN" sz="2000">
                <a:latin typeface="Times New Roman" panose="02020703060505090304" charset="0"/>
                <a:sym typeface="+mn-ea"/>
              </a:rPr>
              <a:t>nM=256</a:t>
            </a:r>
            <a:r>
              <a:rPr lang="zh-CN" altLang="en-US" sz="2000">
                <a:latin typeface="Times New Roman" panose="02020703060505090304" charset="0"/>
                <a:sym typeface="+mn-ea"/>
              </a:rPr>
              <a:t>，</a:t>
            </a:r>
            <a:r>
              <a:rPr lang="en-US" altLang="zh-CN" sz="2000">
                <a:latin typeface="Times New Roman" panose="02020703060505090304" charset="0"/>
                <a:sym typeface="+mn-ea"/>
              </a:rPr>
              <a:t>nI=512</a:t>
            </a:r>
            <a:endParaRPr lang="en-US" altLang="zh-CN" sz="2000">
              <a:latin typeface="Times New Roman" panose="02020703060505090304" charset="0"/>
              <a:sym typeface="+mn-ea"/>
            </a:endParaRPr>
          </a:p>
          <a:p>
            <a:endParaRPr lang="en-US" altLang="zh-CN" sz="2000" b="1" i="1">
              <a:solidFill>
                <a:schemeClr val="tx1"/>
              </a:solidFill>
              <a:latin typeface="Times New Roman" panose="02020703060505090304" charset="0"/>
            </a:endParaRPr>
          </a:p>
          <a:p>
            <a:r>
              <a:rPr lang="en-US" altLang="zh-CN" sz="2000" b="1" i="1">
                <a:solidFill>
                  <a:schemeClr val="tx1"/>
                </a:solidFill>
                <a:latin typeface="Times New Roman" panose="02020703060505090304" charset="0"/>
              </a:rPr>
              <a:t>One-side RMA Incast(RMA Incast):</a:t>
            </a:r>
            <a:endParaRPr lang="en-US" altLang="zh-CN" sz="2000" b="1" i="1">
              <a:solidFill>
                <a:schemeClr val="tx1"/>
              </a:solidFill>
              <a:latin typeface="Times New Roman" panose="02020703060505090304" charset="0"/>
            </a:endParaRPr>
          </a:p>
          <a:p>
            <a:r>
              <a:rPr lang="zh-CN" altLang="en-US" sz="2000">
                <a:solidFill>
                  <a:schemeClr val="tx1"/>
                </a:solidFill>
                <a:latin typeface="Times New Roman" panose="02020703060505090304" charset="0"/>
              </a:rPr>
              <a:t>通过受测网络的单侧</a:t>
            </a:r>
            <a:r>
              <a:rPr lang="en-US" altLang="zh-CN" sz="2000">
                <a:solidFill>
                  <a:schemeClr val="tx1"/>
                </a:solidFill>
                <a:latin typeface="Times New Roman" panose="02020703060505090304" charset="0"/>
              </a:rPr>
              <a:t>RDMA</a:t>
            </a:r>
            <a:r>
              <a:rPr lang="zh-CN" altLang="en-US" sz="2000">
                <a:solidFill>
                  <a:schemeClr val="tx1"/>
                </a:solidFill>
                <a:latin typeface="Times New Roman" panose="02020703060505090304" charset="0"/>
              </a:rPr>
              <a:t>操作实现</a:t>
            </a:r>
            <a:r>
              <a:rPr lang="en-US" altLang="zh-CN" sz="2000">
                <a:solidFill>
                  <a:schemeClr val="tx1"/>
                </a:solidFill>
                <a:latin typeface="Times New Roman" panose="02020703060505090304" charset="0"/>
              </a:rPr>
              <a:t>MPI-RMA</a:t>
            </a:r>
            <a:endParaRPr lang="en-US" altLang="zh-CN" sz="2000">
              <a:solidFill>
                <a:schemeClr val="tx1"/>
              </a:solidFill>
              <a:latin typeface="Times New Roman" panose="02020703060505090304" charset="0"/>
            </a:endParaRPr>
          </a:p>
          <a:p>
            <a:r>
              <a:rPr lang="zh-CN" altLang="en-US" sz="2000">
                <a:solidFill>
                  <a:schemeClr val="tx1"/>
                </a:solidFill>
                <a:latin typeface="Times New Roman" panose="02020703060505090304" charset="0"/>
              </a:rPr>
              <a:t>将为</a:t>
            </a:r>
            <a:r>
              <a:rPr lang="en-US" altLang="zh-CN" sz="2000">
                <a:solidFill>
                  <a:schemeClr val="tx1"/>
                </a:solidFill>
                <a:latin typeface="Times New Roman" panose="02020703060505090304" charset="0"/>
              </a:rPr>
              <a:t>MPI</a:t>
            </a:r>
            <a:r>
              <a:rPr lang="zh-CN" altLang="en-US" sz="2000">
                <a:solidFill>
                  <a:schemeClr val="tx1"/>
                </a:solidFill>
                <a:latin typeface="Times New Roman" panose="02020703060505090304" charset="0"/>
              </a:rPr>
              <a:t>库生成一个真正的</a:t>
            </a:r>
            <a:r>
              <a:rPr lang="en-US" altLang="zh-CN" sz="2000">
                <a:solidFill>
                  <a:schemeClr val="tx1"/>
                </a:solidFill>
                <a:latin typeface="Times New Roman" panose="02020703060505090304" charset="0"/>
              </a:rPr>
              <a:t>Incast</a:t>
            </a:r>
            <a:r>
              <a:rPr lang="zh-CN" altLang="en-US" sz="2000">
                <a:solidFill>
                  <a:schemeClr val="tx1"/>
                </a:solidFill>
                <a:latin typeface="Times New Roman" panose="02020703060505090304" charset="0"/>
              </a:rPr>
              <a:t>，</a:t>
            </a:r>
            <a:r>
              <a:rPr lang="en-US" altLang="zh-CN" sz="2000">
                <a:solidFill>
                  <a:schemeClr val="tx1"/>
                </a:solidFill>
                <a:latin typeface="Times New Roman" panose="02020703060505090304" charset="0"/>
              </a:rPr>
              <a:t>4KB</a:t>
            </a:r>
            <a:r>
              <a:rPr lang="zh-CN" altLang="en-US" sz="2000">
                <a:solidFill>
                  <a:schemeClr val="tx1"/>
                </a:solidFill>
                <a:latin typeface="Times New Roman" panose="02020703060505090304" charset="0"/>
              </a:rPr>
              <a:t>消息</a:t>
            </a:r>
            <a:endParaRPr lang="en-US" altLang="zh-CN" sz="2000">
              <a:solidFill>
                <a:schemeClr val="tx1"/>
              </a:solidFill>
              <a:latin typeface="Times New Roman" panose="02020703060505090304" charset="0"/>
            </a:endParaRPr>
          </a:p>
          <a:p>
            <a:r>
              <a:rPr lang="en-US" altLang="zh-CN" sz="2000">
                <a:latin typeface="Times New Roman" panose="02020703060505090304" charset="0"/>
                <a:sym typeface="+mn-ea"/>
              </a:rPr>
              <a:t>nM=256</a:t>
            </a:r>
            <a:r>
              <a:rPr lang="zh-CN" altLang="en-US" sz="2000">
                <a:latin typeface="Times New Roman" panose="02020703060505090304" charset="0"/>
                <a:sym typeface="+mn-ea"/>
              </a:rPr>
              <a:t>，</a:t>
            </a:r>
            <a:r>
              <a:rPr lang="en-US" altLang="zh-CN" sz="2000">
                <a:latin typeface="Times New Roman" panose="02020703060505090304" charset="0"/>
                <a:sym typeface="+mn-ea"/>
              </a:rPr>
              <a:t>nI=512</a:t>
            </a:r>
            <a:endParaRPr lang="en-US" altLang="zh-CN" sz="2000">
              <a:latin typeface="Times New Roman" panose="02020703060505090304" charset="0"/>
              <a:sym typeface="+mn-ea"/>
            </a:endParaRPr>
          </a:p>
          <a:p>
            <a:endParaRPr lang="en-US" altLang="zh-CN" sz="2000">
              <a:latin typeface="Times New Roman" panose="02020703060505090304" charset="0"/>
              <a:sym typeface="+mn-ea"/>
            </a:endParaRPr>
          </a:p>
          <a:p>
            <a:r>
              <a:rPr lang="en-US" altLang="zh-CN" sz="2000" b="1" i="1">
                <a:solidFill>
                  <a:schemeClr val="tx1"/>
                </a:solidFill>
                <a:latin typeface="Times New Roman" panose="02020703060505090304" charset="0"/>
              </a:rPr>
              <a:t>One-side RMA Broadcast(RMA Bcast):</a:t>
            </a:r>
            <a:endParaRPr lang="en-US" altLang="zh-CN" sz="2000" b="1" i="1">
              <a:solidFill>
                <a:schemeClr val="tx1"/>
              </a:solidFill>
              <a:latin typeface="Times New Roman" panose="02020703060505090304" charset="0"/>
            </a:endParaRPr>
          </a:p>
          <a:p>
            <a:r>
              <a:rPr lang="zh-CN" altLang="en-US" sz="2000">
                <a:solidFill>
                  <a:schemeClr val="tx1"/>
                </a:solidFill>
                <a:latin typeface="Times New Roman" panose="02020703060505090304" charset="0"/>
              </a:rPr>
              <a:t>来自所有接受者的请求数据包形成了隐式</a:t>
            </a:r>
            <a:r>
              <a:rPr lang="en-US" altLang="zh-CN" sz="2000">
                <a:solidFill>
                  <a:schemeClr val="tx1"/>
                </a:solidFill>
                <a:latin typeface="Times New Roman" panose="02020703060505090304" charset="0"/>
              </a:rPr>
              <a:t>Incast</a:t>
            </a:r>
            <a:endParaRPr lang="en-US" altLang="zh-CN" sz="2000">
              <a:solidFill>
                <a:schemeClr val="tx1"/>
              </a:solidFill>
              <a:latin typeface="Times New Roman" panose="02020703060505090304" charset="0"/>
            </a:endParaRPr>
          </a:p>
          <a:p>
            <a:r>
              <a:rPr lang="en-US" altLang="zh-CN" sz="2000">
                <a:solidFill>
                  <a:schemeClr val="tx1"/>
                </a:solidFill>
                <a:latin typeface="Times New Roman" panose="02020703060505090304" charset="0"/>
              </a:rPr>
              <a:t>nM=256</a:t>
            </a:r>
            <a:r>
              <a:rPr lang="zh-CN" altLang="en-US" sz="2000">
                <a:solidFill>
                  <a:schemeClr val="tx1"/>
                </a:solidFill>
                <a:latin typeface="Times New Roman" panose="02020703060505090304" charset="0"/>
              </a:rPr>
              <a:t>，</a:t>
            </a:r>
            <a:r>
              <a:rPr lang="en-US" altLang="zh-CN" sz="2000">
                <a:solidFill>
                  <a:schemeClr val="tx1"/>
                </a:solidFill>
                <a:latin typeface="Times New Roman" panose="02020703060505090304" charset="0"/>
              </a:rPr>
              <a:t>nI=512</a:t>
            </a:r>
            <a:endParaRPr lang="en-US" altLang="zh-CN" sz="2000">
              <a:solidFill>
                <a:schemeClr val="tx1"/>
              </a:solidFill>
              <a:latin typeface="Times New Roman" panose="0202070306050509030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334135" y="4845050"/>
            <a:ext cx="1569085" cy="21463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1" name="直接箭头连接符 20"/>
          <p:cNvCxnSpPr>
            <a:stCxn id="20" idx="3"/>
            <a:endCxn id="4" idx="3"/>
          </p:cNvCxnSpPr>
          <p:nvPr/>
        </p:nvCxnSpPr>
        <p:spPr>
          <a:xfrm flipV="1">
            <a:off x="2903220" y="3930015"/>
            <a:ext cx="3176270" cy="1022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Execution Sequence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latin typeface="楷体-简" panose="02010600040101010101" charset="-122"/>
                <a:ea typeface="楷体-简" panose="02010600040101010101" charset="-122"/>
              </a:rPr>
              <a:t>1. </a:t>
            </a:r>
            <a:r>
              <a:rPr lang="zh-CN" altLang="en-US">
                <a:latin typeface="楷体-简" panose="02010600040101010101" charset="-122"/>
                <a:ea typeface="楷体-简" panose="02010600040101010101" charset="-122"/>
              </a:rPr>
              <a:t>将所有节点洗牌。</a:t>
            </a:r>
            <a:r>
              <a:rPr lang="en-US" altLang="zh-CN">
                <a:latin typeface="楷体-简" panose="02010600040101010101" charset="-122"/>
                <a:ea typeface="楷体-简" panose="02010600040101010101" charset="-122"/>
              </a:rPr>
              <a:t>20%</a:t>
            </a:r>
            <a:r>
              <a:rPr lang="zh-CN" altLang="en-US">
                <a:latin typeface="楷体-简" panose="02010600040101010101" charset="-122"/>
                <a:ea typeface="楷体-简" panose="02010600040101010101" charset="-122"/>
              </a:rPr>
              <a:t>分配到</a:t>
            </a:r>
            <a:r>
              <a:rPr lang="en-US" altLang="zh-CN">
                <a:latin typeface="楷体-简" panose="02010600040101010101" charset="-122"/>
                <a:ea typeface="楷体-简" panose="02010600040101010101" charset="-122"/>
              </a:rPr>
              <a:t>S</a:t>
            </a:r>
            <a:r>
              <a:rPr lang="zh-CN" altLang="en-US">
                <a:latin typeface="楷体-简" panose="02010600040101010101" charset="-122"/>
                <a:ea typeface="楷体-简" panose="02010600040101010101" charset="-122"/>
              </a:rPr>
              <a:t>组，</a:t>
            </a:r>
            <a:r>
              <a:rPr lang="en-US" altLang="zh-CN">
                <a:latin typeface="楷体-简" panose="02010600040101010101" charset="-122"/>
                <a:ea typeface="楷体-简" panose="02010600040101010101" charset="-122"/>
              </a:rPr>
              <a:t>80%×80%</a:t>
            </a:r>
            <a:r>
              <a:rPr lang="zh-CN" altLang="en-US">
                <a:latin typeface="楷体-简" panose="02010600040101010101" charset="-122"/>
                <a:ea typeface="楷体-简" panose="02010600040101010101" charset="-122"/>
              </a:rPr>
              <a:t>分配到</a:t>
            </a:r>
            <a:r>
              <a:rPr lang="en-US" altLang="zh-CN">
                <a:latin typeface="楷体-简" panose="02010600040101010101" charset="-122"/>
                <a:ea typeface="楷体-简" panose="02010600040101010101" charset="-122"/>
              </a:rPr>
              <a:t>C</a:t>
            </a:r>
            <a:r>
              <a:rPr lang="zh-CN" altLang="en-US">
                <a:latin typeface="楷体-简" panose="02010600040101010101" charset="-122"/>
                <a:ea typeface="楷体-简" panose="02010600040101010101" charset="-122"/>
              </a:rPr>
              <a:t>组</a:t>
            </a:r>
            <a:r>
              <a:rPr lang="en-US" altLang="zh-CN">
                <a:latin typeface="楷体-简" panose="02010600040101010101" charset="-122"/>
                <a:ea typeface="楷体-简" panose="02010600040101010101" charset="-122"/>
              </a:rPr>
              <a:t>(</a:t>
            </a:r>
            <a:r>
              <a:rPr lang="zh-CN" altLang="en-US">
                <a:latin typeface="楷体-简" panose="02010600040101010101" charset="-122"/>
                <a:ea typeface="楷体-简" panose="02010600040101010101" charset="-122"/>
              </a:rPr>
              <a:t>进一步分配到</a:t>
            </a:r>
            <a:r>
              <a:rPr lang="en-US" altLang="zh-CN">
                <a:latin typeface="楷体-简" panose="02010600040101010101" charset="-122"/>
                <a:ea typeface="楷体-简" panose="02010600040101010101" charset="-122"/>
              </a:rPr>
              <a:t>C0-C3</a:t>
            </a:r>
            <a:r>
              <a:rPr lang="zh-CN" altLang="en-US">
                <a:latin typeface="楷体-简" panose="02010600040101010101" charset="-122"/>
                <a:ea typeface="楷体-简" panose="02010600040101010101" charset="-122"/>
              </a:rPr>
              <a:t>四个小组</a:t>
            </a:r>
            <a:r>
              <a:rPr lang="en-US" altLang="zh-CN">
                <a:latin typeface="楷体-简" panose="02010600040101010101" charset="-122"/>
                <a:ea typeface="楷体-简" panose="02010600040101010101" charset="-122"/>
              </a:rPr>
              <a:t>)</a:t>
            </a:r>
            <a:r>
              <a:rPr lang="zh-CN" altLang="en-US">
                <a:latin typeface="楷体-简" panose="02010600040101010101" charset="-122"/>
                <a:ea typeface="楷体-简" panose="02010600040101010101" charset="-122"/>
              </a:rPr>
              <a:t>；</a:t>
            </a:r>
            <a:endParaRPr lang="zh-CN" altLang="en-US">
              <a:latin typeface="楷体-简" panose="02010600040101010101" charset="-122"/>
              <a:ea typeface="楷体-简" panose="02010600040101010101" charset="-122"/>
            </a:endParaRPr>
          </a:p>
          <a:p>
            <a:r>
              <a:rPr lang="en-US" altLang="zh-CN">
                <a:latin typeface="楷体-简" panose="02010600040101010101" charset="-122"/>
                <a:ea typeface="楷体-简" panose="02010600040101010101" charset="-122"/>
              </a:rPr>
              <a:t>2. </a:t>
            </a:r>
            <a:r>
              <a:rPr lang="zh-CN" altLang="en-US">
                <a:latin typeface="楷体-简" panose="02010600040101010101" charset="-122"/>
                <a:ea typeface="楷体-简" panose="02010600040101010101" charset="-122"/>
              </a:rPr>
              <a:t>每个</a:t>
            </a:r>
            <a:r>
              <a:rPr lang="en-US" altLang="zh-CN">
                <a:latin typeface="楷体-简" panose="02010600040101010101" charset="-122"/>
                <a:ea typeface="楷体-简" panose="02010600040101010101" charset="-122"/>
              </a:rPr>
              <a:t>Port</a:t>
            </a:r>
            <a:r>
              <a:rPr lang="zh-CN" altLang="en-US">
                <a:latin typeface="楷体-简" panose="02010600040101010101" charset="-122"/>
                <a:ea typeface="楷体-简" panose="02010600040101010101" charset="-122"/>
              </a:rPr>
              <a:t>一个子通信器，每一个</a:t>
            </a:r>
            <a:r>
              <a:rPr lang="en-US" altLang="zh-CN">
                <a:latin typeface="楷体-简" panose="02010600040101010101" charset="-122"/>
                <a:ea typeface="楷体-简" panose="02010600040101010101" charset="-122"/>
              </a:rPr>
              <a:t>rank</a:t>
            </a:r>
            <a:r>
              <a:rPr lang="zh-CN" altLang="en-US">
                <a:latin typeface="楷体-简" panose="02010600040101010101" charset="-122"/>
                <a:ea typeface="楷体-简" panose="02010600040101010101" charset="-122"/>
              </a:rPr>
              <a:t>只能在一个子通信器中以防止节点内进程的通信影响统计；</a:t>
            </a:r>
            <a:endParaRPr lang="zh-CN" altLang="en-US">
              <a:latin typeface="楷体-简" panose="02010600040101010101" charset="-122"/>
              <a:ea typeface="楷体-简" panose="02010600040101010101" charset="-122"/>
            </a:endParaRPr>
          </a:p>
          <a:p>
            <a:r>
              <a:rPr lang="en-US" altLang="zh-CN">
                <a:latin typeface="楷体-简" panose="02010600040101010101" charset="-122"/>
                <a:ea typeface="楷体-简" panose="02010600040101010101" charset="-122"/>
              </a:rPr>
              <a:t>3. S</a:t>
            </a:r>
            <a:r>
              <a:rPr lang="zh-CN" altLang="en-US">
                <a:latin typeface="楷体-简" panose="02010600040101010101" charset="-122"/>
                <a:ea typeface="楷体-简" panose="02010600040101010101" charset="-122"/>
              </a:rPr>
              <a:t>组执行基线测试</a:t>
            </a:r>
            <a:r>
              <a:rPr lang="en-US" altLang="zh-CN">
                <a:latin typeface="楷体-简" panose="02010600040101010101" charset="-122"/>
                <a:ea typeface="楷体-简" panose="02010600040101010101" charset="-122"/>
              </a:rPr>
              <a:t>(baseline performance)</a:t>
            </a:r>
            <a:r>
              <a:rPr lang="zh-CN" altLang="en-US">
                <a:latin typeface="楷体-简" panose="02010600040101010101" charset="-122"/>
                <a:ea typeface="楷体-简" panose="02010600040101010101" charset="-122"/>
              </a:rPr>
              <a:t>，然后到达一个栅栏，初始化</a:t>
            </a:r>
            <a:r>
              <a:rPr lang="en-US" altLang="zh-CN">
                <a:latin typeface="楷体-简" panose="02010600040101010101" charset="-122"/>
                <a:ea typeface="楷体-简" panose="02010600040101010101" charset="-122"/>
              </a:rPr>
              <a:t>C</a:t>
            </a:r>
            <a:r>
              <a:rPr lang="zh-CN" altLang="en-US">
                <a:latin typeface="楷体-简" panose="02010600040101010101" charset="-122"/>
                <a:ea typeface="楷体-简" panose="02010600040101010101" charset="-122"/>
              </a:rPr>
              <a:t>组；</a:t>
            </a:r>
            <a:endParaRPr lang="zh-CN" altLang="en-US">
              <a:latin typeface="楷体-简" panose="02010600040101010101" charset="-122"/>
              <a:ea typeface="楷体-简" panose="02010600040101010101" charset="-122"/>
            </a:endParaRPr>
          </a:p>
          <a:p>
            <a:r>
              <a:rPr lang="en-US" altLang="zh-CN">
                <a:latin typeface="楷体-简" panose="02010600040101010101" charset="-122"/>
                <a:ea typeface="楷体-简" panose="02010600040101010101" charset="-122"/>
              </a:rPr>
              <a:t>4. C</a:t>
            </a:r>
            <a:r>
              <a:rPr lang="zh-CN" altLang="en-US">
                <a:latin typeface="楷体-简" panose="02010600040101010101" charset="-122"/>
                <a:ea typeface="楷体-简" panose="02010600040101010101" charset="-122"/>
              </a:rPr>
              <a:t>组产生拥塞，</a:t>
            </a:r>
            <a:r>
              <a:rPr lang="en-US" altLang="zh-CN">
                <a:latin typeface="楷体-简" panose="02010600040101010101" charset="-122"/>
                <a:ea typeface="楷体-简" panose="02010600040101010101" charset="-122"/>
              </a:rPr>
              <a:t>S</a:t>
            </a:r>
            <a:r>
              <a:rPr lang="zh-CN" altLang="en-US">
                <a:latin typeface="楷体-简" panose="02010600040101010101" charset="-122"/>
                <a:ea typeface="楷体-简" panose="02010600040101010101" charset="-122"/>
              </a:rPr>
              <a:t>组等待；当</a:t>
            </a:r>
            <a:r>
              <a:rPr lang="en-US" altLang="zh-CN">
                <a:latin typeface="楷体-简" panose="02010600040101010101" charset="-122"/>
                <a:ea typeface="楷体-简" panose="02010600040101010101" charset="-122"/>
              </a:rPr>
              <a:t>C</a:t>
            </a:r>
            <a:r>
              <a:rPr lang="zh-CN" altLang="en-US">
                <a:latin typeface="楷体-简" panose="02010600040101010101" charset="-122"/>
                <a:ea typeface="楷体-简" panose="02010600040101010101" charset="-122"/>
              </a:rPr>
              <a:t>组</a:t>
            </a:r>
            <a:r>
              <a:rPr lang="en-US" altLang="zh-CN">
                <a:latin typeface="楷体-简" panose="02010600040101010101" charset="-122"/>
                <a:ea typeface="楷体-简" panose="02010600040101010101" charset="-122"/>
              </a:rPr>
              <a:t>warm-up</a:t>
            </a:r>
            <a:r>
              <a:rPr lang="zh-CN" altLang="en-US">
                <a:latin typeface="楷体-简" panose="02010600040101010101" charset="-122"/>
                <a:ea typeface="楷体-简" panose="02010600040101010101" charset="-122"/>
              </a:rPr>
              <a:t>结束后，</a:t>
            </a:r>
            <a:r>
              <a:rPr lang="en-US" altLang="zh-CN">
                <a:latin typeface="楷体-简" panose="02010600040101010101" charset="-122"/>
                <a:ea typeface="楷体-简" panose="02010600040101010101" charset="-122"/>
              </a:rPr>
              <a:t>S</a:t>
            </a:r>
            <a:r>
              <a:rPr lang="zh-CN" altLang="en-US">
                <a:latin typeface="楷体-简" panose="02010600040101010101" charset="-122"/>
                <a:ea typeface="楷体-简" panose="02010600040101010101" charset="-122"/>
              </a:rPr>
              <a:t>组启动；</a:t>
            </a:r>
            <a:endParaRPr lang="zh-CN" altLang="en-US">
              <a:latin typeface="楷体-简" panose="02010600040101010101" charset="-122"/>
              <a:ea typeface="楷体-简" panose="02010600040101010101" charset="-122"/>
            </a:endParaRPr>
          </a:p>
          <a:p>
            <a:r>
              <a:rPr lang="en-US" altLang="zh-CN">
                <a:latin typeface="楷体-简" panose="02010600040101010101" charset="-122"/>
                <a:ea typeface="楷体-简" panose="02010600040101010101" charset="-122"/>
              </a:rPr>
              <a:t>5. S</a:t>
            </a:r>
            <a:r>
              <a:rPr lang="zh-CN" altLang="en-US">
                <a:latin typeface="楷体-简" panose="02010600040101010101" charset="-122"/>
                <a:ea typeface="楷体-简" panose="02010600040101010101" charset="-122"/>
              </a:rPr>
              <a:t>组进行一次通信并测量和统计，结束后通知</a:t>
            </a:r>
            <a:r>
              <a:rPr lang="en-US" altLang="zh-CN">
                <a:latin typeface="楷体-简" panose="02010600040101010101" charset="-122"/>
                <a:ea typeface="楷体-简" panose="02010600040101010101" charset="-122"/>
              </a:rPr>
              <a:t>C</a:t>
            </a:r>
            <a:r>
              <a:rPr lang="zh-CN" altLang="en-US">
                <a:latin typeface="楷体-简" panose="02010600040101010101" charset="-122"/>
                <a:ea typeface="楷体-简" panose="02010600040101010101" charset="-122"/>
              </a:rPr>
              <a:t>组；</a:t>
            </a:r>
            <a:endParaRPr lang="zh-CN" altLang="en-US">
              <a:latin typeface="楷体-简" panose="02010600040101010101" charset="-122"/>
              <a:ea typeface="楷体-简" panose="02010600040101010101" charset="-122"/>
            </a:endParaRPr>
          </a:p>
          <a:p>
            <a:r>
              <a:rPr lang="en-US" altLang="zh-CN">
                <a:latin typeface="楷体-简" panose="02010600040101010101" charset="-122"/>
                <a:ea typeface="楷体-简" panose="02010600040101010101" charset="-122"/>
              </a:rPr>
              <a:t>6. </a:t>
            </a:r>
            <a:r>
              <a:rPr lang="zh-CN" altLang="en-US">
                <a:latin typeface="楷体-简" panose="02010600040101010101" charset="-122"/>
                <a:ea typeface="楷体-简" panose="02010600040101010101" charset="-122"/>
              </a:rPr>
              <a:t>重复步骤</a:t>
            </a:r>
            <a:r>
              <a:rPr lang="en-US" altLang="zh-CN">
                <a:latin typeface="楷体-简" panose="02010600040101010101" charset="-122"/>
                <a:ea typeface="楷体-简" panose="02010600040101010101" charset="-122"/>
              </a:rPr>
              <a:t>4-6</a:t>
            </a:r>
            <a:r>
              <a:rPr lang="zh-CN" altLang="en-US">
                <a:latin typeface="楷体-简" panose="02010600040101010101" charset="-122"/>
                <a:ea typeface="楷体-简" panose="02010600040101010101" charset="-122"/>
              </a:rPr>
              <a:t>。</a:t>
            </a:r>
            <a:endParaRPr lang="zh-CN" altLang="en-US">
              <a:latin typeface="楷体-简" panose="02010600040101010101" charset="-122"/>
              <a:ea typeface="楷体-简" panose="02010600040101010101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Outline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Motivation</a:t>
            </a:r>
            <a:endParaRPr lang="en-U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Benchmark Design</a:t>
            </a:r>
            <a:endParaRPr lang="en-U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 b="1">
                <a:solidFill>
                  <a:schemeClr val="tx1"/>
                </a:solidFill>
              </a:rPr>
              <a:t>Validation</a:t>
            </a:r>
            <a:endParaRPr lang="en-U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Evaluation Congestion Impact</a:t>
            </a:r>
            <a:endParaRPr lang="en-U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Conclusion</a:t>
            </a:r>
            <a:endParaRPr lang="en-U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Validation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不同的</a:t>
            </a:r>
            <a:r>
              <a:rPr lang="en-US" altLang="zh-CN"/>
              <a:t>Nodes</a:t>
            </a:r>
            <a:endParaRPr lang="en-US" altLang="zh-CN"/>
          </a:p>
          <a:p>
            <a:r>
              <a:rPr lang="zh-CN" altLang="en-US"/>
              <a:t>不同的</a:t>
            </a:r>
            <a:r>
              <a:rPr lang="en-US" altLang="zh-CN"/>
              <a:t>Processes</a:t>
            </a:r>
            <a:endParaRPr lang="en-US" altLang="zh-CN"/>
          </a:p>
          <a:p>
            <a:r>
              <a:rPr lang="zh-CN" altLang="en-US"/>
              <a:t>不同的</a:t>
            </a:r>
            <a:r>
              <a:rPr lang="en-US" altLang="zh-CN"/>
              <a:t>MPI</a:t>
            </a:r>
            <a:r>
              <a:rPr lang="zh-CN" altLang="en-US"/>
              <a:t>库</a:t>
            </a:r>
            <a:endParaRPr lang="zh-CN" altLang="en-US"/>
          </a:p>
          <a:p>
            <a:r>
              <a:rPr lang="zh-CN" altLang="en-US"/>
              <a:t>有无</a:t>
            </a:r>
            <a:r>
              <a:rPr lang="en-US" altLang="zh-CN"/>
              <a:t>Congestors</a:t>
            </a:r>
            <a:endParaRPr lang="en-US" altLang="zh-CN"/>
          </a:p>
          <a:p>
            <a:r>
              <a:rPr lang="zh-CN" altLang="en-US"/>
              <a:t>合成</a:t>
            </a:r>
            <a:r>
              <a:rPr lang="en-US" altLang="zh-CN"/>
              <a:t>congestion</a:t>
            </a:r>
            <a:r>
              <a:rPr lang="zh-CN" altLang="en-US"/>
              <a:t>和</a:t>
            </a:r>
            <a:r>
              <a:rPr lang="en-US" altLang="zh-CN"/>
              <a:t>production enviroments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Validation</a:t>
            </a:r>
            <a:endParaRPr lang="en-US" altLang="zh-CN"/>
          </a:p>
        </p:txBody>
      </p:sp>
      <p:pic>
        <p:nvPicPr>
          <p:cNvPr id="4" name="内容占位符 3" descr="屏幕快照 2019-12-27 下午4.02.1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9085" y="2117725"/>
            <a:ext cx="11594465" cy="355409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Validation</a:t>
            </a:r>
            <a:endParaRPr lang="en-US" altLang="zh-CN"/>
          </a:p>
        </p:txBody>
      </p:sp>
      <p:pic>
        <p:nvPicPr>
          <p:cNvPr id="5" name="内容占位符 4" descr="屏幕快照 2019-12-27 下午4.03.5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00720" y="2176145"/>
            <a:ext cx="3464560" cy="3250565"/>
          </a:xfrm>
          <a:prstGeom prst="rect">
            <a:avLst/>
          </a:prstGeom>
        </p:spPr>
      </p:pic>
      <p:pic>
        <p:nvPicPr>
          <p:cNvPr id="6" name="图片 5" descr="屏幕快照 2019-12-27 下午4.02.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110" y="2035175"/>
            <a:ext cx="3740150" cy="3510280"/>
          </a:xfrm>
          <a:prstGeom prst="rect">
            <a:avLst/>
          </a:prstGeom>
        </p:spPr>
      </p:pic>
      <p:pic>
        <p:nvPicPr>
          <p:cNvPr id="8" name="图片 7" descr="屏幕快照 2019-12-27 下午4.02.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" y="2046605"/>
            <a:ext cx="3788410" cy="355790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893060" y="5791200"/>
            <a:ext cx="64058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ym typeface="+mn-ea"/>
              </a:rPr>
              <a:t>在</a:t>
            </a:r>
            <a:r>
              <a:rPr lang="en-US" altLang="zh-CN">
                <a:sym typeface="+mn-ea"/>
              </a:rPr>
              <a:t>XC40</a:t>
            </a:r>
            <a:r>
              <a:rPr lang="zh-CN" altLang="en-US">
                <a:sym typeface="+mn-ea"/>
              </a:rPr>
              <a:t>系统上测量</a:t>
            </a:r>
            <a:r>
              <a:rPr lang="en-US" altLang="zh-CN">
                <a:sym typeface="+mn-ea"/>
              </a:rPr>
              <a:t>congestors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个一起工作）对性能的影响</a:t>
            </a:r>
            <a:endParaRPr lang="zh-CN" altLang="en-US">
              <a:sym typeface="+mn-ea"/>
            </a:endParaRPr>
          </a:p>
          <a:p>
            <a:pPr algn="ctr"/>
            <a:r>
              <a:rPr lang="zh-CN" altLang="en-US"/>
              <a:t>默认比列：</a:t>
            </a:r>
            <a:r>
              <a:rPr lang="en-US" altLang="zh-CN"/>
              <a:t>20:20:20:20</a:t>
            </a:r>
            <a:endParaRPr lang="en-US" altLang="zh-CN"/>
          </a:p>
          <a:p>
            <a:pPr algn="ctr"/>
            <a:r>
              <a:rPr lang="zh-CN" altLang="en-US">
                <a:sym typeface="+mn-ea"/>
              </a:rPr>
              <a:t>比较不同</a:t>
            </a:r>
            <a:r>
              <a:rPr lang="en-US" altLang="zh-CN">
                <a:sym typeface="+mn-ea"/>
              </a:rPr>
              <a:t>Nodes</a:t>
            </a:r>
            <a:r>
              <a:rPr lang="zh-CN" altLang="en-US">
                <a:sym typeface="+mn-ea"/>
              </a:rPr>
              <a:t>和不同</a:t>
            </a:r>
            <a:r>
              <a:rPr lang="en-US" altLang="zh-CN">
                <a:sym typeface="+mn-ea"/>
              </a:rPr>
              <a:t>PPorts</a:t>
            </a:r>
            <a:r>
              <a:rPr lang="zh-CN" altLang="en-US">
                <a:sym typeface="+mn-ea"/>
              </a:rPr>
              <a:t>所带来的的差异</a:t>
            </a:r>
            <a:endParaRPr lang="en-US" altLang="zh-C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Validation</a:t>
            </a:r>
            <a:endParaRPr lang="en-US" altLang="zh-CN"/>
          </a:p>
        </p:txBody>
      </p:sp>
      <p:pic>
        <p:nvPicPr>
          <p:cNvPr id="4" name="内容占位符 3" descr="屏幕快照 2019-12-27 下午4.08.38"/>
          <p:cNvPicPr>
            <a:picLocks noChangeAspect="1"/>
          </p:cNvPicPr>
          <p:nvPr>
            <p:ph idx="1"/>
          </p:nvPr>
        </p:nvPicPr>
        <p:blipFill>
          <a:blip r:embed="rId1"/>
          <a:srcRect l="8510" r="7816"/>
          <a:stretch>
            <a:fillRect/>
          </a:stretch>
        </p:blipFill>
        <p:spPr>
          <a:xfrm>
            <a:off x="3633470" y="280035"/>
            <a:ext cx="8241030" cy="61563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9265" y="2829560"/>
            <a:ext cx="266509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在</a:t>
            </a:r>
            <a:r>
              <a:rPr lang="en-US" altLang="zh-CN"/>
              <a:t>XC40</a:t>
            </a:r>
            <a:r>
              <a:rPr lang="zh-CN" altLang="en-US"/>
              <a:t>和</a:t>
            </a:r>
            <a:r>
              <a:rPr lang="en-US" altLang="zh-CN"/>
              <a:t>CS500</a:t>
            </a:r>
            <a:r>
              <a:rPr lang="zh-CN" altLang="en-US"/>
              <a:t>两套系统</a:t>
            </a:r>
            <a:r>
              <a:rPr lang="zh-CN" altLang="en-US">
                <a:sym typeface="+mn-ea"/>
              </a:rPr>
              <a:t>上测量单独</a:t>
            </a: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个</a:t>
            </a:r>
            <a:r>
              <a:rPr lang="en-US" altLang="zh-CN">
                <a:sym typeface="+mn-ea"/>
              </a:rPr>
              <a:t>congestor</a:t>
            </a:r>
            <a:r>
              <a:rPr lang="zh-CN" altLang="en-US">
                <a:sym typeface="+mn-ea"/>
              </a:rPr>
              <a:t>对性能的影响，</a:t>
            </a:r>
            <a:r>
              <a:rPr lang="en-US" altLang="zh-CN">
                <a:sym typeface="+mn-ea"/>
              </a:rPr>
              <a:t>PPort=32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MVAPICH</a:t>
            </a:r>
            <a:endParaRPr lang="en-US" altLang="zh-CN">
              <a:sym typeface="+mn-ea"/>
            </a:endParaRPr>
          </a:p>
          <a:p>
            <a:pPr algn="ctr"/>
            <a:r>
              <a:rPr lang="zh-CN" altLang="en-US"/>
              <a:t>比较不同</a:t>
            </a:r>
            <a:r>
              <a:rPr lang="en-US" altLang="zh-CN"/>
              <a:t>congestor</a:t>
            </a:r>
            <a:r>
              <a:rPr lang="zh-CN" altLang="en-US"/>
              <a:t>带来的差异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About the first Author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Sudheer Chunduri</a:t>
            </a:r>
            <a:endParaRPr lang="en-US" altLang="zh-CN"/>
          </a:p>
          <a:p>
            <a:r>
              <a:rPr lang="en-US" altLang="zh-CN"/>
              <a:t>Argonne National Laboratory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</a:t>
            </a:r>
            <a:r>
              <a:rPr lang="zh-CN" altLang="en-US"/>
              <a:t>（美国阿贡国家实验室）</a:t>
            </a:r>
            <a:endParaRPr lang="en-US" altLang="zh-CN"/>
          </a:p>
          <a:p>
            <a:r>
              <a:rPr lang="en-US" altLang="zh-CN"/>
              <a:t>SC'18  CCGrid'18</a:t>
            </a:r>
            <a:endParaRPr lang="en-US" altLang="zh-CN"/>
          </a:p>
          <a:p>
            <a:r>
              <a:rPr lang="en-US" altLang="zh-CN"/>
              <a:t>CF'17  SC'17</a:t>
            </a:r>
            <a:endParaRPr lang="en-US" altLang="zh-CN"/>
          </a:p>
          <a:p>
            <a:r>
              <a:rPr lang="en-US" altLang="zh-CN"/>
              <a:t>HiPC'15</a:t>
            </a:r>
            <a:endParaRPr lang="en-US" altLang="zh-CN"/>
          </a:p>
          <a:p>
            <a:endParaRPr lang="en-US" altLang="zh-CN"/>
          </a:p>
        </p:txBody>
      </p:sp>
      <p:pic>
        <p:nvPicPr>
          <p:cNvPr id="4" name="图片 3" descr="Chundur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1440" y="1545590"/>
            <a:ext cx="4912360" cy="49123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Validation</a:t>
            </a:r>
            <a:endParaRPr lang="en-US" altLang="zh-CN"/>
          </a:p>
        </p:txBody>
      </p:sp>
      <p:pic>
        <p:nvPicPr>
          <p:cNvPr id="4" name="内容占位符 3" descr="屏幕快照 2019-12-27 下午4.20.1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6905" y="1553210"/>
            <a:ext cx="4284345" cy="4351655"/>
          </a:xfrm>
          <a:prstGeom prst="rect">
            <a:avLst/>
          </a:prstGeom>
        </p:spPr>
      </p:pic>
      <p:pic>
        <p:nvPicPr>
          <p:cNvPr id="5" name="图片 4" descr="屏幕快照 2019-12-27 下午4.20.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575" y="1450975"/>
            <a:ext cx="4398010" cy="45275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577705" y="3253740"/>
            <a:ext cx="25355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在</a:t>
            </a:r>
            <a:r>
              <a:rPr lang="en-US" altLang="zh-CN"/>
              <a:t>CS500</a:t>
            </a:r>
            <a:r>
              <a:rPr lang="zh-CN" altLang="en-US"/>
              <a:t>系统</a:t>
            </a:r>
            <a:r>
              <a:rPr lang="zh-CN" altLang="en-US">
                <a:sym typeface="+mn-ea"/>
              </a:rPr>
              <a:t>上测量拥塞对性能的影响</a:t>
            </a:r>
            <a:endParaRPr lang="zh-CN" altLang="en-US">
              <a:sym typeface="+mn-ea"/>
            </a:endParaRPr>
          </a:p>
          <a:p>
            <a:pPr algn="ctr"/>
            <a:r>
              <a:rPr lang="zh-CN" altLang="en-US">
                <a:sym typeface="+mn-ea"/>
              </a:rPr>
              <a:t>比较不同</a:t>
            </a:r>
            <a:r>
              <a:rPr lang="en-US" altLang="zh-CN">
                <a:sym typeface="+mn-ea"/>
              </a:rPr>
              <a:t>MPI</a:t>
            </a:r>
            <a:r>
              <a:rPr lang="zh-CN" altLang="en-US">
                <a:sym typeface="+mn-ea"/>
              </a:rPr>
              <a:t>库带来的差异</a:t>
            </a:r>
            <a:endParaRPr lang="zh-CN" altLang="en-US">
              <a:sym typeface="+mn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944495" y="2320290"/>
            <a:ext cx="272415" cy="27241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" name="直接箭头连接符 7"/>
          <p:cNvCxnSpPr>
            <a:stCxn id="7" idx="7"/>
          </p:cNvCxnSpPr>
          <p:nvPr/>
        </p:nvCxnSpPr>
        <p:spPr>
          <a:xfrm flipV="1">
            <a:off x="3176905" y="1183005"/>
            <a:ext cx="1177290" cy="1177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2795270" y="3716655"/>
            <a:ext cx="272415" cy="27241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>
            <a:stCxn id="9" idx="7"/>
          </p:cNvCxnSpPr>
          <p:nvPr/>
        </p:nvCxnSpPr>
        <p:spPr>
          <a:xfrm flipV="1">
            <a:off x="3027680" y="1310005"/>
            <a:ext cx="1453515" cy="24466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354195" y="941705"/>
            <a:ext cx="14547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断崖式下降</a:t>
            </a:r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Validation</a:t>
            </a:r>
            <a:endParaRPr lang="en-US" altLang="zh-CN"/>
          </a:p>
        </p:txBody>
      </p:sp>
      <p:pic>
        <p:nvPicPr>
          <p:cNvPr id="4" name="内容占位符 3" descr="屏幕快照 2019-12-27 下午4.31.2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3685" y="1486535"/>
            <a:ext cx="3983990" cy="2903855"/>
          </a:xfrm>
          <a:prstGeom prst="rect">
            <a:avLst/>
          </a:prstGeom>
        </p:spPr>
      </p:pic>
      <p:pic>
        <p:nvPicPr>
          <p:cNvPr id="5" name="图片 4" descr="屏幕快照 2019-12-27 下午4.31.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285" y="1486535"/>
            <a:ext cx="3765550" cy="2697480"/>
          </a:xfrm>
          <a:prstGeom prst="rect">
            <a:avLst/>
          </a:prstGeom>
        </p:spPr>
      </p:pic>
      <p:pic>
        <p:nvPicPr>
          <p:cNvPr id="6" name="图片 5" descr="屏幕快照 2019-12-27 下午4.31.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850" y="1486535"/>
            <a:ext cx="3856990" cy="27774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49580" y="4691380"/>
            <a:ext cx="357568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Ptile: </a:t>
            </a:r>
            <a:r>
              <a:rPr lang="zh-CN" altLang="en-US"/>
              <a:t>测量端点处</a:t>
            </a:r>
            <a:endParaRPr lang="zh-CN" altLang="en-US"/>
          </a:p>
          <a:p>
            <a:r>
              <a:rPr lang="en-US" altLang="zh-CN"/>
              <a:t>Router: </a:t>
            </a:r>
            <a:r>
              <a:rPr lang="zh-CN" altLang="en-US"/>
              <a:t>测量网络中间</a:t>
            </a:r>
            <a:endParaRPr lang="zh-CN" altLang="en-US"/>
          </a:p>
          <a:p>
            <a:r>
              <a:rPr lang="en-US" altLang="zh-CN"/>
              <a:t>Stall: </a:t>
            </a:r>
            <a:r>
              <a:rPr lang="zh-CN" altLang="en-US"/>
              <a:t>停顿，</a:t>
            </a:r>
            <a:r>
              <a:rPr lang="en-US" altLang="zh-CN"/>
              <a:t>即使数据驻留在路由器缓冲区中，也不会传输任何数据。这通常是由于缺乏信用或仲裁政策所致。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4495165" y="4691380"/>
            <a:ext cx="35756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Quiet: </a:t>
            </a:r>
            <a:r>
              <a:rPr lang="zh-CN" altLang="en-US"/>
              <a:t>其余</a:t>
            </a:r>
            <a:r>
              <a:rPr lang="en-US" altLang="zh-CN"/>
              <a:t>80%</a:t>
            </a:r>
            <a:r>
              <a:rPr lang="zh-CN" altLang="en-US"/>
              <a:t>空闲</a:t>
            </a:r>
            <a:endParaRPr lang="zh-CN" altLang="en-US"/>
          </a:p>
          <a:p>
            <a:r>
              <a:rPr lang="en-US" altLang="zh-CN"/>
              <a:t>Wild: </a:t>
            </a:r>
            <a:r>
              <a:rPr lang="zh-CN" altLang="en-US"/>
              <a:t>其余</a:t>
            </a:r>
            <a:r>
              <a:rPr lang="en-US" altLang="zh-CN"/>
              <a:t>80%</a:t>
            </a:r>
            <a:r>
              <a:rPr lang="zh-CN" altLang="en-US"/>
              <a:t>执行</a:t>
            </a:r>
            <a:r>
              <a:rPr lang="en-US" altLang="zh-CN"/>
              <a:t>production workloads(</a:t>
            </a:r>
            <a:r>
              <a:rPr lang="zh-CN" altLang="en-US"/>
              <a:t>真实环境负载</a:t>
            </a:r>
            <a:r>
              <a:rPr lang="en-US" altLang="zh-CN"/>
              <a:t>)</a:t>
            </a:r>
            <a:endParaRPr lang="zh-CN" altLang="en-US"/>
          </a:p>
          <a:p>
            <a:r>
              <a:rPr lang="en-US" altLang="zh-CN"/>
              <a:t>Cong: </a:t>
            </a:r>
            <a:r>
              <a:rPr lang="zh-CN" altLang="en-US"/>
              <a:t>按照</a:t>
            </a:r>
            <a:r>
              <a:rPr lang="en-US" altLang="zh-CN"/>
              <a:t>20:20:20:20</a:t>
            </a:r>
            <a:r>
              <a:rPr lang="zh-CN" altLang="en-US"/>
              <a:t>执行</a:t>
            </a:r>
            <a:r>
              <a:rPr lang="en-US" altLang="zh-CN"/>
              <a:t>congestors</a:t>
            </a:r>
            <a:r>
              <a:rPr lang="zh-CN" altLang="en-US"/>
              <a:t>合成负载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211820" y="4691380"/>
            <a:ext cx="35756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小提琴型图</a:t>
            </a:r>
            <a:r>
              <a:rPr lang="en-US" altLang="zh-CN"/>
              <a:t>: min, median, max; </a:t>
            </a:r>
            <a:r>
              <a:rPr lang="zh-CN" altLang="en-US"/>
              <a:t>阴影代表分布情况</a:t>
            </a:r>
            <a:endParaRPr lang="en-US" altLang="zh-CN"/>
          </a:p>
          <a:p>
            <a:r>
              <a:rPr lang="zh-CN" altLang="en-US"/>
              <a:t>数值归一化</a:t>
            </a:r>
            <a:r>
              <a:rPr lang="en-US" altLang="zh-CN"/>
              <a:t>: </a:t>
            </a:r>
            <a:r>
              <a:rPr lang="zh-CN" altLang="en-US"/>
              <a:t>按</a:t>
            </a:r>
            <a:r>
              <a:rPr lang="en-US" altLang="zh-CN"/>
              <a:t>Quiet 1PPort</a:t>
            </a:r>
            <a:r>
              <a:rPr lang="zh-CN" altLang="en-US"/>
              <a:t>的</a:t>
            </a:r>
            <a:r>
              <a:rPr lang="en-US" altLang="zh-CN"/>
              <a:t>median</a:t>
            </a:r>
            <a:r>
              <a:rPr lang="zh-CN" altLang="en-US"/>
              <a:t>值进行归一</a:t>
            </a:r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Outline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Motivation</a:t>
            </a:r>
            <a:endParaRPr lang="en-U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Benchmark Design</a:t>
            </a:r>
            <a:endParaRPr lang="en-U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Validation</a:t>
            </a:r>
            <a:endParaRPr lang="en-U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 b="1">
                <a:solidFill>
                  <a:schemeClr val="tx1"/>
                </a:solidFill>
              </a:rPr>
              <a:t>Evaluation Congestion Impact</a:t>
            </a:r>
            <a:endParaRPr lang="en-US" altLang="zh-CN" b="1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Conclusion</a:t>
            </a:r>
            <a:endParaRPr lang="en-U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Evaluation Congestion Impact</a:t>
            </a:r>
            <a:endParaRPr lang="en-US" altLang="zh-CN"/>
          </a:p>
        </p:txBody>
      </p:sp>
      <p:pic>
        <p:nvPicPr>
          <p:cNvPr id="4" name="内容占位符 3" descr="屏幕快照 2019-12-27 下午4.49.5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1150" y="1791335"/>
            <a:ext cx="11569700" cy="442087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>
                <a:sym typeface="+mn-ea"/>
              </a:rPr>
              <a:t>Evaluation Congestion Impact</a:t>
            </a:r>
            <a:endParaRPr lang="zh-CN" altLang="en-US"/>
          </a:p>
        </p:txBody>
      </p:sp>
      <p:pic>
        <p:nvPicPr>
          <p:cNvPr id="4" name="内容占位符 3" descr="屏幕快照 2019-12-27 下午4.49.3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74015" y="1853565"/>
            <a:ext cx="5294630" cy="4351655"/>
          </a:xfrm>
          <a:prstGeom prst="rect">
            <a:avLst/>
          </a:prstGeom>
        </p:spPr>
      </p:pic>
      <p:pic>
        <p:nvPicPr>
          <p:cNvPr id="5" name="图片 4" descr="屏幕快照 2019-12-27 下午4.50.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570" y="1767205"/>
            <a:ext cx="3365500" cy="1143000"/>
          </a:xfrm>
          <a:prstGeom prst="rect">
            <a:avLst/>
          </a:prstGeom>
        </p:spPr>
      </p:pic>
      <p:pic>
        <p:nvPicPr>
          <p:cNvPr id="7" name="图片 6" descr="屏幕快照 2019-12-27 下午4.50.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695" y="3114675"/>
            <a:ext cx="3143250" cy="628650"/>
          </a:xfrm>
          <a:prstGeom prst="rect">
            <a:avLst/>
          </a:prstGeom>
        </p:spPr>
      </p:pic>
      <p:pic>
        <p:nvPicPr>
          <p:cNvPr id="8" name="图片 7" descr="屏幕快照 2019-12-27 下午4.54.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740" y="4204970"/>
            <a:ext cx="6118225" cy="2092325"/>
          </a:xfrm>
          <a:prstGeom prst="rect">
            <a:avLst/>
          </a:prstGeom>
        </p:spPr>
      </p:pic>
      <p:cxnSp>
        <p:nvCxnSpPr>
          <p:cNvPr id="9" name="直接箭头连接符 8"/>
          <p:cNvCxnSpPr>
            <a:stCxn id="5" idx="1"/>
          </p:cNvCxnSpPr>
          <p:nvPr/>
        </p:nvCxnSpPr>
        <p:spPr>
          <a:xfrm flipH="1">
            <a:off x="5518150" y="2338705"/>
            <a:ext cx="1328420" cy="19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stCxn id="7" idx="2"/>
          </p:cNvCxnSpPr>
          <p:nvPr/>
        </p:nvCxnSpPr>
        <p:spPr>
          <a:xfrm>
            <a:off x="8529320" y="3743325"/>
            <a:ext cx="635" cy="567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Outline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Motivation</a:t>
            </a:r>
            <a:endParaRPr lang="en-U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Benchmark Design</a:t>
            </a:r>
            <a:endParaRPr lang="en-U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Validation</a:t>
            </a:r>
            <a:endParaRPr lang="en-U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Evaluation Congestion Impact</a:t>
            </a:r>
            <a:endParaRPr lang="en-U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 b="1">
                <a:solidFill>
                  <a:schemeClr val="tx1"/>
                </a:solidFill>
              </a:rPr>
              <a:t>Conclusion</a:t>
            </a:r>
            <a:endParaRPr lang="en-US" altLang="zh-CN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Contributions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latin typeface="楷体-简" panose="02010600040101010101" charset="-122"/>
                <a:ea typeface="楷体-简" panose="02010600040101010101" charset="-122"/>
              </a:rPr>
              <a:t>1. </a:t>
            </a:r>
            <a:r>
              <a:rPr lang="zh-CN" altLang="en-US">
                <a:latin typeface="楷体-简" panose="02010600040101010101" charset="-122"/>
                <a:ea typeface="楷体-简" panose="02010600040101010101" charset="-122"/>
              </a:rPr>
              <a:t>提出了一个适用性很高的、与拓扑结构无关的测试集。</a:t>
            </a:r>
            <a:endParaRPr lang="zh-CN" altLang="en-US">
              <a:latin typeface="楷体-简" panose="02010600040101010101" charset="-122"/>
              <a:ea typeface="楷体-简" panose="02010600040101010101" charset="-122"/>
            </a:endParaRPr>
          </a:p>
          <a:p>
            <a:r>
              <a:rPr lang="en-US" altLang="zh-CN">
                <a:latin typeface="楷体-简" panose="02010600040101010101" charset="-122"/>
                <a:ea typeface="楷体-简" panose="02010600040101010101" charset="-122"/>
              </a:rPr>
              <a:t>2. </a:t>
            </a:r>
            <a:r>
              <a:rPr lang="zh-CN" altLang="en-US">
                <a:latin typeface="楷体-简" panose="02010600040101010101" charset="-122"/>
                <a:ea typeface="楷体-简" panose="02010600040101010101" charset="-122"/>
              </a:rPr>
              <a:t>描述了一个系统性的方法测量拥塞敏感度</a:t>
            </a:r>
            <a:r>
              <a:rPr lang="en-US" altLang="zh-CN">
                <a:latin typeface="楷体-简" panose="02010600040101010101" charset="-122"/>
                <a:ea typeface="楷体-简" panose="02010600040101010101" charset="-122"/>
              </a:rPr>
              <a:t>(</a:t>
            </a:r>
            <a:r>
              <a:rPr lang="zh-CN" altLang="en-US">
                <a:latin typeface="楷体-简" panose="02010600040101010101" charset="-122"/>
                <a:ea typeface="楷体-简" panose="02010600040101010101" charset="-122"/>
              </a:rPr>
              <a:t>拥塞的影响</a:t>
            </a:r>
            <a:r>
              <a:rPr lang="en-US" altLang="zh-CN">
                <a:latin typeface="楷体-简" panose="02010600040101010101" charset="-122"/>
                <a:ea typeface="楷体-简" panose="02010600040101010101" charset="-122"/>
              </a:rPr>
              <a:t>)</a:t>
            </a:r>
            <a:r>
              <a:rPr lang="zh-CN" altLang="en-US">
                <a:latin typeface="楷体-简" panose="02010600040101010101" charset="-122"/>
                <a:ea typeface="楷体-简" panose="02010600040101010101" charset="-122"/>
              </a:rPr>
              <a:t>，并证明了其与规模有关。</a:t>
            </a:r>
            <a:endParaRPr lang="zh-CN" altLang="en-US">
              <a:latin typeface="楷体-简" panose="02010600040101010101" charset="-122"/>
              <a:ea typeface="楷体-简" panose="02010600040101010101" charset="-122"/>
            </a:endParaRPr>
          </a:p>
          <a:p>
            <a:r>
              <a:rPr lang="en-US" altLang="zh-CN">
                <a:latin typeface="楷体-简" panose="02010600040101010101" charset="-122"/>
                <a:ea typeface="楷体-简" panose="02010600040101010101" charset="-122"/>
              </a:rPr>
              <a:t>3.</a:t>
            </a:r>
            <a:r>
              <a:rPr lang="zh-CN" altLang="en-US">
                <a:latin typeface="楷体-简" panose="02010600040101010101" charset="-122"/>
                <a:ea typeface="楷体-简" panose="02010600040101010101" charset="-122"/>
              </a:rPr>
              <a:t> 测试集是可以被调整的以更好的贴合真实负载。</a:t>
            </a:r>
            <a:endParaRPr lang="zh-CN" altLang="en-US">
              <a:latin typeface="楷体-简" panose="02010600040101010101" charset="-122"/>
              <a:ea typeface="楷体-简" panose="02010600040101010101" charset="-122"/>
            </a:endParaRPr>
          </a:p>
          <a:p>
            <a:r>
              <a:rPr lang="en-US" altLang="zh-CN">
                <a:latin typeface="楷体-简" panose="02010600040101010101" charset="-122"/>
                <a:ea typeface="楷体-简" panose="02010600040101010101" charset="-122"/>
              </a:rPr>
              <a:t>4. </a:t>
            </a:r>
            <a:r>
              <a:rPr lang="zh-CN" altLang="en-US">
                <a:latin typeface="楷体-简" panose="02010600040101010101" charset="-122"/>
                <a:ea typeface="楷体-简" panose="02010600040101010101" charset="-122"/>
              </a:rPr>
              <a:t>介绍了一个简单的描述拥塞影响</a:t>
            </a:r>
            <a:r>
              <a:rPr lang="en-US" altLang="zh-CN">
                <a:latin typeface="楷体-简" panose="02010600040101010101" charset="-122"/>
                <a:ea typeface="楷体-简" panose="02010600040101010101" charset="-122"/>
              </a:rPr>
              <a:t>(Congestion Impact)</a:t>
            </a:r>
            <a:r>
              <a:rPr lang="zh-CN" altLang="en-US">
                <a:latin typeface="楷体-简" panose="02010600040101010101" charset="-122"/>
                <a:ea typeface="楷体-简" panose="02010600040101010101" charset="-122"/>
              </a:rPr>
              <a:t>的指标。</a:t>
            </a:r>
            <a:endParaRPr lang="zh-CN" altLang="en-US">
              <a:latin typeface="楷体-简" panose="02010600040101010101" charset="-122"/>
              <a:ea typeface="楷体-简" panose="02010600040101010101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My Opinion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1. </a:t>
            </a:r>
            <a:r>
              <a:rPr lang="zh-CN" altLang="en-US"/>
              <a:t>该工作具有一定的意义。</a:t>
            </a:r>
            <a:endParaRPr lang="zh-CN" altLang="en-US"/>
          </a:p>
          <a:p>
            <a:r>
              <a:rPr lang="en-US" altLang="zh-CN"/>
              <a:t>2. </a:t>
            </a:r>
            <a:r>
              <a:rPr lang="zh-CN" altLang="en-US"/>
              <a:t>作者完成他的目标了吗？</a:t>
            </a:r>
            <a:endParaRPr lang="zh-CN" altLang="en-US"/>
          </a:p>
          <a:p>
            <a:r>
              <a:rPr lang="en-US" altLang="zh-CN"/>
              <a:t>3. </a:t>
            </a:r>
            <a:r>
              <a:rPr lang="en-US" altLang="zh-CN" i="1">
                <a:latin typeface="Times New Roman" panose="02020703060505090304" charset="0"/>
              </a:rPr>
              <a:t>In the future we would like to perform a larger set of experiments to </a:t>
            </a:r>
            <a:r>
              <a:rPr lang="en-US" altLang="zh-CN" i="1">
                <a:solidFill>
                  <a:srgbClr val="FF0000"/>
                </a:solidFill>
                <a:latin typeface="Times New Roman" panose="02020703060505090304" charset="0"/>
              </a:rPr>
              <a:t>show how congestion control algorithms may be optimized</a:t>
            </a:r>
            <a:r>
              <a:rPr lang="en-US" altLang="zh-CN" i="1">
                <a:latin typeface="Times New Roman" panose="02020703060505090304" charset="0"/>
              </a:rPr>
              <a:t>, but this is outside the scope of this work.</a:t>
            </a:r>
            <a:endParaRPr lang="en-US" altLang="zh-CN" i="1">
              <a:latin typeface="Times New Roman" panose="0202070306050509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Outline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b="1">
                <a:solidFill>
                  <a:schemeClr val="tx1"/>
                </a:solidFill>
              </a:rPr>
              <a:t>Motivation</a:t>
            </a:r>
            <a:endParaRPr lang="en-U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Benchmark Design</a:t>
            </a:r>
            <a:endParaRPr lang="en-U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Validation</a:t>
            </a:r>
            <a:endParaRPr lang="en-U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Evaluation Congestion Impact</a:t>
            </a:r>
            <a:endParaRPr lang="en-U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Conclusion</a:t>
            </a:r>
            <a:endParaRPr lang="en-U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Motivation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互连网络很重要</a:t>
            </a:r>
            <a:endParaRPr lang="zh-CN" altLang="en-US"/>
          </a:p>
          <a:p>
            <a:r>
              <a:rPr lang="zh-CN" altLang="en-US"/>
              <a:t>拥塞对网络的危害严重</a:t>
            </a:r>
            <a:endParaRPr lang="zh-CN" altLang="en-US"/>
          </a:p>
          <a:p>
            <a:r>
              <a:rPr lang="zh-CN" altLang="en-US"/>
              <a:t>单一简单的评价指标与真实系统相差甚远</a:t>
            </a:r>
            <a:r>
              <a:rPr lang="en-US" altLang="zh-CN"/>
              <a:t>(latency, injection bandwith, bisection bandwith)</a:t>
            </a:r>
            <a:endParaRPr lang="en-US" altLang="zh-CN"/>
          </a:p>
          <a:p>
            <a:r>
              <a:rPr lang="zh-CN" altLang="en-US"/>
              <a:t>注重拥塞控制但很难公正的评估成效</a:t>
            </a:r>
            <a:endParaRPr lang="en-US" altLang="zh-CN"/>
          </a:p>
          <a:p>
            <a:r>
              <a:rPr lang="zh-CN" altLang="en-US"/>
              <a:t>目标：提出一个测试集</a:t>
            </a:r>
            <a:r>
              <a:rPr lang="zh-CN" altLang="en-US" b="1">
                <a:solidFill>
                  <a:srgbClr val="FF0000"/>
                </a:solidFill>
              </a:rPr>
              <a:t>引起拥塞</a:t>
            </a:r>
            <a:r>
              <a:rPr lang="zh-CN" altLang="en-US"/>
              <a:t>并</a:t>
            </a:r>
            <a:r>
              <a:rPr lang="zh-CN" altLang="en-US" b="1">
                <a:solidFill>
                  <a:srgbClr val="FF0000"/>
                </a:solidFill>
              </a:rPr>
              <a:t>测量拥塞带来的影响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Outline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Motivation</a:t>
            </a:r>
            <a:endParaRPr lang="en-U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 b="1">
                <a:solidFill>
                  <a:schemeClr val="tx1"/>
                </a:solidFill>
              </a:rPr>
              <a:t>Benchmark Design</a:t>
            </a:r>
            <a:endParaRPr lang="en-U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Validation</a:t>
            </a:r>
            <a:endParaRPr lang="en-U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Evaluation Congestion Impact</a:t>
            </a:r>
            <a:endParaRPr lang="en-U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Conclusion</a:t>
            </a:r>
            <a:endParaRPr lang="en-U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Benchmark Design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1. </a:t>
            </a:r>
            <a:r>
              <a:rPr lang="zh-CN" altLang="en-US"/>
              <a:t>广泛适用于各种拓扑和体系结构</a:t>
            </a:r>
            <a:endParaRPr lang="zh-CN" altLang="en-US"/>
          </a:p>
          <a:p>
            <a:r>
              <a:rPr lang="en-US" altLang="zh-CN"/>
              <a:t>2. </a:t>
            </a:r>
            <a:r>
              <a:rPr lang="zh-CN" altLang="en-US"/>
              <a:t>很难去针对它进行优化</a:t>
            </a:r>
            <a:endParaRPr lang="zh-CN" altLang="en-US"/>
          </a:p>
          <a:p>
            <a:r>
              <a:rPr lang="en-US" altLang="zh-CN"/>
              <a:t>3. </a:t>
            </a:r>
            <a:r>
              <a:rPr lang="zh-CN" altLang="en-US"/>
              <a:t>用简单的运行方式产生复杂的通信模式</a:t>
            </a:r>
            <a:endParaRPr lang="zh-CN" altLang="en-US"/>
          </a:p>
          <a:p>
            <a:r>
              <a:rPr lang="en-US" altLang="zh-CN"/>
              <a:t>4. </a:t>
            </a:r>
            <a:r>
              <a:rPr lang="zh-CN" altLang="en-US"/>
              <a:t>统计报告通信性能</a:t>
            </a:r>
            <a:r>
              <a:rPr lang="en-US" altLang="zh-CN"/>
              <a:t>(</a:t>
            </a:r>
            <a:r>
              <a:rPr lang="zh-CN" altLang="en-US"/>
              <a:t>敏感</a:t>
            </a:r>
            <a:r>
              <a:rPr lang="en-US" altLang="zh-CN"/>
              <a:t>HPC</a:t>
            </a:r>
            <a:r>
              <a:rPr lang="zh-CN" altLang="en-US"/>
              <a:t>程序的延迟、带宽变化</a:t>
            </a:r>
            <a:r>
              <a:rPr lang="en-US" altLang="zh-CN"/>
              <a:t>)</a:t>
            </a:r>
            <a:endParaRPr lang="en-US" altLang="zh-CN"/>
          </a:p>
          <a:p>
            <a:r>
              <a:rPr lang="en-US" altLang="zh-CN"/>
              <a:t>5. </a:t>
            </a:r>
            <a:r>
              <a:rPr lang="zh-CN" altLang="en-US"/>
              <a:t>任何节点数量都可以运行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Benchmark Design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1. </a:t>
            </a:r>
            <a:r>
              <a:rPr lang="zh-CN" altLang="en-US"/>
              <a:t>广泛适用于各种拓扑和体系结构  </a:t>
            </a:r>
            <a:r>
              <a:rPr lang="zh-CN" altLang="en-US">
                <a:solidFill>
                  <a:srgbClr val="FF0000"/>
                </a:solidFill>
              </a:rPr>
              <a:t>用</a:t>
            </a:r>
            <a:r>
              <a:rPr lang="en-US" altLang="zh-CN">
                <a:solidFill>
                  <a:srgbClr val="FF0000"/>
                </a:solidFill>
              </a:rPr>
              <a:t>MPI</a:t>
            </a:r>
            <a:r>
              <a:rPr lang="zh-CN" altLang="en-US">
                <a:solidFill>
                  <a:srgbClr val="FF0000"/>
                </a:solidFill>
              </a:rPr>
              <a:t>生成各种负载</a:t>
            </a:r>
            <a:endParaRPr lang="zh-CN" altLang="en-US"/>
          </a:p>
          <a:p>
            <a:r>
              <a:rPr lang="en-US" altLang="zh-CN"/>
              <a:t>2. </a:t>
            </a:r>
            <a:r>
              <a:rPr lang="zh-CN" altLang="en-US"/>
              <a:t>很难去针对它进行优化  </a:t>
            </a:r>
            <a:r>
              <a:rPr lang="en-US" altLang="zh-CN">
                <a:solidFill>
                  <a:srgbClr val="FF0000"/>
                </a:solidFill>
              </a:rPr>
              <a:t>processes placement</a:t>
            </a:r>
            <a:endParaRPr lang="zh-CN" altLang="en-US"/>
          </a:p>
          <a:p>
            <a:r>
              <a:rPr lang="en-US" altLang="zh-CN"/>
              <a:t>3. </a:t>
            </a:r>
            <a:r>
              <a:rPr lang="zh-CN" altLang="en-US"/>
              <a:t>用简单的运行方式产生复杂的通信模式  </a:t>
            </a:r>
            <a:r>
              <a:rPr lang="zh-CN" altLang="en-US">
                <a:solidFill>
                  <a:srgbClr val="FF0000"/>
                </a:solidFill>
              </a:rPr>
              <a:t>每个节点跑多个进程</a:t>
            </a:r>
            <a:endParaRPr lang="zh-CN" altLang="en-US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/>
              <a:t>       </a:t>
            </a:r>
            <a:r>
              <a:rPr lang="en-US" altLang="zh-CN">
                <a:solidFill>
                  <a:srgbClr val="FF0000"/>
                </a:solidFill>
              </a:rPr>
              <a:t>Process per network Port(PPort)</a:t>
            </a:r>
            <a:endParaRPr lang="zh-CN" altLang="en-US"/>
          </a:p>
          <a:p>
            <a:r>
              <a:rPr lang="en-US" altLang="zh-CN"/>
              <a:t>4. </a:t>
            </a:r>
            <a:r>
              <a:rPr lang="zh-CN" altLang="en-US"/>
              <a:t>统计报告通信性能</a:t>
            </a:r>
            <a:r>
              <a:rPr lang="en-US" altLang="zh-CN"/>
              <a:t>(</a:t>
            </a:r>
            <a:r>
              <a:rPr lang="zh-CN" altLang="en-US"/>
              <a:t>敏感程序的延迟、带宽变化</a:t>
            </a:r>
            <a:r>
              <a:rPr lang="en-US" altLang="zh-CN"/>
              <a:t>)  </a:t>
            </a:r>
            <a:r>
              <a:rPr lang="en-US" altLang="zh-CN">
                <a:solidFill>
                  <a:srgbClr val="FF0000"/>
                </a:solidFill>
              </a:rPr>
              <a:t>tail latency</a:t>
            </a:r>
            <a:endParaRPr lang="en-US" altLang="zh-CN"/>
          </a:p>
          <a:p>
            <a:r>
              <a:rPr lang="en-US" altLang="zh-CN"/>
              <a:t>5. </a:t>
            </a:r>
            <a:r>
              <a:rPr lang="zh-CN" altLang="en-US"/>
              <a:t>任何节点数量都可以运行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>
                <a:sym typeface="+mn-ea"/>
              </a:rPr>
              <a:t>Benchmark Design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Sensitive(Canary) Traffic  </a:t>
            </a:r>
            <a:r>
              <a:rPr lang="zh-CN" altLang="en-US">
                <a:solidFill>
                  <a:srgbClr val="FF0000"/>
                </a:solidFill>
              </a:rPr>
              <a:t>测试负载</a:t>
            </a:r>
            <a:endParaRPr lang="en-US" altLang="zh-CN">
              <a:solidFill>
                <a:srgbClr val="FF0000"/>
              </a:solidFill>
            </a:endParaRPr>
          </a:p>
          <a:p>
            <a:r>
              <a:rPr lang="en-US" altLang="zh-CN"/>
              <a:t>Congestors  </a:t>
            </a:r>
            <a:r>
              <a:rPr lang="zh-CN" altLang="en-US">
                <a:solidFill>
                  <a:srgbClr val="FF0000"/>
                </a:solidFill>
              </a:rPr>
              <a:t>负责制造拥塞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45285" y="4102100"/>
            <a:ext cx="781050" cy="453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20%</a:t>
            </a:r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2598420" y="4102100"/>
            <a:ext cx="2531745" cy="45339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80%</a:t>
            </a:r>
            <a:r>
              <a:rPr lang="en-US" altLang="zh-CN">
                <a:latin typeface="Arial" panose="020B0604020202090204" pitchFamily="34" charset="0"/>
              </a:rPr>
              <a:t>×80%</a:t>
            </a:r>
            <a:endParaRPr lang="en-US" altLang="zh-CN">
              <a:latin typeface="Arial" panose="020B060402020209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87010" y="4102100"/>
            <a:ext cx="593090" cy="45339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左大括号 10"/>
          <p:cNvSpPr/>
          <p:nvPr/>
        </p:nvSpPr>
        <p:spPr>
          <a:xfrm rot="5400000">
            <a:off x="3586480" y="1734185"/>
            <a:ext cx="353060" cy="423418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028950" y="3244850"/>
            <a:ext cx="1468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Total Nodes</a:t>
            </a:r>
            <a:endParaRPr lang="en-US" altLang="zh-CN"/>
          </a:p>
        </p:txBody>
      </p:sp>
      <p:sp>
        <p:nvSpPr>
          <p:cNvPr id="13" name="左大括号 12"/>
          <p:cNvSpPr/>
          <p:nvPr/>
        </p:nvSpPr>
        <p:spPr>
          <a:xfrm rot="16200000" flipV="1">
            <a:off x="1859915" y="4392295"/>
            <a:ext cx="353060" cy="779780"/>
          </a:xfrm>
          <a:prstGeom prst="leftBrace">
            <a:avLst>
              <a:gd name="adj1" fmla="val 8333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473835" y="5086350"/>
            <a:ext cx="11239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Sensitive Traffic</a:t>
            </a:r>
            <a:endParaRPr lang="en-US" altLang="zh-CN"/>
          </a:p>
        </p:txBody>
      </p:sp>
      <p:sp>
        <p:nvSpPr>
          <p:cNvPr id="15" name="左大括号 14"/>
          <p:cNvSpPr/>
          <p:nvPr/>
        </p:nvSpPr>
        <p:spPr>
          <a:xfrm rot="16200000" flipV="1">
            <a:off x="3688080" y="3516630"/>
            <a:ext cx="353060" cy="2531745"/>
          </a:xfrm>
          <a:prstGeom prst="leftBrace">
            <a:avLst>
              <a:gd name="adj1" fmla="val 8333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157220" y="5224780"/>
            <a:ext cx="14141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Congestors</a:t>
            </a:r>
            <a:endParaRPr lang="en-US" altLang="zh-C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Sensitive(Canary) Traffic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5680"/>
          </a:xfrm>
        </p:spPr>
        <p:txBody>
          <a:bodyPr>
            <a:normAutofit lnSpcReduction="10000"/>
          </a:bodyPr>
          <a:p>
            <a:r>
              <a:rPr lang="zh-CN" altLang="en-US" sz="2400" i="1">
                <a:latin typeface="Times New Roman" panose="02020703060505090304" charset="0"/>
              </a:rPr>
              <a:t>We therefore selected network traffic patterns that </a:t>
            </a:r>
            <a:r>
              <a:rPr lang="zh-CN" altLang="en-US" sz="2400" i="1">
                <a:solidFill>
                  <a:srgbClr val="FF0000"/>
                </a:solidFill>
                <a:latin typeface="Times New Roman" panose="02020703060505090304" charset="0"/>
              </a:rPr>
              <a:t>can run on any number of nodes</a:t>
            </a:r>
            <a:r>
              <a:rPr lang="zh-CN" altLang="en-US" sz="2400" i="1">
                <a:latin typeface="Times New Roman" panose="02020703060505090304" charset="0"/>
              </a:rPr>
              <a:t>, and are </a:t>
            </a:r>
            <a:r>
              <a:rPr lang="zh-CN" altLang="en-US" sz="2400" i="1">
                <a:solidFill>
                  <a:srgbClr val="FF0000"/>
                </a:solidFill>
                <a:latin typeface="Times New Roman" panose="02020703060505090304" charset="0"/>
              </a:rPr>
              <a:t>sensitive to both latency and bandwidth effects</a:t>
            </a:r>
            <a:r>
              <a:rPr lang="zh-CN" altLang="en-US" sz="2400" i="1">
                <a:latin typeface="Times New Roman" panose="02020703060505090304" charset="0"/>
              </a:rPr>
              <a:t>.</a:t>
            </a:r>
            <a:endParaRPr lang="zh-CN" altLang="en-US"/>
          </a:p>
          <a:p>
            <a:r>
              <a:rPr lang="en-US" altLang="zh-CN"/>
              <a:t>“Canary”: Allreduce</a:t>
            </a:r>
            <a:r>
              <a:rPr lang="zh-CN" altLang="en-US"/>
              <a:t>和</a:t>
            </a:r>
            <a:r>
              <a:rPr lang="en-US" altLang="zh-CN"/>
              <a:t>random ring</a:t>
            </a:r>
            <a:r>
              <a:rPr lang="zh-CN" altLang="en-US"/>
              <a:t>交替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Allreduce: </a:t>
            </a:r>
            <a:r>
              <a:rPr lang="zh-CN" altLang="en-US"/>
              <a:t>小消息聚合操作，延迟敏感</a:t>
            </a:r>
            <a:endParaRPr lang="zh-CN" altLang="en-US"/>
          </a:p>
          <a:p>
            <a:r>
              <a:rPr lang="en-US" altLang="zh-CN"/>
              <a:t>random ring: P2P</a:t>
            </a:r>
            <a:r>
              <a:rPr lang="zh-CN" altLang="en-US"/>
              <a:t>操作，带宽敏感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   </a:t>
            </a:r>
            <a:r>
              <a:rPr lang="zh-CN" altLang="en-US"/>
              <a:t>随机的好处</a:t>
            </a:r>
            <a:r>
              <a:rPr lang="en-US" altLang="zh-CN"/>
              <a:t>:  </a:t>
            </a:r>
            <a:r>
              <a:rPr lang="en-US" altLang="zh-CN">
                <a:latin typeface="Calibri" charset="0"/>
                <a:ea typeface="Calibri" charset="0"/>
              </a:rPr>
              <a:t>①</a:t>
            </a:r>
            <a:r>
              <a:rPr lang="zh-CN" altLang="en-US">
                <a:latin typeface="Calibri" charset="0"/>
                <a:ea typeface="Calibri" charset="0"/>
              </a:rPr>
              <a:t>拓扑无关</a:t>
            </a:r>
            <a:endParaRPr lang="zh-CN" altLang="en-US">
              <a:latin typeface="Calibri" charset="0"/>
              <a:ea typeface="Calibri" charset="0"/>
            </a:endParaRPr>
          </a:p>
          <a:p>
            <a:pPr marL="0" indent="0">
              <a:buNone/>
            </a:pPr>
            <a:r>
              <a:rPr lang="en-US" altLang="zh-CN">
                <a:latin typeface="Calibri" charset="0"/>
                <a:ea typeface="Calibri" charset="0"/>
              </a:rPr>
              <a:t>		      ②</a:t>
            </a:r>
            <a:r>
              <a:rPr lang="zh-CN" altLang="en-US">
                <a:latin typeface="Calibri" charset="0"/>
                <a:ea typeface="Calibri" charset="0"/>
              </a:rPr>
              <a:t>增加了一丝不规则通信的味道</a:t>
            </a:r>
            <a:endParaRPr lang="zh-CN" altLang="en-US">
              <a:latin typeface="Calibri" charset="0"/>
              <a:ea typeface="Calibri" charset="0"/>
            </a:endParaRPr>
          </a:p>
        </p:txBody>
      </p:sp>
      <p:pic>
        <p:nvPicPr>
          <p:cNvPr id="4" name="图片 3" descr="WechatIMG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03245" y="2949575"/>
            <a:ext cx="5985510" cy="14160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3587</Words>
  <Application>WPS 演示</Application>
  <PresentationFormat>宽屏</PresentationFormat>
  <Paragraphs>235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1" baseType="lpstr">
      <vt:lpstr>Arial</vt:lpstr>
      <vt:lpstr>方正书宋_GBK</vt:lpstr>
      <vt:lpstr>Wingdings</vt:lpstr>
      <vt:lpstr>Times New Roman</vt:lpstr>
      <vt:lpstr>Calibri</vt:lpstr>
      <vt:lpstr>楷体-简</vt:lpstr>
      <vt:lpstr>Calibri Light</vt:lpstr>
      <vt:lpstr>Helvetica Neue</vt:lpstr>
      <vt:lpstr>宋体</vt:lpstr>
      <vt:lpstr>汉仪书宋二KW</vt:lpstr>
      <vt:lpstr>微软雅黑</vt:lpstr>
      <vt:lpstr>汉仪旗黑KW</vt:lpstr>
      <vt:lpstr>Arial Unicode MS</vt:lpstr>
      <vt:lpstr>Office 主题</vt:lpstr>
      <vt:lpstr>GPCNeT: Designing a Benchmark Suite for Inducing and Measuring in HPC Networks</vt:lpstr>
      <vt:lpstr>About the first Author</vt:lpstr>
      <vt:lpstr>Outline</vt:lpstr>
      <vt:lpstr>Motivation</vt:lpstr>
      <vt:lpstr>Outline</vt:lpstr>
      <vt:lpstr>Benchmark Design</vt:lpstr>
      <vt:lpstr>Benchmark Design</vt:lpstr>
      <vt:lpstr>Benchmark Design</vt:lpstr>
      <vt:lpstr>Sensitive(Canary) Traffic</vt:lpstr>
      <vt:lpstr>Random Ring Infrastructure</vt:lpstr>
      <vt:lpstr>Random Ring Infrastructure</vt:lpstr>
      <vt:lpstr>Congestors</vt:lpstr>
      <vt:lpstr>Congestors</vt:lpstr>
      <vt:lpstr>Execution Sequence</vt:lpstr>
      <vt:lpstr>Outline</vt:lpstr>
      <vt:lpstr>Validation</vt:lpstr>
      <vt:lpstr>Validation</vt:lpstr>
      <vt:lpstr>Validation</vt:lpstr>
      <vt:lpstr>Validation</vt:lpstr>
      <vt:lpstr>Validation</vt:lpstr>
      <vt:lpstr>Validation</vt:lpstr>
      <vt:lpstr>Outline</vt:lpstr>
      <vt:lpstr>Evaluation Congestion Impact</vt:lpstr>
      <vt:lpstr>Evaluation Congestion Impact</vt:lpstr>
      <vt:lpstr>Outline</vt:lpstr>
      <vt:lpstr>Contributions</vt:lpstr>
      <vt:lpstr>My Opinion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ruoshuisanqian</dc:creator>
  <cp:lastModifiedBy>ruoshuisanqian</cp:lastModifiedBy>
  <cp:revision>259</cp:revision>
  <dcterms:created xsi:type="dcterms:W3CDTF">2019-12-30T10:24:00Z</dcterms:created>
  <dcterms:modified xsi:type="dcterms:W3CDTF">2019-12-30T10:24:00Z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2052-1.3.1.1688</vt:lpwstr>
  </property>
</Properties>
</file>