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1" r:id="rId3"/>
    <p:sldId id="283" r:id="rId4"/>
    <p:sldId id="286" r:id="rId5"/>
    <p:sldId id="284" r:id="rId6"/>
    <p:sldId id="285" r:id="rId7"/>
    <p:sldId id="296" r:id="rId8"/>
    <p:sldId id="287" r:id="rId9"/>
    <p:sldId id="288" r:id="rId10"/>
    <p:sldId id="289" r:id="rId11"/>
    <p:sldId id="290" r:id="rId12"/>
    <p:sldId id="291" r:id="rId13"/>
    <p:sldId id="292" r:id="rId14"/>
    <p:sldId id="293" r:id="rId15"/>
    <p:sldId id="294" r:id="rId16"/>
    <p:sldId id="295" r:id="rId17"/>
    <p:sldId id="297" r:id="rId18"/>
    <p:sldId id="298" r:id="rId19"/>
    <p:sldId id="299" r:id="rId20"/>
    <p:sldId id="300" r:id="rId21"/>
    <p:sldId id="301" r:id="rId22"/>
    <p:sldId id="302" r:id="rId23"/>
    <p:sldId id="303" r:id="rId24"/>
    <p:sldId id="304" r:id="rId25"/>
    <p:sldId id="306" r:id="rId26"/>
    <p:sldId id="305" r:id="rId27"/>
    <p:sldId id="307" r:id="rId28"/>
    <p:sldId id="308" r:id="rId29"/>
    <p:sldId id="309" r:id="rId30"/>
    <p:sldId id="310" r:id="rId31"/>
    <p:sldId id="279"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9D9D9"/>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86" autoAdjust="0"/>
  </p:normalViewPr>
  <p:slideViewPr>
    <p:cSldViewPr snapToGrid="0">
      <p:cViewPr varScale="1">
        <p:scale>
          <a:sx n="81" d="100"/>
          <a:sy n="81" d="100"/>
        </p:scale>
        <p:origin x="725" y="62"/>
      </p:cViewPr>
      <p:guideLst>
        <p:guide orient="horz" pos="2160"/>
        <p:guide pos="3840"/>
      </p:guideLst>
    </p:cSldViewPr>
  </p:slideViewPr>
  <p:notesTextViewPr>
    <p:cViewPr>
      <p:scale>
        <a:sx n="1" d="1"/>
        <a:sy n="1" d="1"/>
      </p:scale>
      <p:origin x="0" y="0"/>
    </p:cViewPr>
  </p:notesTextViewPr>
  <p:sorterViewPr>
    <p:cViewPr>
      <p:scale>
        <a:sx n="91" d="100"/>
        <a:sy n="91"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28E8C8-ED61-4BEC-8C49-0CC6E597B509}" type="datetimeFigureOut">
              <a:rPr lang="zh-CN" altLang="en-US" smtClean="0"/>
              <a:t>2020/2/28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141601-B8CC-49B8-9166-4594C1B03584}" type="slidenum">
              <a:rPr lang="zh-CN" altLang="en-US" smtClean="0"/>
              <a:t>‹#›</a:t>
            </a:fld>
            <a:endParaRPr lang="zh-CN" altLang="en-US"/>
          </a:p>
        </p:txBody>
      </p:sp>
    </p:spTree>
    <p:extLst>
      <p:ext uri="{BB962C8B-B14F-4D97-AF65-F5344CB8AC3E}">
        <p14:creationId xmlns:p14="http://schemas.microsoft.com/office/powerpoint/2010/main" val="3822632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3200"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fld id="{8B141601-B8CC-49B8-9166-4594C1B03584}" type="slidenum">
              <a:rPr lang="zh-CN" altLang="en-US" smtClean="0"/>
              <a:t>2</a:t>
            </a:fld>
            <a:endParaRPr lang="zh-CN" altLang="en-US"/>
          </a:p>
        </p:txBody>
      </p:sp>
    </p:spTree>
    <p:extLst>
      <p:ext uri="{BB962C8B-B14F-4D97-AF65-F5344CB8AC3E}">
        <p14:creationId xmlns:p14="http://schemas.microsoft.com/office/powerpoint/2010/main" val="3460794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3200"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41601-B8CC-49B8-9166-4594C1B0358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060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3200"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41601-B8CC-49B8-9166-4594C1B0358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35776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3200"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41601-B8CC-49B8-9166-4594C1B0358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91761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3200"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41601-B8CC-49B8-9166-4594C1B0358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0699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3200"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41601-B8CC-49B8-9166-4594C1B0358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06088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3200"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41601-B8CC-49B8-9166-4594C1B0358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293376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3200"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41601-B8CC-49B8-9166-4594C1B0358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14494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3200"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41601-B8CC-49B8-9166-4594C1B0358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294613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3200"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41601-B8CC-49B8-9166-4594C1B0358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82878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3200"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41601-B8CC-49B8-9166-4594C1B0358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78641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3200"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41601-B8CC-49B8-9166-4594C1B0358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213681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3200"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41601-B8CC-49B8-9166-4594C1B0358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91295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3200"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41601-B8CC-49B8-9166-4594C1B0358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015069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3200"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41601-B8CC-49B8-9166-4594C1B0358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50313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3200"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41601-B8CC-49B8-9166-4594C1B0358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77315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3200"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41601-B8CC-49B8-9166-4594C1B0358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437507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3200"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41601-B8CC-49B8-9166-4594C1B0358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4737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3200"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41601-B8CC-49B8-9166-4594C1B0358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69766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3200"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41601-B8CC-49B8-9166-4594C1B0358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6009075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3200"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41601-B8CC-49B8-9166-4594C1B0358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3953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3200"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41601-B8CC-49B8-9166-4594C1B0358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41969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3200"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41601-B8CC-49B8-9166-4594C1B0358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72582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3200"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41601-B8CC-49B8-9166-4594C1B0358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98682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3200"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41601-B8CC-49B8-9166-4594C1B0358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5638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3200"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41601-B8CC-49B8-9166-4594C1B0358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67604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3200"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41601-B8CC-49B8-9166-4594C1B0358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474883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3200"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41601-B8CC-49B8-9166-4594C1B0358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082212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7F14C9D-4C0D-4472-AE75-C7D0372CBDB7}" type="datetimeFigureOut">
              <a:rPr lang="zh-CN" altLang="en-US" smtClean="0"/>
              <a:t>2020/2/28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77552A-FC76-4CE8-B2DB-7E656B645C1B}" type="slidenum">
              <a:rPr lang="zh-CN" altLang="en-US" smtClean="0"/>
              <a:t>‹#›</a:t>
            </a:fld>
            <a:endParaRPr lang="zh-CN" altLang="en-US"/>
          </a:p>
        </p:txBody>
      </p:sp>
    </p:spTree>
    <p:extLst>
      <p:ext uri="{BB962C8B-B14F-4D97-AF65-F5344CB8AC3E}">
        <p14:creationId xmlns:p14="http://schemas.microsoft.com/office/powerpoint/2010/main" val="3207383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7F14C9D-4C0D-4472-AE75-C7D0372CBDB7}" type="datetimeFigureOut">
              <a:rPr lang="zh-CN" altLang="en-US" smtClean="0"/>
              <a:t>2020/2/28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77552A-FC76-4CE8-B2DB-7E656B645C1B}" type="slidenum">
              <a:rPr lang="zh-CN" altLang="en-US" smtClean="0"/>
              <a:t>‹#›</a:t>
            </a:fld>
            <a:endParaRPr lang="zh-CN" altLang="en-US"/>
          </a:p>
        </p:txBody>
      </p:sp>
    </p:spTree>
    <p:extLst>
      <p:ext uri="{BB962C8B-B14F-4D97-AF65-F5344CB8AC3E}">
        <p14:creationId xmlns:p14="http://schemas.microsoft.com/office/powerpoint/2010/main" val="2800468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7F14C9D-4C0D-4472-AE75-C7D0372CBDB7}" type="datetimeFigureOut">
              <a:rPr lang="zh-CN" altLang="en-US" smtClean="0"/>
              <a:t>2020/2/28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77552A-FC76-4CE8-B2DB-7E656B645C1B}" type="slidenum">
              <a:rPr lang="zh-CN" altLang="en-US" smtClean="0"/>
              <a:t>‹#›</a:t>
            </a:fld>
            <a:endParaRPr lang="zh-CN" altLang="en-US"/>
          </a:p>
        </p:txBody>
      </p:sp>
    </p:spTree>
    <p:extLst>
      <p:ext uri="{BB962C8B-B14F-4D97-AF65-F5344CB8AC3E}">
        <p14:creationId xmlns:p14="http://schemas.microsoft.com/office/powerpoint/2010/main" val="330342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7F14C9D-4C0D-4472-AE75-C7D0372CBDB7}" type="datetimeFigureOut">
              <a:rPr lang="zh-CN" altLang="en-US" smtClean="0"/>
              <a:t>2020/2/28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77552A-FC76-4CE8-B2DB-7E656B645C1B}" type="slidenum">
              <a:rPr lang="zh-CN" altLang="en-US" smtClean="0"/>
              <a:t>‹#›</a:t>
            </a:fld>
            <a:endParaRPr lang="zh-CN" altLang="en-US"/>
          </a:p>
        </p:txBody>
      </p:sp>
    </p:spTree>
    <p:extLst>
      <p:ext uri="{BB962C8B-B14F-4D97-AF65-F5344CB8AC3E}">
        <p14:creationId xmlns:p14="http://schemas.microsoft.com/office/powerpoint/2010/main" val="196357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7F14C9D-4C0D-4472-AE75-C7D0372CBDB7}" type="datetimeFigureOut">
              <a:rPr lang="zh-CN" altLang="en-US" smtClean="0"/>
              <a:t>2020/2/28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77552A-FC76-4CE8-B2DB-7E656B645C1B}" type="slidenum">
              <a:rPr lang="zh-CN" altLang="en-US" smtClean="0"/>
              <a:t>‹#›</a:t>
            </a:fld>
            <a:endParaRPr lang="zh-CN" altLang="en-US"/>
          </a:p>
        </p:txBody>
      </p:sp>
    </p:spTree>
    <p:extLst>
      <p:ext uri="{BB962C8B-B14F-4D97-AF65-F5344CB8AC3E}">
        <p14:creationId xmlns:p14="http://schemas.microsoft.com/office/powerpoint/2010/main" val="3281933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7F14C9D-4C0D-4472-AE75-C7D0372CBDB7}" type="datetimeFigureOut">
              <a:rPr lang="zh-CN" altLang="en-US" smtClean="0"/>
              <a:t>2020/2/28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C77552A-FC76-4CE8-B2DB-7E656B645C1B}" type="slidenum">
              <a:rPr lang="zh-CN" altLang="en-US" smtClean="0"/>
              <a:t>‹#›</a:t>
            </a:fld>
            <a:endParaRPr lang="zh-CN" altLang="en-US"/>
          </a:p>
        </p:txBody>
      </p:sp>
    </p:spTree>
    <p:extLst>
      <p:ext uri="{BB962C8B-B14F-4D97-AF65-F5344CB8AC3E}">
        <p14:creationId xmlns:p14="http://schemas.microsoft.com/office/powerpoint/2010/main" val="1748167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7F14C9D-4C0D-4472-AE75-C7D0372CBDB7}" type="datetimeFigureOut">
              <a:rPr lang="zh-CN" altLang="en-US" smtClean="0"/>
              <a:t>2020/2/28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C77552A-FC76-4CE8-B2DB-7E656B645C1B}" type="slidenum">
              <a:rPr lang="zh-CN" altLang="en-US" smtClean="0"/>
              <a:t>‹#›</a:t>
            </a:fld>
            <a:endParaRPr lang="zh-CN" altLang="en-US"/>
          </a:p>
        </p:txBody>
      </p:sp>
    </p:spTree>
    <p:extLst>
      <p:ext uri="{BB962C8B-B14F-4D97-AF65-F5344CB8AC3E}">
        <p14:creationId xmlns:p14="http://schemas.microsoft.com/office/powerpoint/2010/main" val="2749756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7F14C9D-4C0D-4472-AE75-C7D0372CBDB7}" type="datetimeFigureOut">
              <a:rPr lang="zh-CN" altLang="en-US" smtClean="0"/>
              <a:t>2020/2/28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C77552A-FC76-4CE8-B2DB-7E656B645C1B}" type="slidenum">
              <a:rPr lang="zh-CN" altLang="en-US" smtClean="0"/>
              <a:t>‹#›</a:t>
            </a:fld>
            <a:endParaRPr lang="zh-CN" altLang="en-US"/>
          </a:p>
        </p:txBody>
      </p:sp>
    </p:spTree>
    <p:extLst>
      <p:ext uri="{BB962C8B-B14F-4D97-AF65-F5344CB8AC3E}">
        <p14:creationId xmlns:p14="http://schemas.microsoft.com/office/powerpoint/2010/main" val="2971298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7F14C9D-4C0D-4472-AE75-C7D0372CBDB7}" type="datetimeFigureOut">
              <a:rPr lang="zh-CN" altLang="en-US" smtClean="0"/>
              <a:t>2020/2/28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C77552A-FC76-4CE8-B2DB-7E656B645C1B}" type="slidenum">
              <a:rPr lang="zh-CN" altLang="en-US" smtClean="0"/>
              <a:t>‹#›</a:t>
            </a:fld>
            <a:endParaRPr lang="zh-CN" altLang="en-US"/>
          </a:p>
        </p:txBody>
      </p:sp>
      <p:pic>
        <p:nvPicPr>
          <p:cNvPr id="5" name="图片 4"/>
          <p:cNvPicPr>
            <a:picLocks noChangeAspect="1"/>
          </p:cNvPicPr>
          <p:nvPr userDrawn="1"/>
        </p:nvPicPr>
        <p:blipFill>
          <a:blip r:embed="rId2" cstate="screen">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tretch>
            <a:fillRect/>
          </a:stretch>
        </p:blipFill>
        <p:spPr>
          <a:xfrm>
            <a:off x="0" y="-297"/>
            <a:ext cx="12192000" cy="6858594"/>
          </a:xfrm>
          <a:prstGeom prst="rect">
            <a:avLst/>
          </a:prstGeom>
        </p:spPr>
      </p:pic>
      <p:sp>
        <p:nvSpPr>
          <p:cNvPr id="6" name="矩形 5"/>
          <p:cNvSpPr/>
          <p:nvPr userDrawn="1"/>
        </p:nvSpPr>
        <p:spPr>
          <a:xfrm>
            <a:off x="0" y="-297"/>
            <a:ext cx="12192000" cy="6858594"/>
          </a:xfrm>
          <a:prstGeom prst="rect">
            <a:avLst/>
          </a:prstGeom>
          <a:solidFill>
            <a:srgbClr val="FFFFFF">
              <a:alpha val="9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53517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7F14C9D-4C0D-4472-AE75-C7D0372CBDB7}" type="datetimeFigureOut">
              <a:rPr lang="zh-CN" altLang="en-US" smtClean="0"/>
              <a:t>2020/2/28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C77552A-FC76-4CE8-B2DB-7E656B645C1B}" type="slidenum">
              <a:rPr lang="zh-CN" altLang="en-US" smtClean="0"/>
              <a:t>‹#›</a:t>
            </a:fld>
            <a:endParaRPr lang="zh-CN" altLang="en-US"/>
          </a:p>
        </p:txBody>
      </p:sp>
    </p:spTree>
    <p:extLst>
      <p:ext uri="{BB962C8B-B14F-4D97-AF65-F5344CB8AC3E}">
        <p14:creationId xmlns:p14="http://schemas.microsoft.com/office/powerpoint/2010/main" val="31346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7F14C9D-4C0D-4472-AE75-C7D0372CBDB7}" type="datetimeFigureOut">
              <a:rPr lang="zh-CN" altLang="en-US" smtClean="0"/>
              <a:t>2020/2/28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C77552A-FC76-4CE8-B2DB-7E656B645C1B}" type="slidenum">
              <a:rPr lang="zh-CN" altLang="en-US" smtClean="0"/>
              <a:t>‹#›</a:t>
            </a:fld>
            <a:endParaRPr lang="zh-CN" altLang="en-US"/>
          </a:p>
        </p:txBody>
      </p:sp>
    </p:spTree>
    <p:extLst>
      <p:ext uri="{BB962C8B-B14F-4D97-AF65-F5344CB8AC3E}">
        <p14:creationId xmlns:p14="http://schemas.microsoft.com/office/powerpoint/2010/main" val="2551748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14C9D-4C0D-4472-AE75-C7D0372CBDB7}" type="datetimeFigureOut">
              <a:rPr lang="zh-CN" altLang="en-US" smtClean="0"/>
              <a:t>2020/2/28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77552A-FC76-4CE8-B2DB-7E656B645C1B}" type="slidenum">
              <a:rPr lang="zh-CN" altLang="en-US" smtClean="0"/>
              <a:t>‹#›</a:t>
            </a:fld>
            <a:endParaRPr lang="zh-CN" altLang="en-US"/>
          </a:p>
        </p:txBody>
      </p:sp>
    </p:spTree>
    <p:extLst>
      <p:ext uri="{BB962C8B-B14F-4D97-AF65-F5344CB8AC3E}">
        <p14:creationId xmlns:p14="http://schemas.microsoft.com/office/powerpoint/2010/main" val="93489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五边形 9"/>
          <p:cNvSpPr/>
          <p:nvPr/>
        </p:nvSpPr>
        <p:spPr>
          <a:xfrm flipV="1">
            <a:off x="-506546" y="-377370"/>
            <a:ext cx="1767838" cy="1683656"/>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正五边形 10"/>
          <p:cNvSpPr/>
          <p:nvPr/>
        </p:nvSpPr>
        <p:spPr>
          <a:xfrm flipV="1">
            <a:off x="0" y="-377370"/>
            <a:ext cx="1767838" cy="1683656"/>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正五边形 12"/>
          <p:cNvSpPr/>
          <p:nvPr/>
        </p:nvSpPr>
        <p:spPr>
          <a:xfrm flipV="1">
            <a:off x="1137192" y="-130627"/>
            <a:ext cx="1767838" cy="1683656"/>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正五边形 13"/>
          <p:cNvSpPr/>
          <p:nvPr/>
        </p:nvSpPr>
        <p:spPr>
          <a:xfrm flipV="1">
            <a:off x="1514565" y="-341083"/>
            <a:ext cx="1767838" cy="1683656"/>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正五边形 15"/>
          <p:cNvSpPr/>
          <p:nvPr/>
        </p:nvSpPr>
        <p:spPr>
          <a:xfrm flipV="1">
            <a:off x="4225819" y="-478744"/>
            <a:ext cx="1767838" cy="1683656"/>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正五边形 16"/>
          <p:cNvSpPr/>
          <p:nvPr/>
        </p:nvSpPr>
        <p:spPr>
          <a:xfrm flipV="1">
            <a:off x="2838256" y="-377370"/>
            <a:ext cx="1767838" cy="1683656"/>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正五边形 18"/>
          <p:cNvSpPr/>
          <p:nvPr/>
        </p:nvSpPr>
        <p:spPr>
          <a:xfrm flipV="1">
            <a:off x="3786047" y="-558345"/>
            <a:ext cx="1767838" cy="1683656"/>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正五边形 26"/>
          <p:cNvSpPr/>
          <p:nvPr/>
        </p:nvSpPr>
        <p:spPr>
          <a:xfrm>
            <a:off x="6609591" y="5919787"/>
            <a:ext cx="1767838" cy="1683656"/>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正五边形 27"/>
          <p:cNvSpPr/>
          <p:nvPr/>
        </p:nvSpPr>
        <p:spPr>
          <a:xfrm>
            <a:off x="6169819" y="5840186"/>
            <a:ext cx="1767838" cy="1683656"/>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正五边形 28"/>
          <p:cNvSpPr/>
          <p:nvPr/>
        </p:nvSpPr>
        <p:spPr>
          <a:xfrm>
            <a:off x="7735592" y="5622835"/>
            <a:ext cx="2163218" cy="2060209"/>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正五边形 29"/>
          <p:cNvSpPr/>
          <p:nvPr/>
        </p:nvSpPr>
        <p:spPr>
          <a:xfrm>
            <a:off x="7295820" y="5543234"/>
            <a:ext cx="2163218" cy="2060209"/>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正五边形 30"/>
          <p:cNvSpPr/>
          <p:nvPr/>
        </p:nvSpPr>
        <p:spPr>
          <a:xfrm>
            <a:off x="9256973" y="5999388"/>
            <a:ext cx="2163218" cy="2060209"/>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正五边形 31"/>
          <p:cNvSpPr/>
          <p:nvPr/>
        </p:nvSpPr>
        <p:spPr>
          <a:xfrm>
            <a:off x="8817201" y="5919787"/>
            <a:ext cx="2163218" cy="2060209"/>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正五边形 32"/>
          <p:cNvSpPr/>
          <p:nvPr/>
        </p:nvSpPr>
        <p:spPr>
          <a:xfrm>
            <a:off x="10585039" y="6573338"/>
            <a:ext cx="2163218" cy="2060209"/>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正五边形 33"/>
          <p:cNvSpPr/>
          <p:nvPr/>
        </p:nvSpPr>
        <p:spPr>
          <a:xfrm>
            <a:off x="10145267" y="6493737"/>
            <a:ext cx="2163218" cy="2060209"/>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正五边形 34"/>
          <p:cNvSpPr/>
          <p:nvPr/>
        </p:nvSpPr>
        <p:spPr>
          <a:xfrm>
            <a:off x="5318745" y="6287588"/>
            <a:ext cx="2163218" cy="2060209"/>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正五边形 35"/>
          <p:cNvSpPr/>
          <p:nvPr/>
        </p:nvSpPr>
        <p:spPr>
          <a:xfrm>
            <a:off x="4878973" y="6207987"/>
            <a:ext cx="2163218" cy="2060209"/>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11088CE0-EEAE-40E8-83AF-FCE86E1099D3}"/>
              </a:ext>
            </a:extLst>
          </p:cNvPr>
          <p:cNvSpPr txBox="1"/>
          <p:nvPr/>
        </p:nvSpPr>
        <p:spPr>
          <a:xfrm>
            <a:off x="2857339" y="4074310"/>
            <a:ext cx="6477320" cy="640263"/>
          </a:xfrm>
          <a:prstGeom prst="rect">
            <a:avLst/>
          </a:prstGeom>
          <a:noFill/>
        </p:spPr>
        <p:txBody>
          <a:bodyPr wrap="square" rtlCol="0">
            <a:spAutoFit/>
          </a:bodyPr>
          <a:lstStyle/>
          <a:p>
            <a:pPr algn="ctr"/>
            <a:r>
              <a:rPr lang="en-US" altLang="zh-CN" dirty="0" err="1"/>
              <a:t>Qirong</a:t>
            </a:r>
            <a:r>
              <a:rPr lang="en-US" altLang="zh-CN" dirty="0"/>
              <a:t> Ho, James </a:t>
            </a:r>
            <a:r>
              <a:rPr lang="en-US" altLang="zh-CN" dirty="0" err="1"/>
              <a:t>Cipar</a:t>
            </a:r>
            <a:r>
              <a:rPr lang="en-US" altLang="zh-CN" dirty="0"/>
              <a:t>, </a:t>
            </a:r>
            <a:r>
              <a:rPr lang="en-US" altLang="zh-CN" dirty="0" err="1"/>
              <a:t>Henggang</a:t>
            </a:r>
            <a:r>
              <a:rPr lang="en-US" altLang="zh-CN" dirty="0"/>
              <a:t> Cui, </a:t>
            </a:r>
            <a:r>
              <a:rPr lang="en-US" altLang="zh-CN" dirty="0" err="1"/>
              <a:t>Jin</a:t>
            </a:r>
            <a:r>
              <a:rPr lang="en-US" altLang="zh-CN" dirty="0"/>
              <a:t> </a:t>
            </a:r>
            <a:r>
              <a:rPr lang="en-US" altLang="zh-CN" dirty="0" err="1"/>
              <a:t>Kyu</a:t>
            </a:r>
            <a:r>
              <a:rPr lang="en-US" altLang="zh-CN" dirty="0"/>
              <a:t> Kim, </a:t>
            </a:r>
            <a:r>
              <a:rPr lang="en-US" altLang="zh-CN" dirty="0" err="1"/>
              <a:t>Seunghak</a:t>
            </a:r>
            <a:r>
              <a:rPr lang="en-US" altLang="zh-CN" dirty="0"/>
              <a:t> Lee, Phillip B. Gibbons, Garth A. Gibson, Gregory R. Ganger, Eric P. Xing</a:t>
            </a:r>
            <a:endParaRPr lang="zh-CN" altLang="en-US" dirty="0"/>
          </a:p>
        </p:txBody>
      </p:sp>
      <p:sp>
        <p:nvSpPr>
          <p:cNvPr id="4" name="文本框 3">
            <a:extLst>
              <a:ext uri="{FF2B5EF4-FFF2-40B4-BE49-F238E27FC236}">
                <a16:creationId xmlns:a16="http://schemas.microsoft.com/office/drawing/2014/main" id="{C941FCB6-F0DF-44FF-9A26-D108CD4615AF}"/>
              </a:ext>
            </a:extLst>
          </p:cNvPr>
          <p:cNvSpPr txBox="1"/>
          <p:nvPr/>
        </p:nvSpPr>
        <p:spPr>
          <a:xfrm>
            <a:off x="623740" y="2350637"/>
            <a:ext cx="10944519" cy="1323439"/>
          </a:xfrm>
          <a:prstGeom prst="rect">
            <a:avLst/>
          </a:prstGeom>
          <a:noFill/>
        </p:spPr>
        <p:txBody>
          <a:bodyPr wrap="square" rtlCol="0">
            <a:spAutoFit/>
          </a:bodyPr>
          <a:lstStyle/>
          <a:p>
            <a:pPr algn="ctr"/>
            <a:r>
              <a:rPr lang="en-US" altLang="zh-CN" sz="4000" b="1" dirty="0">
                <a:latin typeface="微软雅黑" panose="020B0503020204020204" pitchFamily="34" charset="-122"/>
                <a:ea typeface="微软雅黑" panose="020B0503020204020204" pitchFamily="34" charset="-122"/>
              </a:rPr>
              <a:t>More Effective Distributed ML via a Stale Synchronous Parallel Parameter Server</a:t>
            </a:r>
            <a:endParaRPr lang="zh-CN" altLang="en-US" sz="4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15417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2610357D-3D04-4C45-B073-42BFDD493FEE}"/>
              </a:ext>
            </a:extLst>
          </p:cNvPr>
          <p:cNvSpPr txBox="1"/>
          <p:nvPr/>
        </p:nvSpPr>
        <p:spPr>
          <a:xfrm>
            <a:off x="2135638" y="756337"/>
            <a:ext cx="87248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SSP</a:t>
            </a:r>
            <a:r>
              <a:rPr kumimoji="0" lang="zh-CN" altLang="en-US"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模型例子（时刻</a:t>
            </a:r>
            <a:r>
              <a:rPr kumimoji="0" lang="en-US" altLang="zh-CN"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a:t>
            </a:r>
            <a:r>
              <a:rPr kumimoji="0" lang="zh-CN" altLang="en-US"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p>
        </p:txBody>
      </p:sp>
      <p:sp>
        <p:nvSpPr>
          <p:cNvPr id="19" name="Copyright Notice">
            <a:extLst>
              <a:ext uri="{FF2B5EF4-FFF2-40B4-BE49-F238E27FC236}">
                <a16:creationId xmlns:a16="http://schemas.microsoft.com/office/drawing/2014/main" id="{69C6D818-E941-4F8D-A0D4-ADCCB529AD02}"/>
              </a:ext>
            </a:extLst>
          </p:cNvPr>
          <p:cNvSpPr>
            <a:spLocks/>
          </p:cNvSpPr>
          <p:nvPr/>
        </p:nvSpPr>
        <p:spPr bwMode="auto">
          <a:xfrm>
            <a:off x="7188372" y="1602555"/>
            <a:ext cx="4821376" cy="34509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1" dirty="0">
                <a:solidFill>
                  <a:prstClr val="black"/>
                </a:solidFill>
                <a:latin typeface="微软雅黑" panose="020B0503020204020204" pitchFamily="34" charset="-122"/>
                <a:ea typeface="微软雅黑" panose="020B0503020204020204" pitchFamily="34" charset="-122"/>
              </a:rPr>
              <a:t>(1)</a:t>
            </a:r>
            <a:r>
              <a:rPr lang="zh-CN" altLang="en-US" sz="2000" b="1" dirty="0">
                <a:solidFill>
                  <a:prstClr val="black"/>
                </a:solidFill>
                <a:latin typeface="微软雅黑" panose="020B0503020204020204" pitchFamily="34" charset="-122"/>
                <a:ea typeface="微软雅黑" panose="020B0503020204020204" pitchFamily="34" charset="-122"/>
              </a:rPr>
              <a:t>时刻</a:t>
            </a:r>
            <a:r>
              <a:rPr lang="en-US" altLang="zh-CN" sz="2000" b="1" dirty="0">
                <a:solidFill>
                  <a:prstClr val="black"/>
                </a:solidFill>
                <a:latin typeface="微软雅黑" panose="020B0503020204020204" pitchFamily="34" charset="-122"/>
                <a:ea typeface="微软雅黑" panose="020B0503020204020204" pitchFamily="34" charset="-122"/>
              </a:rPr>
              <a:t>1</a:t>
            </a:r>
            <a:r>
              <a:rPr lang="zh-CN" altLang="en-US" sz="2000" b="1" dirty="0">
                <a:solidFill>
                  <a:prstClr val="black"/>
                </a:solidFill>
                <a:latin typeface="微软雅黑" panose="020B0503020204020204" pitchFamily="34" charset="-122"/>
                <a:ea typeface="微软雅黑" panose="020B0503020204020204" pitchFamily="34" charset="-122"/>
              </a:rPr>
              <a:t>，</a:t>
            </a:r>
            <a:r>
              <a:rPr lang="en-US" altLang="zh-CN" sz="2000" b="1" dirty="0">
                <a:solidFill>
                  <a:prstClr val="black"/>
                </a:solidFill>
                <a:latin typeface="微软雅黑" panose="020B0503020204020204" pitchFamily="34" charset="-122"/>
                <a:ea typeface="微软雅黑" panose="020B0503020204020204" pitchFamily="34" charset="-122"/>
              </a:rPr>
              <a:t>worker A</a:t>
            </a:r>
            <a:r>
              <a:rPr lang="zh-CN" altLang="en-US" sz="2000" b="1" dirty="0">
                <a:solidFill>
                  <a:prstClr val="black"/>
                </a:solidFill>
                <a:latin typeface="微软雅黑" panose="020B0503020204020204" pitchFamily="34" charset="-122"/>
                <a:ea typeface="微软雅黑" panose="020B0503020204020204" pitchFamily="34" charset="-122"/>
              </a:rPr>
              <a:t>的时钟</a:t>
            </a:r>
            <a:r>
              <a:rPr lang="en-US" altLang="zh-CN" sz="2000" b="1" dirty="0">
                <a:solidFill>
                  <a:prstClr val="black"/>
                </a:solidFill>
                <a:latin typeface="微软雅黑" panose="020B0503020204020204" pitchFamily="34" charset="-122"/>
                <a:ea typeface="微软雅黑" panose="020B0503020204020204" pitchFamily="34" charset="-122"/>
              </a:rPr>
              <a:t>+1</a:t>
            </a:r>
            <a:r>
              <a:rPr lang="zh-CN" altLang="en-US" sz="2000" b="1" dirty="0">
                <a:solidFill>
                  <a:prstClr val="black"/>
                </a:solidFill>
                <a:latin typeface="微软雅黑" panose="020B0503020204020204" pitchFamily="34" charset="-122"/>
                <a:ea typeface="微软雅黑" panose="020B0503020204020204" pitchFamily="34" charset="-122"/>
              </a:rPr>
              <a:t>，此时</a:t>
            </a:r>
            <a:r>
              <a:rPr lang="en-US" altLang="zh-CN" sz="2000" b="1" dirty="0" err="1">
                <a:solidFill>
                  <a:prstClr val="black"/>
                </a:solidFill>
                <a:latin typeface="微软雅黑" panose="020B0503020204020204" pitchFamily="34" charset="-122"/>
                <a:ea typeface="微软雅黑" panose="020B0503020204020204" pitchFamily="34" charset="-122"/>
              </a:rPr>
              <a:t>clockA</a:t>
            </a:r>
            <a:r>
              <a:rPr lang="en-US" altLang="zh-CN" sz="2000" b="1" dirty="0">
                <a:solidFill>
                  <a:prstClr val="black"/>
                </a:solidFill>
                <a:latin typeface="微软雅黑" panose="020B0503020204020204" pitchFamily="34" charset="-122"/>
                <a:ea typeface="微软雅黑" panose="020B0503020204020204" pitchFamily="34" charset="-122"/>
              </a:rPr>
              <a:t>=1</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solidFill>
                <a:prstClr val="black"/>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由于此时</a:t>
            </a:r>
            <a:r>
              <a:rPr lang="en-US" altLang="zh-CN" sz="2000" b="1" dirty="0">
                <a:solidFill>
                  <a:prstClr val="black"/>
                </a:solidFill>
                <a:latin typeface="微软雅黑" panose="020B0503020204020204" pitchFamily="34" charset="-122"/>
                <a:ea typeface="微软雅黑" panose="020B0503020204020204" pitchFamily="34" charset="-122"/>
              </a:rPr>
              <a:t>worker A</a:t>
            </a:r>
            <a:r>
              <a:rPr lang="zh-CN" altLang="en-US" sz="2000" b="1" dirty="0">
                <a:solidFill>
                  <a:prstClr val="black"/>
                </a:solidFill>
                <a:latin typeface="微软雅黑" panose="020B0503020204020204" pitchFamily="34" charset="-122"/>
                <a:ea typeface="微软雅黑" panose="020B0503020204020204" pitchFamily="34" charset="-122"/>
              </a:rPr>
              <a:t>线程和进程都没有缓存，</a:t>
            </a:r>
            <a:r>
              <a:rPr lang="en-US" altLang="zh-CN" sz="2000" b="1" dirty="0">
                <a:solidFill>
                  <a:prstClr val="black"/>
                </a:solidFill>
                <a:latin typeface="微软雅黑" panose="020B0503020204020204" pitchFamily="34" charset="-122"/>
                <a:ea typeface="微软雅黑" panose="020B0503020204020204" pitchFamily="34" charset="-122"/>
              </a:rPr>
              <a:t>worker A</a:t>
            </a:r>
            <a:r>
              <a:rPr lang="zh-CN" altLang="en-US" sz="2000" b="1" dirty="0">
                <a:solidFill>
                  <a:prstClr val="black"/>
                </a:solidFill>
                <a:latin typeface="微软雅黑" panose="020B0503020204020204" pitchFamily="34" charset="-122"/>
                <a:ea typeface="微软雅黑" panose="020B0503020204020204" pitchFamily="34" charset="-122"/>
              </a:rPr>
              <a:t>访问服务器，获得第一行和第三行的视图以及</a:t>
            </a:r>
            <a:r>
              <a:rPr lang="en-US" altLang="zh-CN" sz="2000" b="1" dirty="0" err="1">
                <a:solidFill>
                  <a:prstClr val="black"/>
                </a:solidFill>
                <a:latin typeface="微软雅黑" panose="020B0503020204020204" pitchFamily="34" charset="-122"/>
                <a:ea typeface="微软雅黑" panose="020B0503020204020204" pitchFamily="34" charset="-122"/>
              </a:rPr>
              <a:t>cserver</a:t>
            </a:r>
            <a:r>
              <a:rPr lang="zh-CN" altLang="en-US" sz="2000" b="1" dirty="0">
                <a:solidFill>
                  <a:prstClr val="black"/>
                </a:solidFill>
                <a:latin typeface="微软雅黑" panose="020B0503020204020204" pitchFamily="34" charset="-122"/>
                <a:ea typeface="微软雅黑" panose="020B0503020204020204" pitchFamily="34" charset="-122"/>
              </a:rPr>
              <a:t>，并将视图缓存进</a:t>
            </a:r>
            <a:r>
              <a:rPr lang="en-US" altLang="zh-CN" sz="2000" b="1" dirty="0">
                <a:solidFill>
                  <a:prstClr val="black"/>
                </a:solidFill>
                <a:latin typeface="微软雅黑" panose="020B0503020204020204" pitchFamily="34" charset="-122"/>
                <a:ea typeface="微软雅黑" panose="020B0503020204020204" pitchFamily="34" charset="-122"/>
              </a:rPr>
              <a:t>worker A</a:t>
            </a:r>
            <a:r>
              <a:rPr lang="zh-CN" altLang="en-US" sz="2000" b="1" dirty="0">
                <a:solidFill>
                  <a:prstClr val="black"/>
                </a:solidFill>
                <a:latin typeface="微软雅黑" panose="020B0503020204020204" pitchFamily="34" charset="-122"/>
                <a:ea typeface="微软雅黑" panose="020B0503020204020204" pitchFamily="34" charset="-122"/>
              </a:rPr>
              <a:t>的缓存和进程缓存。</a:t>
            </a:r>
            <a:endParaRPr lang="en-US" altLang="zh-CN" sz="2000" b="1" dirty="0">
              <a:solidFill>
                <a:prstClr val="black"/>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用</a:t>
            </a:r>
            <a:r>
              <a:rPr kumimoji="0" lang="en-US" altLang="zh-CN" sz="2000" b="1"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cserver</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覆盖修改了的缓存的时间戳，即线程缓存</a:t>
            </a:r>
            <a:r>
              <a:rPr kumimoji="0" lang="en-US" altLang="zh-CN" sz="2000" b="1"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rthreadA</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=0</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以及进程缓存中第一行和第三行的</a:t>
            </a:r>
            <a:r>
              <a:rPr kumimoji="0" lang="en-US" altLang="zh-CN" sz="2000" b="1"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rproc</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=0</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pic>
        <p:nvPicPr>
          <p:cNvPr id="5" name="图片 4">
            <a:extLst>
              <a:ext uri="{FF2B5EF4-FFF2-40B4-BE49-F238E27FC236}">
                <a16:creationId xmlns:a16="http://schemas.microsoft.com/office/drawing/2014/main" id="{C1141686-A2ED-40D0-9B91-2261CAC164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516" y="1602555"/>
            <a:ext cx="6680462" cy="5010347"/>
          </a:xfrm>
          <a:prstGeom prst="rect">
            <a:avLst/>
          </a:prstGeom>
        </p:spPr>
      </p:pic>
    </p:spTree>
    <p:extLst>
      <p:ext uri="{BB962C8B-B14F-4D97-AF65-F5344CB8AC3E}">
        <p14:creationId xmlns:p14="http://schemas.microsoft.com/office/powerpoint/2010/main" val="1297124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2610357D-3D04-4C45-B073-42BFDD493FEE}"/>
              </a:ext>
            </a:extLst>
          </p:cNvPr>
          <p:cNvSpPr txBox="1"/>
          <p:nvPr/>
        </p:nvSpPr>
        <p:spPr>
          <a:xfrm>
            <a:off x="2135638" y="756337"/>
            <a:ext cx="87248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SSP</a:t>
            </a:r>
            <a:r>
              <a:rPr kumimoji="0" lang="zh-CN" altLang="en-US"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模型例子（时刻</a:t>
            </a:r>
            <a:r>
              <a:rPr lang="en-US" altLang="zh-CN" sz="3200" dirty="0">
                <a:solidFill>
                  <a:prstClr val="black"/>
                </a:solidFill>
                <a:latin typeface="微软雅黑" panose="020B0503020204020204" pitchFamily="34" charset="-122"/>
                <a:ea typeface="微软雅黑" panose="020B0503020204020204" pitchFamily="34" charset="-122"/>
              </a:rPr>
              <a:t>2</a:t>
            </a:r>
            <a:r>
              <a:rPr kumimoji="0" lang="zh-CN" altLang="en-US"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p>
        </p:txBody>
      </p:sp>
      <p:sp>
        <p:nvSpPr>
          <p:cNvPr id="19" name="Copyright Notice">
            <a:extLst>
              <a:ext uri="{FF2B5EF4-FFF2-40B4-BE49-F238E27FC236}">
                <a16:creationId xmlns:a16="http://schemas.microsoft.com/office/drawing/2014/main" id="{69C6D818-E941-4F8D-A0D4-ADCCB529AD02}"/>
              </a:ext>
            </a:extLst>
          </p:cNvPr>
          <p:cNvSpPr>
            <a:spLocks/>
          </p:cNvSpPr>
          <p:nvPr/>
        </p:nvSpPr>
        <p:spPr bwMode="auto">
          <a:xfrm>
            <a:off x="7244933" y="1604248"/>
            <a:ext cx="4821376" cy="449741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kumimoji="0" lang="en-US" altLang="zh-CN"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a:t>
            </a:r>
            <a:r>
              <a:rPr kumimoji="0" lang="zh-CN" altLang="en-US"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时刻</a:t>
            </a:r>
            <a:r>
              <a:rPr lang="en-US" altLang="zh-CN" b="1" dirty="0">
                <a:solidFill>
                  <a:prstClr val="black"/>
                </a:solidFill>
                <a:latin typeface="微软雅黑" panose="020B0503020204020204" pitchFamily="34" charset="-122"/>
                <a:ea typeface="微软雅黑" panose="020B0503020204020204" pitchFamily="34" charset="-122"/>
              </a:rPr>
              <a:t>2</a:t>
            </a:r>
            <a:r>
              <a:rPr kumimoji="0" lang="zh-CN" altLang="en-US"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，由于</a:t>
            </a:r>
            <a:r>
              <a:rPr kumimoji="0" lang="en-US" altLang="zh-CN"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s=1</a:t>
            </a:r>
            <a:r>
              <a:rPr kumimoji="0" lang="zh-CN" altLang="en-US"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，故</a:t>
            </a:r>
            <a:r>
              <a:rPr kumimoji="0" lang="en-US" altLang="zh-CN"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worker A</a:t>
            </a:r>
            <a:r>
              <a:rPr lang="zh-CN" altLang="en-US" b="1" dirty="0">
                <a:solidFill>
                  <a:prstClr val="black"/>
                </a:solidFill>
                <a:latin typeface="微软雅黑" panose="020B0503020204020204" pitchFamily="34" charset="-122"/>
                <a:ea typeface="微软雅黑" panose="020B0503020204020204" pitchFamily="34" charset="-122"/>
              </a:rPr>
              <a:t>被阻塞。此时</a:t>
            </a:r>
            <a:r>
              <a:rPr lang="en-US" altLang="zh-CN" b="1" dirty="0">
                <a:solidFill>
                  <a:prstClr val="black"/>
                </a:solidFill>
                <a:latin typeface="微软雅黑" panose="020B0503020204020204" pitchFamily="34" charset="-122"/>
                <a:ea typeface="微软雅黑" panose="020B0503020204020204" pitchFamily="34" charset="-122"/>
              </a:rPr>
              <a:t>B</a:t>
            </a:r>
            <a:r>
              <a:rPr lang="zh-CN" altLang="en-US" b="1" dirty="0">
                <a:solidFill>
                  <a:prstClr val="black"/>
                </a:solidFill>
                <a:latin typeface="微软雅黑" panose="020B0503020204020204" pitchFamily="34" charset="-122"/>
                <a:ea typeface="微软雅黑" panose="020B0503020204020204" pitchFamily="34" charset="-122"/>
              </a:rPr>
              <a:t>前进，</a:t>
            </a:r>
            <a:r>
              <a:rPr kumimoji="0" lang="en-US" altLang="zh-CN" b="1"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clockB</a:t>
            </a:r>
            <a:r>
              <a:rPr kumimoji="0" lang="en-US" altLang="zh-CN"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a:t>
            </a:r>
            <a:r>
              <a:rPr kumimoji="0" lang="zh-CN" altLang="en-US"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lang="en-US" altLang="zh-CN" b="1" dirty="0">
                <a:solidFill>
                  <a:prstClr val="black"/>
                </a:solidFill>
                <a:latin typeface="微软雅黑" panose="020B0503020204020204" pitchFamily="34" charset="-122"/>
                <a:ea typeface="微软雅黑" panose="020B0503020204020204" pitchFamily="34" charset="-122"/>
              </a:rPr>
              <a:t> </a:t>
            </a:r>
            <a:r>
              <a:rPr lang="en-US" altLang="zh-CN" b="1" dirty="0" err="1">
                <a:solidFill>
                  <a:prstClr val="black"/>
                </a:solidFill>
                <a:latin typeface="微软雅黑" panose="020B0503020204020204" pitchFamily="34" charset="-122"/>
                <a:ea typeface="微软雅黑" panose="020B0503020204020204" pitchFamily="34" charset="-122"/>
              </a:rPr>
              <a:t>cserver</a:t>
            </a:r>
            <a:r>
              <a:rPr lang="zh-CN" altLang="en-US" b="1" dirty="0">
                <a:solidFill>
                  <a:prstClr val="black"/>
                </a:solidFill>
                <a:latin typeface="微软雅黑" panose="020B0503020204020204" pitchFamily="34" charset="-122"/>
                <a:ea typeface="微软雅黑" panose="020B0503020204020204" pitchFamily="34" charset="-122"/>
              </a:rPr>
              <a:t>为所有线程中最小的</a:t>
            </a:r>
            <a:r>
              <a:rPr lang="en-US" altLang="zh-CN" b="1" dirty="0">
                <a:solidFill>
                  <a:prstClr val="black"/>
                </a:solidFill>
                <a:latin typeface="微软雅黑" panose="020B0503020204020204" pitchFamily="34" charset="-122"/>
                <a:ea typeface="微软雅黑" panose="020B0503020204020204" pitchFamily="34" charset="-122"/>
              </a:rPr>
              <a:t>clock</a:t>
            </a:r>
            <a:r>
              <a:rPr lang="zh-CN" altLang="en-US" b="1" dirty="0">
                <a:solidFill>
                  <a:prstClr val="black"/>
                </a:solidFill>
                <a:latin typeface="微软雅黑" panose="020B0503020204020204" pitchFamily="34" charset="-122"/>
                <a:ea typeface="微软雅黑" panose="020B0503020204020204" pitchFamily="34" charset="-122"/>
              </a:rPr>
              <a:t>相同，故</a:t>
            </a:r>
            <a:r>
              <a:rPr lang="en-US" altLang="zh-CN" b="1" dirty="0">
                <a:solidFill>
                  <a:prstClr val="black"/>
                </a:solidFill>
                <a:latin typeface="微软雅黑" panose="020B0503020204020204" pitchFamily="34" charset="-122"/>
                <a:ea typeface="微软雅黑" panose="020B0503020204020204" pitchFamily="34" charset="-122"/>
              </a:rPr>
              <a:t>cserver+1=1</a:t>
            </a:r>
            <a:r>
              <a:rPr lang="zh-CN" altLang="en-US" b="1" dirty="0">
                <a:solidFill>
                  <a:prstClr val="black"/>
                </a:solidFill>
                <a:latin typeface="微软雅黑" panose="020B0503020204020204" pitchFamily="34" charset="-122"/>
                <a:ea typeface="微软雅黑" panose="020B0503020204020204" pitchFamily="34" charset="-122"/>
              </a:rPr>
              <a:t>。</a:t>
            </a:r>
            <a:endParaRPr kumimoji="0" lang="en-US" altLang="zh-CN"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a:t>
            </a:r>
            <a:r>
              <a:rPr kumimoji="0" lang="zh-CN" altLang="en-US"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由于此时</a:t>
            </a:r>
            <a:r>
              <a:rPr kumimoji="0" lang="en-US" altLang="zh-CN"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worker </a:t>
            </a:r>
            <a:r>
              <a:rPr lang="en-US" altLang="zh-CN" b="1" dirty="0">
                <a:solidFill>
                  <a:prstClr val="black"/>
                </a:solidFill>
                <a:latin typeface="微软雅黑" panose="020B0503020204020204" pitchFamily="34" charset="-122"/>
                <a:ea typeface="微软雅黑" panose="020B0503020204020204" pitchFamily="34" charset="-122"/>
              </a:rPr>
              <a:t>B</a:t>
            </a:r>
            <a:r>
              <a:rPr kumimoji="0" lang="zh-CN" altLang="en-US"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线程没有缓存，但是进程中有第一行的缓存，且</a:t>
            </a:r>
            <a:r>
              <a:rPr kumimoji="0" lang="en-US" altLang="zh-CN"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en-US" altLang="zh-CN" b="1"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rproc</a:t>
            </a:r>
            <a:r>
              <a:rPr kumimoji="0" lang="en-US" altLang="zh-CN"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=0)&gt;=(</a:t>
            </a:r>
            <a:r>
              <a:rPr lang="en-US" altLang="zh-CN" b="1" dirty="0" err="1">
                <a:solidFill>
                  <a:prstClr val="black"/>
                </a:solidFill>
                <a:latin typeface="微软雅黑" panose="020B0503020204020204" pitchFamily="34" charset="-122"/>
                <a:ea typeface="微软雅黑" panose="020B0503020204020204" pitchFamily="34" charset="-122"/>
              </a:rPr>
              <a:t>cB</a:t>
            </a:r>
            <a:r>
              <a:rPr lang="en-US" altLang="zh-CN" b="1" dirty="0">
                <a:solidFill>
                  <a:prstClr val="black"/>
                </a:solidFill>
                <a:latin typeface="微软雅黑" panose="020B0503020204020204" pitchFamily="34" charset="-122"/>
                <a:ea typeface="微软雅黑" panose="020B0503020204020204" pitchFamily="34" charset="-122"/>
              </a:rPr>
              <a:t>-s=0)</a:t>
            </a:r>
            <a:r>
              <a:rPr kumimoji="0" lang="zh-CN" altLang="en-US"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lang="zh-CN" altLang="en-US" b="1" dirty="0">
                <a:solidFill>
                  <a:prstClr val="black"/>
                </a:solidFill>
                <a:latin typeface="微软雅黑" panose="020B0503020204020204" pitchFamily="34" charset="-122"/>
                <a:ea typeface="微软雅黑" panose="020B0503020204020204" pitchFamily="34" charset="-122"/>
              </a:rPr>
              <a:t>故</a:t>
            </a:r>
            <a:r>
              <a:rPr lang="en-US" altLang="zh-CN" b="1" dirty="0">
                <a:solidFill>
                  <a:prstClr val="black"/>
                </a:solidFill>
                <a:latin typeface="微软雅黑" panose="020B0503020204020204" pitchFamily="34" charset="-122"/>
                <a:ea typeface="微软雅黑" panose="020B0503020204020204" pitchFamily="34" charset="-122"/>
              </a:rPr>
              <a:t>B</a:t>
            </a:r>
            <a:r>
              <a:rPr lang="zh-CN" altLang="en-US" b="1" dirty="0">
                <a:solidFill>
                  <a:prstClr val="black"/>
                </a:solidFill>
                <a:latin typeface="微软雅黑" panose="020B0503020204020204" pitchFamily="34" charset="-122"/>
                <a:ea typeface="微软雅黑" panose="020B0503020204020204" pitchFamily="34" charset="-122"/>
              </a:rPr>
              <a:t>从进程缓存中读取第一行，并将进程缓存中第一行的</a:t>
            </a:r>
            <a:r>
              <a:rPr lang="en-US" altLang="zh-CN" b="1" dirty="0" err="1">
                <a:solidFill>
                  <a:prstClr val="black"/>
                </a:solidFill>
                <a:latin typeface="微软雅黑" panose="020B0503020204020204" pitchFamily="34" charset="-122"/>
                <a:ea typeface="微软雅黑" panose="020B0503020204020204" pitchFamily="34" charset="-122"/>
              </a:rPr>
              <a:t>rproc</a:t>
            </a:r>
            <a:r>
              <a:rPr lang="zh-CN" altLang="en-US" b="1" dirty="0">
                <a:solidFill>
                  <a:prstClr val="black"/>
                </a:solidFill>
                <a:latin typeface="微软雅黑" panose="020B0503020204020204" pitchFamily="34" charset="-122"/>
                <a:ea typeface="微软雅黑" panose="020B0503020204020204" pitchFamily="34" charset="-122"/>
              </a:rPr>
              <a:t>设为</a:t>
            </a:r>
            <a:r>
              <a:rPr lang="en-US" altLang="zh-CN" b="1" dirty="0">
                <a:solidFill>
                  <a:prstClr val="black"/>
                </a:solidFill>
                <a:latin typeface="微软雅黑" panose="020B0503020204020204" pitchFamily="34" charset="-122"/>
                <a:ea typeface="微软雅黑" panose="020B0503020204020204" pitchFamily="34" charset="-122"/>
              </a:rPr>
              <a:t>worker B</a:t>
            </a:r>
            <a:r>
              <a:rPr lang="zh-CN" altLang="en-US" b="1" dirty="0">
                <a:solidFill>
                  <a:prstClr val="black"/>
                </a:solidFill>
                <a:latin typeface="微软雅黑" panose="020B0503020204020204" pitchFamily="34" charset="-122"/>
                <a:ea typeface="微软雅黑" panose="020B0503020204020204" pitchFamily="34" charset="-122"/>
              </a:rPr>
              <a:t>线程缓存中第一行的</a:t>
            </a:r>
            <a:r>
              <a:rPr lang="en-US" altLang="zh-CN" b="1" dirty="0" err="1">
                <a:solidFill>
                  <a:prstClr val="black"/>
                </a:solidFill>
                <a:latin typeface="微软雅黑" panose="020B0503020204020204" pitchFamily="34" charset="-122"/>
                <a:ea typeface="微软雅黑" panose="020B0503020204020204" pitchFamily="34" charset="-122"/>
              </a:rPr>
              <a:t>rthreadB</a:t>
            </a:r>
            <a:r>
              <a:rPr lang="zh-CN" altLang="en-US" b="1" dirty="0">
                <a:solidFill>
                  <a:prstClr val="black"/>
                </a:solidFill>
                <a:latin typeface="微软雅黑" panose="020B0503020204020204" pitchFamily="34" charset="-122"/>
                <a:ea typeface="微软雅黑" panose="020B0503020204020204" pitchFamily="34" charset="-122"/>
              </a:rPr>
              <a:t>。然后</a:t>
            </a:r>
            <a:r>
              <a:rPr kumimoji="0" lang="en-US" altLang="zh-CN"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worker </a:t>
            </a:r>
            <a:r>
              <a:rPr lang="en-US" altLang="zh-CN" b="1" dirty="0">
                <a:solidFill>
                  <a:prstClr val="black"/>
                </a:solidFill>
                <a:latin typeface="微软雅黑" panose="020B0503020204020204" pitchFamily="34" charset="-122"/>
                <a:ea typeface="微软雅黑" panose="020B0503020204020204" pitchFamily="34" charset="-122"/>
              </a:rPr>
              <a:t>B</a:t>
            </a:r>
            <a:r>
              <a:rPr kumimoji="0" lang="zh-CN" altLang="en-US"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访问服务器，获得第</a:t>
            </a:r>
            <a:r>
              <a:rPr lang="zh-CN" altLang="en-US" b="1" dirty="0">
                <a:solidFill>
                  <a:prstClr val="black"/>
                </a:solidFill>
                <a:latin typeface="微软雅黑" panose="020B0503020204020204" pitchFamily="34" charset="-122"/>
                <a:ea typeface="微软雅黑" panose="020B0503020204020204" pitchFamily="34" charset="-122"/>
              </a:rPr>
              <a:t>二</a:t>
            </a:r>
            <a:r>
              <a:rPr kumimoji="0" lang="zh-CN" altLang="en-US"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行的视图以及</a:t>
            </a:r>
            <a:r>
              <a:rPr kumimoji="0" lang="en-US" altLang="zh-CN" b="1"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cserver</a:t>
            </a:r>
            <a:r>
              <a:rPr kumimoji="0" lang="zh-CN" altLang="en-US"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，并将第二行的视图缓存进</a:t>
            </a:r>
            <a:r>
              <a:rPr kumimoji="0" lang="en-US" altLang="zh-CN"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worker B</a:t>
            </a:r>
            <a:r>
              <a:rPr kumimoji="0" lang="zh-CN" altLang="en-US"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的缓存和进程缓存。</a:t>
            </a:r>
            <a:endParaRPr kumimoji="0" lang="en-US" altLang="zh-CN"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lvl="0"/>
            <a:r>
              <a:rPr kumimoji="0" lang="en-US"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a:t>
            </a:r>
            <a:r>
              <a:rPr lang="zh-CN" altLang="en-US" b="1" dirty="0">
                <a:solidFill>
                  <a:prstClr val="black"/>
                </a:solidFill>
                <a:latin typeface="微软雅黑" panose="020B0503020204020204" pitchFamily="34" charset="-122"/>
                <a:ea typeface="微软雅黑" panose="020B0503020204020204" pitchFamily="34" charset="-122"/>
              </a:rPr>
              <a:t>用</a:t>
            </a:r>
            <a:r>
              <a:rPr lang="en-US" altLang="zh-CN" b="1" dirty="0" err="1">
                <a:solidFill>
                  <a:prstClr val="black"/>
                </a:solidFill>
                <a:latin typeface="微软雅黑" panose="020B0503020204020204" pitchFamily="34" charset="-122"/>
                <a:ea typeface="微软雅黑" panose="020B0503020204020204" pitchFamily="34" charset="-122"/>
              </a:rPr>
              <a:t>cserver</a:t>
            </a:r>
            <a:r>
              <a:rPr lang="zh-CN" altLang="en-US" b="1" dirty="0">
                <a:solidFill>
                  <a:prstClr val="black"/>
                </a:solidFill>
                <a:latin typeface="微软雅黑" panose="020B0503020204020204" pitchFamily="34" charset="-122"/>
                <a:ea typeface="微软雅黑" panose="020B0503020204020204" pitchFamily="34" charset="-122"/>
              </a:rPr>
              <a:t>覆盖修改了的缓存的时间戳，即</a:t>
            </a:r>
            <a:r>
              <a:rPr lang="en-US" altLang="zh-CN" b="1" dirty="0">
                <a:solidFill>
                  <a:prstClr val="black"/>
                </a:solidFill>
                <a:latin typeface="微软雅黑" panose="020B0503020204020204" pitchFamily="34" charset="-122"/>
                <a:ea typeface="微软雅黑" panose="020B0503020204020204" pitchFamily="34" charset="-122"/>
              </a:rPr>
              <a:t>worker B</a:t>
            </a:r>
            <a:r>
              <a:rPr lang="zh-CN" altLang="en-US" b="1" dirty="0">
                <a:solidFill>
                  <a:prstClr val="black"/>
                </a:solidFill>
                <a:latin typeface="微软雅黑" panose="020B0503020204020204" pitchFamily="34" charset="-122"/>
                <a:ea typeface="微软雅黑" panose="020B0503020204020204" pitchFamily="34" charset="-122"/>
              </a:rPr>
              <a:t>线程缓存中第二行的</a:t>
            </a:r>
            <a:r>
              <a:rPr lang="en-US" altLang="zh-CN" b="1" dirty="0" err="1">
                <a:solidFill>
                  <a:prstClr val="black"/>
                </a:solidFill>
                <a:latin typeface="微软雅黑" panose="020B0503020204020204" pitchFamily="34" charset="-122"/>
                <a:ea typeface="微软雅黑" panose="020B0503020204020204" pitchFamily="34" charset="-122"/>
              </a:rPr>
              <a:t>rthreadB</a:t>
            </a:r>
            <a:r>
              <a:rPr lang="en-US" altLang="zh-CN" b="1" dirty="0">
                <a:solidFill>
                  <a:prstClr val="black"/>
                </a:solidFill>
                <a:latin typeface="微软雅黑" panose="020B0503020204020204" pitchFamily="34" charset="-122"/>
                <a:ea typeface="微软雅黑" panose="020B0503020204020204" pitchFamily="34" charset="-122"/>
              </a:rPr>
              <a:t>=1</a:t>
            </a:r>
            <a:r>
              <a:rPr lang="zh-CN" altLang="en-US" b="1" dirty="0">
                <a:solidFill>
                  <a:prstClr val="black"/>
                </a:solidFill>
                <a:latin typeface="微软雅黑" panose="020B0503020204020204" pitchFamily="34" charset="-122"/>
                <a:ea typeface="微软雅黑" panose="020B0503020204020204" pitchFamily="34" charset="-122"/>
              </a:rPr>
              <a:t>以及进程缓存中第二行的</a:t>
            </a:r>
            <a:r>
              <a:rPr lang="en-US" altLang="zh-CN" b="1" dirty="0" err="1">
                <a:solidFill>
                  <a:prstClr val="black"/>
                </a:solidFill>
                <a:latin typeface="微软雅黑" panose="020B0503020204020204" pitchFamily="34" charset="-122"/>
                <a:ea typeface="微软雅黑" panose="020B0503020204020204" pitchFamily="34" charset="-122"/>
              </a:rPr>
              <a:t>rproc</a:t>
            </a:r>
            <a:r>
              <a:rPr lang="en-US" altLang="zh-CN" b="1" dirty="0">
                <a:solidFill>
                  <a:prstClr val="black"/>
                </a:solidFill>
                <a:latin typeface="微软雅黑" panose="020B0503020204020204" pitchFamily="34" charset="-122"/>
                <a:ea typeface="微软雅黑" panose="020B0503020204020204" pitchFamily="34" charset="-122"/>
              </a:rPr>
              <a:t>=1</a:t>
            </a:r>
            <a:r>
              <a:rPr kumimoji="0" lang="zh-CN" altLang="en-US"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pic>
        <p:nvPicPr>
          <p:cNvPr id="6" name="图片 5">
            <a:extLst>
              <a:ext uri="{FF2B5EF4-FFF2-40B4-BE49-F238E27FC236}">
                <a16:creationId xmlns:a16="http://schemas.microsoft.com/office/drawing/2014/main" id="{740CD971-596C-4E99-94A2-DBD131D78D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027" y="1602555"/>
            <a:ext cx="6680663" cy="5010498"/>
          </a:xfrm>
          <a:prstGeom prst="rect">
            <a:avLst/>
          </a:prstGeom>
        </p:spPr>
      </p:pic>
    </p:spTree>
    <p:extLst>
      <p:ext uri="{BB962C8B-B14F-4D97-AF65-F5344CB8AC3E}">
        <p14:creationId xmlns:p14="http://schemas.microsoft.com/office/powerpoint/2010/main" val="3584471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2610357D-3D04-4C45-B073-42BFDD493FEE}"/>
              </a:ext>
            </a:extLst>
          </p:cNvPr>
          <p:cNvSpPr txBox="1"/>
          <p:nvPr/>
        </p:nvSpPr>
        <p:spPr>
          <a:xfrm>
            <a:off x="2135638" y="756337"/>
            <a:ext cx="87248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SSP</a:t>
            </a:r>
            <a:r>
              <a:rPr kumimoji="0" lang="zh-CN" altLang="en-US"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模型例子（时刻</a:t>
            </a:r>
            <a:r>
              <a:rPr lang="en-US" altLang="zh-CN" sz="3200" dirty="0">
                <a:solidFill>
                  <a:prstClr val="black"/>
                </a:solidFill>
                <a:latin typeface="微软雅黑" panose="020B0503020204020204" pitchFamily="34" charset="-122"/>
                <a:ea typeface="微软雅黑" panose="020B0503020204020204" pitchFamily="34" charset="-122"/>
              </a:rPr>
              <a:t>3</a:t>
            </a:r>
            <a:r>
              <a:rPr kumimoji="0" lang="zh-CN" altLang="en-US"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p>
        </p:txBody>
      </p:sp>
      <p:sp>
        <p:nvSpPr>
          <p:cNvPr id="19" name="Copyright Notice">
            <a:extLst>
              <a:ext uri="{FF2B5EF4-FFF2-40B4-BE49-F238E27FC236}">
                <a16:creationId xmlns:a16="http://schemas.microsoft.com/office/drawing/2014/main" id="{69C6D818-E941-4F8D-A0D4-ADCCB529AD02}"/>
              </a:ext>
            </a:extLst>
          </p:cNvPr>
          <p:cNvSpPr>
            <a:spLocks/>
          </p:cNvSpPr>
          <p:nvPr/>
        </p:nvSpPr>
        <p:spPr bwMode="auto">
          <a:xfrm>
            <a:off x="7188372" y="1602555"/>
            <a:ext cx="4821376" cy="406652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时刻</a:t>
            </a:r>
            <a:r>
              <a:rPr lang="en-US" altLang="zh-CN" sz="2000" b="1" dirty="0">
                <a:solidFill>
                  <a:prstClr val="black"/>
                </a:solidFill>
                <a:latin typeface="微软雅黑" panose="020B0503020204020204" pitchFamily="34" charset="-122"/>
                <a:ea typeface="微软雅黑" panose="020B0503020204020204" pitchFamily="34" charset="-122"/>
              </a:rPr>
              <a:t>3</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worker A</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的时钟</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，此时</a:t>
            </a:r>
            <a:r>
              <a:rPr kumimoji="0" lang="en-US" altLang="zh-CN" sz="2000" b="1"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clockA</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由于此时</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worker A</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线程和进程的缓存时间戳</a:t>
            </a:r>
            <a:r>
              <a:rPr kumimoji="0" lang="en-US" altLang="zh-CN" sz="2000" b="1"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rthreadA</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en-US" altLang="zh-CN" sz="2000" b="1"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rproc</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都</a:t>
            </a:r>
            <a:r>
              <a:rPr lang="zh-CN" altLang="en-US" sz="2000" b="1" dirty="0">
                <a:solidFill>
                  <a:prstClr val="black"/>
                </a:solidFill>
                <a:latin typeface="微软雅黑" panose="020B0503020204020204" pitchFamily="34" charset="-122"/>
                <a:ea typeface="微软雅黑" panose="020B0503020204020204" pitchFamily="34" charset="-122"/>
              </a:rPr>
              <a:t>为</a:t>
            </a:r>
            <a:r>
              <a:rPr lang="en-US" altLang="zh-CN" sz="2000" b="1" dirty="0">
                <a:solidFill>
                  <a:prstClr val="black"/>
                </a:solidFill>
                <a:latin typeface="微软雅黑" panose="020B0503020204020204" pitchFamily="34" charset="-122"/>
                <a:ea typeface="微软雅黑" panose="020B0503020204020204" pitchFamily="34" charset="-122"/>
              </a:rPr>
              <a:t>0</a:t>
            </a:r>
            <a:r>
              <a:rPr lang="zh-CN" altLang="en-US" sz="2000" b="1" dirty="0">
                <a:solidFill>
                  <a:prstClr val="black"/>
                </a:solidFill>
                <a:latin typeface="微软雅黑" panose="020B0503020204020204" pitchFamily="34" charset="-122"/>
                <a:ea typeface="微软雅黑" panose="020B0503020204020204" pitchFamily="34" charset="-122"/>
              </a:rPr>
              <a:t>，</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小于</a:t>
            </a:r>
            <a:r>
              <a:rPr kumimoji="0" lang="en-US" altLang="zh-CN" sz="2000" b="1"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cA</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-s=1</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，因此</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worker A</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访问服务器，获得新的第一行和第三行的视图以及</a:t>
            </a:r>
            <a:r>
              <a:rPr kumimoji="0" lang="en-US" altLang="zh-CN" sz="2000" b="1"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cserver</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，并将视图缓存进</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worker A</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的缓存和进程缓存。</a:t>
            </a:r>
            <a:endPar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用</a:t>
            </a:r>
            <a:r>
              <a:rPr kumimoji="0" lang="en-US" altLang="zh-CN" sz="2000" b="1"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cserver</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覆盖修改了的缓存的时间戳，即线程缓存</a:t>
            </a:r>
            <a:r>
              <a:rPr kumimoji="0" lang="en-US" altLang="zh-CN" sz="2000" b="1"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rthreadA</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以及进程缓存中第一行和第三行的</a:t>
            </a:r>
            <a:r>
              <a:rPr kumimoji="0" lang="en-US" altLang="zh-CN" sz="2000" b="1"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rproc</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pic>
        <p:nvPicPr>
          <p:cNvPr id="3" name="图片 2">
            <a:extLst>
              <a:ext uri="{FF2B5EF4-FFF2-40B4-BE49-F238E27FC236}">
                <a16:creationId xmlns:a16="http://schemas.microsoft.com/office/drawing/2014/main" id="{730330F3-B69E-41ED-A280-753328BAA8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801" y="1602555"/>
            <a:ext cx="6680462" cy="5010347"/>
          </a:xfrm>
          <a:prstGeom prst="rect">
            <a:avLst/>
          </a:prstGeom>
        </p:spPr>
      </p:pic>
    </p:spTree>
    <p:extLst>
      <p:ext uri="{BB962C8B-B14F-4D97-AF65-F5344CB8AC3E}">
        <p14:creationId xmlns:p14="http://schemas.microsoft.com/office/powerpoint/2010/main" val="2588819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2610357D-3D04-4C45-B073-42BFDD493FEE}"/>
              </a:ext>
            </a:extLst>
          </p:cNvPr>
          <p:cNvSpPr txBox="1"/>
          <p:nvPr/>
        </p:nvSpPr>
        <p:spPr>
          <a:xfrm>
            <a:off x="2135638" y="756337"/>
            <a:ext cx="87248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SSP</a:t>
            </a:r>
            <a:r>
              <a:rPr kumimoji="0" lang="zh-CN" altLang="en-US"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模型例子（时刻</a:t>
            </a:r>
            <a:r>
              <a:rPr lang="en-US" altLang="zh-CN" sz="3200" dirty="0">
                <a:solidFill>
                  <a:prstClr val="black"/>
                </a:solidFill>
                <a:latin typeface="微软雅黑" panose="020B0503020204020204" pitchFamily="34" charset="-122"/>
                <a:ea typeface="微软雅黑" panose="020B0503020204020204" pitchFamily="34" charset="-122"/>
              </a:rPr>
              <a:t>4</a:t>
            </a:r>
            <a:r>
              <a:rPr kumimoji="0" lang="zh-CN" altLang="en-US"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p>
        </p:txBody>
      </p:sp>
      <p:sp>
        <p:nvSpPr>
          <p:cNvPr id="19" name="Copyright Notice">
            <a:extLst>
              <a:ext uri="{FF2B5EF4-FFF2-40B4-BE49-F238E27FC236}">
                <a16:creationId xmlns:a16="http://schemas.microsoft.com/office/drawing/2014/main" id="{69C6D818-E941-4F8D-A0D4-ADCCB529AD02}"/>
              </a:ext>
            </a:extLst>
          </p:cNvPr>
          <p:cNvSpPr>
            <a:spLocks/>
          </p:cNvSpPr>
          <p:nvPr/>
        </p:nvSpPr>
        <p:spPr bwMode="auto">
          <a:xfrm>
            <a:off x="7188372" y="1602555"/>
            <a:ext cx="4821376" cy="4682081"/>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a:t>
            </a:r>
            <a:r>
              <a:rPr lang="zh-CN" altLang="en-US" sz="2000" b="1" dirty="0">
                <a:solidFill>
                  <a:prstClr val="black"/>
                </a:solidFill>
                <a:latin typeface="微软雅黑" panose="020B0503020204020204" pitchFamily="34" charset="-122"/>
                <a:ea typeface="微软雅黑" panose="020B0503020204020204" pitchFamily="34" charset="-122"/>
              </a:rPr>
              <a:t>时刻</a:t>
            </a:r>
            <a:r>
              <a:rPr lang="en-US" altLang="zh-CN" sz="2000" b="1" dirty="0">
                <a:solidFill>
                  <a:prstClr val="black"/>
                </a:solidFill>
                <a:latin typeface="微软雅黑" panose="020B0503020204020204" pitchFamily="34" charset="-122"/>
                <a:ea typeface="微软雅黑" panose="020B0503020204020204" pitchFamily="34" charset="-122"/>
              </a:rPr>
              <a:t>4</a:t>
            </a:r>
            <a:r>
              <a:rPr lang="zh-CN" altLang="en-US" sz="2000" b="1" dirty="0">
                <a:solidFill>
                  <a:prstClr val="black"/>
                </a:solidFill>
                <a:latin typeface="微软雅黑" panose="020B0503020204020204" pitchFamily="34" charset="-122"/>
                <a:ea typeface="微软雅黑" panose="020B0503020204020204" pitchFamily="34" charset="-122"/>
              </a:rPr>
              <a:t>，由于</a:t>
            </a:r>
            <a:r>
              <a:rPr lang="en-US" altLang="zh-CN" sz="2000" b="1" dirty="0">
                <a:solidFill>
                  <a:prstClr val="black"/>
                </a:solidFill>
                <a:latin typeface="微软雅黑" panose="020B0503020204020204" pitchFamily="34" charset="-122"/>
                <a:ea typeface="微软雅黑" panose="020B0503020204020204" pitchFamily="34" charset="-122"/>
              </a:rPr>
              <a:t>s=1</a:t>
            </a:r>
            <a:r>
              <a:rPr lang="zh-CN" altLang="en-US" sz="2000" b="1" dirty="0">
                <a:solidFill>
                  <a:prstClr val="black"/>
                </a:solidFill>
                <a:latin typeface="微软雅黑" panose="020B0503020204020204" pitchFamily="34" charset="-122"/>
                <a:ea typeface="微软雅黑" panose="020B0503020204020204" pitchFamily="34" charset="-122"/>
              </a:rPr>
              <a:t>，故</a:t>
            </a:r>
            <a:r>
              <a:rPr lang="en-US" altLang="zh-CN" sz="2000" b="1" dirty="0">
                <a:solidFill>
                  <a:prstClr val="black"/>
                </a:solidFill>
                <a:latin typeface="微软雅黑" panose="020B0503020204020204" pitchFamily="34" charset="-122"/>
                <a:ea typeface="微软雅黑" panose="020B0503020204020204" pitchFamily="34" charset="-122"/>
              </a:rPr>
              <a:t>worker A</a:t>
            </a:r>
            <a:r>
              <a:rPr lang="zh-CN" altLang="en-US" sz="2000" b="1" dirty="0">
                <a:solidFill>
                  <a:prstClr val="black"/>
                </a:solidFill>
                <a:latin typeface="微软雅黑" panose="020B0503020204020204" pitchFamily="34" charset="-122"/>
                <a:ea typeface="微软雅黑" panose="020B0503020204020204" pitchFamily="34" charset="-122"/>
              </a:rPr>
              <a:t>被阻塞。此时</a:t>
            </a:r>
            <a:r>
              <a:rPr lang="en-US" altLang="zh-CN" sz="2000" b="1" dirty="0">
                <a:solidFill>
                  <a:prstClr val="black"/>
                </a:solidFill>
                <a:latin typeface="微软雅黑" panose="020B0503020204020204" pitchFamily="34" charset="-122"/>
                <a:ea typeface="微软雅黑" panose="020B0503020204020204" pitchFamily="34" charset="-122"/>
              </a:rPr>
              <a:t>B</a:t>
            </a:r>
            <a:r>
              <a:rPr lang="zh-CN" altLang="en-US" sz="2000" b="1" dirty="0">
                <a:solidFill>
                  <a:prstClr val="black"/>
                </a:solidFill>
                <a:latin typeface="微软雅黑" panose="020B0503020204020204" pitchFamily="34" charset="-122"/>
                <a:ea typeface="微软雅黑" panose="020B0503020204020204" pitchFamily="34" charset="-122"/>
              </a:rPr>
              <a:t>前进，</a:t>
            </a:r>
            <a:r>
              <a:rPr lang="en-US" altLang="zh-CN" sz="2000" b="1" dirty="0" err="1">
                <a:solidFill>
                  <a:prstClr val="black"/>
                </a:solidFill>
                <a:latin typeface="微软雅黑" panose="020B0503020204020204" pitchFamily="34" charset="-122"/>
                <a:ea typeface="微软雅黑" panose="020B0503020204020204" pitchFamily="34" charset="-122"/>
              </a:rPr>
              <a:t>clockB</a:t>
            </a:r>
            <a:r>
              <a:rPr lang="en-US" altLang="zh-CN" sz="2000" b="1" dirty="0">
                <a:solidFill>
                  <a:prstClr val="black"/>
                </a:solidFill>
                <a:latin typeface="微软雅黑" panose="020B0503020204020204" pitchFamily="34" charset="-122"/>
                <a:ea typeface="微软雅黑" panose="020B0503020204020204" pitchFamily="34" charset="-122"/>
              </a:rPr>
              <a:t>=2</a:t>
            </a:r>
            <a:r>
              <a:rPr lang="zh-CN" altLang="en-US" sz="2000" b="1" dirty="0">
                <a:solidFill>
                  <a:prstClr val="black"/>
                </a:solidFill>
                <a:latin typeface="微软雅黑" panose="020B0503020204020204" pitchFamily="34" charset="-122"/>
                <a:ea typeface="微软雅黑" panose="020B0503020204020204" pitchFamily="34" charset="-122"/>
              </a:rPr>
              <a:t>。</a:t>
            </a:r>
            <a:r>
              <a:rPr lang="en-US" altLang="zh-CN" sz="2000" b="1" dirty="0" err="1">
                <a:solidFill>
                  <a:prstClr val="black"/>
                </a:solidFill>
                <a:latin typeface="微软雅黑" panose="020B0503020204020204" pitchFamily="34" charset="-122"/>
                <a:ea typeface="微软雅黑" panose="020B0503020204020204" pitchFamily="34" charset="-122"/>
              </a:rPr>
              <a:t>cserver</a:t>
            </a:r>
            <a:r>
              <a:rPr lang="zh-CN" altLang="en-US" sz="2000" b="1" dirty="0">
                <a:solidFill>
                  <a:prstClr val="black"/>
                </a:solidFill>
                <a:latin typeface="微软雅黑" panose="020B0503020204020204" pitchFamily="34" charset="-122"/>
                <a:ea typeface="微软雅黑" panose="020B0503020204020204" pitchFamily="34" charset="-122"/>
              </a:rPr>
              <a:t>为所有线程中最小的</a:t>
            </a:r>
            <a:r>
              <a:rPr lang="en-US" altLang="zh-CN" sz="2000" b="1" dirty="0">
                <a:solidFill>
                  <a:prstClr val="black"/>
                </a:solidFill>
                <a:latin typeface="微软雅黑" panose="020B0503020204020204" pitchFamily="34" charset="-122"/>
                <a:ea typeface="微软雅黑" panose="020B0503020204020204" pitchFamily="34" charset="-122"/>
              </a:rPr>
              <a:t>clock</a:t>
            </a:r>
            <a:r>
              <a:rPr lang="zh-CN" altLang="en-US" sz="2000" b="1" dirty="0">
                <a:solidFill>
                  <a:prstClr val="black"/>
                </a:solidFill>
                <a:latin typeface="微软雅黑" panose="020B0503020204020204" pitchFamily="34" charset="-122"/>
                <a:ea typeface="微软雅黑" panose="020B0503020204020204" pitchFamily="34" charset="-122"/>
              </a:rPr>
              <a:t>相同，故</a:t>
            </a:r>
            <a:r>
              <a:rPr lang="en-US" altLang="zh-CN" sz="2000" b="1" dirty="0">
                <a:solidFill>
                  <a:prstClr val="black"/>
                </a:solidFill>
                <a:latin typeface="微软雅黑" panose="020B0503020204020204" pitchFamily="34" charset="-122"/>
                <a:ea typeface="微软雅黑" panose="020B0503020204020204" pitchFamily="34" charset="-122"/>
              </a:rPr>
              <a:t>cserver+1=2</a:t>
            </a:r>
            <a:r>
              <a:rPr lang="zh-CN" altLang="en-US" sz="2000" b="1" dirty="0">
                <a:solidFill>
                  <a:prstClr val="black"/>
                </a:solidFill>
                <a:latin typeface="微软雅黑" panose="020B0503020204020204" pitchFamily="34" charset="-122"/>
                <a:ea typeface="微软雅黑" panose="020B0503020204020204" pitchFamily="34" charset="-122"/>
              </a:rPr>
              <a:t>。</a:t>
            </a:r>
            <a:endPar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lvl="0"/>
            <a:r>
              <a:rPr kumimoji="0" 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a:t>
            </a:r>
            <a:r>
              <a:rPr lang="zh-CN" altLang="en-US" sz="2000" b="1" dirty="0">
                <a:solidFill>
                  <a:prstClr val="black"/>
                </a:solidFill>
                <a:latin typeface="微软雅黑" panose="020B0503020204020204" pitchFamily="34" charset="-122"/>
                <a:ea typeface="微软雅黑" panose="020B0503020204020204" pitchFamily="34" charset="-122"/>
              </a:rPr>
              <a:t>由于此时</a:t>
            </a:r>
            <a:r>
              <a:rPr lang="en-US" altLang="zh-CN" sz="2000" b="1" dirty="0">
                <a:solidFill>
                  <a:prstClr val="black"/>
                </a:solidFill>
                <a:latin typeface="微软雅黑" panose="020B0503020204020204" pitchFamily="34" charset="-122"/>
                <a:ea typeface="微软雅黑" panose="020B0503020204020204" pitchFamily="34" charset="-122"/>
              </a:rPr>
              <a:t>worker B</a:t>
            </a:r>
            <a:r>
              <a:rPr lang="zh-CN" altLang="en-US" sz="2000" b="1" dirty="0">
                <a:solidFill>
                  <a:prstClr val="black"/>
                </a:solidFill>
                <a:latin typeface="微软雅黑" panose="020B0503020204020204" pitchFamily="34" charset="-122"/>
                <a:ea typeface="微软雅黑" panose="020B0503020204020204" pitchFamily="34" charset="-122"/>
              </a:rPr>
              <a:t>线程缓存中第二行的时间戳</a:t>
            </a:r>
            <a:r>
              <a:rPr lang="en-US" altLang="zh-CN" sz="2000" b="1" dirty="0">
                <a:solidFill>
                  <a:prstClr val="black"/>
                </a:solidFill>
                <a:latin typeface="微软雅黑" panose="020B0503020204020204" pitchFamily="34" charset="-122"/>
                <a:ea typeface="微软雅黑" panose="020B0503020204020204" pitchFamily="34" charset="-122"/>
              </a:rPr>
              <a:t>(</a:t>
            </a:r>
            <a:r>
              <a:rPr lang="en-US" altLang="zh-CN" sz="2000" b="1" dirty="0" err="1">
                <a:solidFill>
                  <a:prstClr val="black"/>
                </a:solidFill>
                <a:latin typeface="微软雅黑" panose="020B0503020204020204" pitchFamily="34" charset="-122"/>
                <a:ea typeface="微软雅黑" panose="020B0503020204020204" pitchFamily="34" charset="-122"/>
              </a:rPr>
              <a:t>rthreadB</a:t>
            </a:r>
            <a:r>
              <a:rPr lang="en-US" altLang="zh-CN" sz="2000" b="1" dirty="0">
                <a:solidFill>
                  <a:prstClr val="black"/>
                </a:solidFill>
                <a:latin typeface="微软雅黑" panose="020B0503020204020204" pitchFamily="34" charset="-122"/>
                <a:ea typeface="微软雅黑" panose="020B0503020204020204" pitchFamily="34" charset="-122"/>
              </a:rPr>
              <a:t>=1)&gt;=(</a:t>
            </a:r>
            <a:r>
              <a:rPr lang="en-US" altLang="zh-CN" sz="2000" b="1" dirty="0" err="1">
                <a:solidFill>
                  <a:prstClr val="black"/>
                </a:solidFill>
                <a:latin typeface="微软雅黑" panose="020B0503020204020204" pitchFamily="34" charset="-122"/>
                <a:ea typeface="微软雅黑" panose="020B0503020204020204" pitchFamily="34" charset="-122"/>
              </a:rPr>
              <a:t>cB</a:t>
            </a:r>
            <a:r>
              <a:rPr lang="en-US" altLang="zh-CN" sz="2000" b="1" dirty="0">
                <a:solidFill>
                  <a:prstClr val="black"/>
                </a:solidFill>
                <a:latin typeface="微软雅黑" panose="020B0503020204020204" pitchFamily="34" charset="-122"/>
                <a:ea typeface="微软雅黑" panose="020B0503020204020204" pitchFamily="34" charset="-122"/>
              </a:rPr>
              <a:t>-s=1)</a:t>
            </a:r>
            <a:r>
              <a:rPr lang="zh-CN" altLang="en-US" sz="2000" b="1" dirty="0">
                <a:solidFill>
                  <a:prstClr val="black"/>
                </a:solidFill>
                <a:latin typeface="微软雅黑" panose="020B0503020204020204" pitchFamily="34" charset="-122"/>
                <a:ea typeface="微软雅黑" panose="020B0503020204020204" pitchFamily="34" charset="-122"/>
              </a:rPr>
              <a:t>，故</a:t>
            </a:r>
            <a:r>
              <a:rPr lang="en-US" altLang="zh-CN" sz="2000" b="1" dirty="0">
                <a:solidFill>
                  <a:prstClr val="black"/>
                </a:solidFill>
                <a:latin typeface="微软雅黑" panose="020B0503020204020204" pitchFamily="34" charset="-122"/>
                <a:ea typeface="微软雅黑" panose="020B0503020204020204" pitchFamily="34" charset="-122"/>
              </a:rPr>
              <a:t>B</a:t>
            </a:r>
            <a:r>
              <a:rPr lang="zh-CN" altLang="en-US" sz="2000" b="1" dirty="0">
                <a:solidFill>
                  <a:prstClr val="black"/>
                </a:solidFill>
                <a:latin typeface="微软雅黑" panose="020B0503020204020204" pitchFamily="34" charset="-122"/>
                <a:ea typeface="微软雅黑" panose="020B0503020204020204" pitchFamily="34" charset="-122"/>
              </a:rPr>
              <a:t>从其线程缓存中读取第二行。此时</a:t>
            </a:r>
            <a:r>
              <a:rPr lang="en-US" altLang="zh-CN" sz="2000" b="1" dirty="0">
                <a:solidFill>
                  <a:prstClr val="black"/>
                </a:solidFill>
                <a:latin typeface="微软雅黑" panose="020B0503020204020204" pitchFamily="34" charset="-122"/>
                <a:ea typeface="微软雅黑" panose="020B0503020204020204" pitchFamily="34" charset="-122"/>
              </a:rPr>
              <a:t>worker B</a:t>
            </a:r>
            <a:r>
              <a:rPr lang="zh-CN" altLang="en-US" sz="2000" b="1" dirty="0">
                <a:solidFill>
                  <a:prstClr val="black"/>
                </a:solidFill>
                <a:latin typeface="微软雅黑" panose="020B0503020204020204" pitchFamily="34" charset="-122"/>
                <a:ea typeface="微软雅黑" panose="020B0503020204020204" pitchFamily="34" charset="-122"/>
              </a:rPr>
              <a:t>线程缓存第一行的时间戳</a:t>
            </a:r>
            <a:r>
              <a:rPr lang="en-US" altLang="zh-CN" sz="2000" b="1" dirty="0" err="1">
                <a:solidFill>
                  <a:prstClr val="black"/>
                </a:solidFill>
                <a:latin typeface="微软雅黑" panose="020B0503020204020204" pitchFamily="34" charset="-122"/>
                <a:ea typeface="微软雅黑" panose="020B0503020204020204" pitchFamily="34" charset="-122"/>
              </a:rPr>
              <a:t>rthreadB</a:t>
            </a:r>
            <a:r>
              <a:rPr lang="zh-CN" altLang="en-US" sz="2000" b="1" dirty="0">
                <a:solidFill>
                  <a:prstClr val="black"/>
                </a:solidFill>
                <a:latin typeface="微软雅黑" panose="020B0503020204020204" pitchFamily="34" charset="-122"/>
                <a:ea typeface="微软雅黑" panose="020B0503020204020204" pitchFamily="34" charset="-122"/>
              </a:rPr>
              <a:t>为</a:t>
            </a:r>
            <a:r>
              <a:rPr lang="en-US" altLang="zh-CN" sz="2000" b="1" dirty="0">
                <a:solidFill>
                  <a:prstClr val="black"/>
                </a:solidFill>
                <a:latin typeface="微软雅黑" panose="020B0503020204020204" pitchFamily="34" charset="-122"/>
                <a:ea typeface="微软雅黑" panose="020B0503020204020204" pitchFamily="34" charset="-122"/>
              </a:rPr>
              <a:t>0</a:t>
            </a:r>
            <a:r>
              <a:rPr lang="zh-CN" altLang="en-US" sz="2000" b="1" dirty="0">
                <a:solidFill>
                  <a:prstClr val="black"/>
                </a:solidFill>
                <a:latin typeface="微软雅黑" panose="020B0503020204020204" pitchFamily="34" charset="-122"/>
                <a:ea typeface="微软雅黑" panose="020B0503020204020204" pitchFamily="34" charset="-122"/>
              </a:rPr>
              <a:t>，而进程缓存第一行的时间戳</a:t>
            </a:r>
            <a:r>
              <a:rPr lang="en-US" altLang="zh-CN" sz="2000" b="1" dirty="0">
                <a:solidFill>
                  <a:prstClr val="black"/>
                </a:solidFill>
                <a:latin typeface="微软雅黑" panose="020B0503020204020204" pitchFamily="34" charset="-122"/>
                <a:ea typeface="微软雅黑" panose="020B0503020204020204" pitchFamily="34" charset="-122"/>
              </a:rPr>
              <a:t>(</a:t>
            </a:r>
            <a:r>
              <a:rPr lang="en-US" altLang="zh-CN" sz="2000" b="1" dirty="0" err="1">
                <a:solidFill>
                  <a:prstClr val="black"/>
                </a:solidFill>
                <a:latin typeface="微软雅黑" panose="020B0503020204020204" pitchFamily="34" charset="-122"/>
                <a:ea typeface="微软雅黑" panose="020B0503020204020204" pitchFamily="34" charset="-122"/>
              </a:rPr>
              <a:t>rproc</a:t>
            </a:r>
            <a:r>
              <a:rPr lang="en-US" altLang="zh-CN" sz="2000" b="1" dirty="0">
                <a:solidFill>
                  <a:prstClr val="black"/>
                </a:solidFill>
                <a:latin typeface="微软雅黑" panose="020B0503020204020204" pitchFamily="34" charset="-122"/>
                <a:ea typeface="微软雅黑" panose="020B0503020204020204" pitchFamily="34" charset="-122"/>
              </a:rPr>
              <a:t>=1)&gt;=(</a:t>
            </a:r>
            <a:r>
              <a:rPr lang="en-US" altLang="zh-CN" sz="2000" b="1" dirty="0" err="1">
                <a:solidFill>
                  <a:prstClr val="black"/>
                </a:solidFill>
                <a:latin typeface="微软雅黑" panose="020B0503020204020204" pitchFamily="34" charset="-122"/>
                <a:ea typeface="微软雅黑" panose="020B0503020204020204" pitchFamily="34" charset="-122"/>
              </a:rPr>
              <a:t>cB</a:t>
            </a:r>
            <a:r>
              <a:rPr lang="en-US" altLang="zh-CN" sz="2000" b="1" dirty="0">
                <a:solidFill>
                  <a:prstClr val="black"/>
                </a:solidFill>
                <a:latin typeface="微软雅黑" panose="020B0503020204020204" pitchFamily="34" charset="-122"/>
                <a:ea typeface="微软雅黑" panose="020B0503020204020204" pitchFamily="34" charset="-122"/>
              </a:rPr>
              <a:t>-s=1)</a:t>
            </a:r>
            <a:r>
              <a:rPr lang="zh-CN" altLang="en-US" sz="2000" b="1" dirty="0">
                <a:solidFill>
                  <a:prstClr val="black"/>
                </a:solidFill>
                <a:latin typeface="微软雅黑" panose="020B0503020204020204" pitchFamily="34" charset="-122"/>
                <a:ea typeface="微软雅黑" panose="020B0503020204020204" pitchFamily="34" charset="-122"/>
              </a:rPr>
              <a:t>，故</a:t>
            </a:r>
            <a:r>
              <a:rPr lang="en-US" altLang="zh-CN" sz="2000" b="1" dirty="0">
                <a:solidFill>
                  <a:prstClr val="black"/>
                </a:solidFill>
                <a:latin typeface="微软雅黑" panose="020B0503020204020204" pitchFamily="34" charset="-122"/>
                <a:ea typeface="微软雅黑" panose="020B0503020204020204" pitchFamily="34" charset="-122"/>
              </a:rPr>
              <a:t>worker B</a:t>
            </a:r>
            <a:r>
              <a:rPr lang="zh-CN" altLang="en-US" sz="2000" b="1" dirty="0">
                <a:solidFill>
                  <a:prstClr val="black"/>
                </a:solidFill>
                <a:latin typeface="微软雅黑" panose="020B0503020204020204" pitchFamily="34" charset="-122"/>
                <a:ea typeface="微软雅黑" panose="020B0503020204020204" pitchFamily="34" charset="-122"/>
              </a:rPr>
              <a:t>从进程缓存中读取第一行，并将进程缓存中第一行的</a:t>
            </a:r>
            <a:r>
              <a:rPr lang="en-US" altLang="zh-CN" sz="2000" b="1" dirty="0" err="1">
                <a:solidFill>
                  <a:prstClr val="black"/>
                </a:solidFill>
                <a:latin typeface="微软雅黑" panose="020B0503020204020204" pitchFamily="34" charset="-122"/>
                <a:ea typeface="微软雅黑" panose="020B0503020204020204" pitchFamily="34" charset="-122"/>
              </a:rPr>
              <a:t>rproc</a:t>
            </a:r>
            <a:r>
              <a:rPr lang="zh-CN" altLang="en-US" sz="2000" b="1" dirty="0">
                <a:solidFill>
                  <a:prstClr val="black"/>
                </a:solidFill>
                <a:latin typeface="微软雅黑" panose="020B0503020204020204" pitchFamily="34" charset="-122"/>
                <a:ea typeface="微软雅黑" panose="020B0503020204020204" pitchFamily="34" charset="-122"/>
              </a:rPr>
              <a:t>设为</a:t>
            </a:r>
            <a:r>
              <a:rPr lang="en-US" altLang="zh-CN" sz="2000" b="1" dirty="0">
                <a:solidFill>
                  <a:prstClr val="black"/>
                </a:solidFill>
                <a:latin typeface="微软雅黑" panose="020B0503020204020204" pitchFamily="34" charset="-122"/>
                <a:ea typeface="微软雅黑" panose="020B0503020204020204" pitchFamily="34" charset="-122"/>
              </a:rPr>
              <a:t>worker B</a:t>
            </a:r>
            <a:r>
              <a:rPr lang="zh-CN" altLang="en-US" sz="2000" b="1" dirty="0">
                <a:solidFill>
                  <a:prstClr val="black"/>
                </a:solidFill>
                <a:latin typeface="微软雅黑" panose="020B0503020204020204" pitchFamily="34" charset="-122"/>
                <a:ea typeface="微软雅黑" panose="020B0503020204020204" pitchFamily="34" charset="-122"/>
              </a:rPr>
              <a:t>线程缓存中第一行的</a:t>
            </a:r>
            <a:r>
              <a:rPr lang="en-US" altLang="zh-CN" sz="2000" b="1" dirty="0" err="1">
                <a:solidFill>
                  <a:prstClr val="black"/>
                </a:solidFill>
                <a:latin typeface="微软雅黑" panose="020B0503020204020204" pitchFamily="34" charset="-122"/>
                <a:ea typeface="微软雅黑" panose="020B0503020204020204" pitchFamily="34" charset="-122"/>
              </a:rPr>
              <a:t>rthreadB</a:t>
            </a:r>
            <a:r>
              <a:rPr lang="zh-CN" altLang="en-US" sz="2000" b="1" dirty="0">
                <a:solidFill>
                  <a:prstClr val="black"/>
                </a:solidFill>
                <a:latin typeface="微软雅黑" panose="020B0503020204020204" pitchFamily="34" charset="-122"/>
                <a:ea typeface="微软雅黑" panose="020B0503020204020204" pitchFamily="34" charset="-122"/>
              </a:rPr>
              <a:t>。因此这一步不需要访问服务器。</a:t>
            </a:r>
            <a:endParaRPr lang="en-US" altLang="zh-CN" sz="2000" b="1" dirty="0">
              <a:solidFill>
                <a:prstClr val="black"/>
              </a:solidFill>
              <a:latin typeface="微软雅黑" panose="020B0503020204020204" pitchFamily="34" charset="-122"/>
              <a:ea typeface="微软雅黑" panose="020B0503020204020204" pitchFamily="34" charset="-122"/>
            </a:endParaRPr>
          </a:p>
        </p:txBody>
      </p:sp>
      <p:pic>
        <p:nvPicPr>
          <p:cNvPr id="3" name="图片 2">
            <a:extLst>
              <a:ext uri="{FF2B5EF4-FFF2-40B4-BE49-F238E27FC236}">
                <a16:creationId xmlns:a16="http://schemas.microsoft.com/office/drawing/2014/main" id="{88AFF59A-57BF-47EF-9639-684BDA6E78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507" y="1602555"/>
            <a:ext cx="6680463" cy="5010347"/>
          </a:xfrm>
          <a:prstGeom prst="rect">
            <a:avLst/>
          </a:prstGeom>
        </p:spPr>
      </p:pic>
    </p:spTree>
    <p:extLst>
      <p:ext uri="{BB962C8B-B14F-4D97-AF65-F5344CB8AC3E}">
        <p14:creationId xmlns:p14="http://schemas.microsoft.com/office/powerpoint/2010/main" val="578155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2610357D-3D04-4C45-B073-42BFDD493FEE}"/>
              </a:ext>
            </a:extLst>
          </p:cNvPr>
          <p:cNvSpPr txBox="1"/>
          <p:nvPr/>
        </p:nvSpPr>
        <p:spPr>
          <a:xfrm>
            <a:off x="2135638" y="756337"/>
            <a:ext cx="87248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SSP</a:t>
            </a:r>
            <a:r>
              <a:rPr kumimoji="0" lang="zh-CN" altLang="en-US"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模型例子（时刻</a:t>
            </a:r>
            <a:r>
              <a:rPr lang="en-US" altLang="zh-CN" sz="3200" dirty="0">
                <a:solidFill>
                  <a:prstClr val="black"/>
                </a:solidFill>
                <a:latin typeface="微软雅黑" panose="020B0503020204020204" pitchFamily="34" charset="-122"/>
                <a:ea typeface="微软雅黑" panose="020B0503020204020204" pitchFamily="34" charset="-122"/>
              </a:rPr>
              <a:t>5</a:t>
            </a:r>
            <a:r>
              <a:rPr kumimoji="0" lang="zh-CN" altLang="en-US"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p>
        </p:txBody>
      </p:sp>
      <p:sp>
        <p:nvSpPr>
          <p:cNvPr id="19" name="Copyright Notice">
            <a:extLst>
              <a:ext uri="{FF2B5EF4-FFF2-40B4-BE49-F238E27FC236}">
                <a16:creationId xmlns:a16="http://schemas.microsoft.com/office/drawing/2014/main" id="{69C6D818-E941-4F8D-A0D4-ADCCB529AD02}"/>
              </a:ext>
            </a:extLst>
          </p:cNvPr>
          <p:cNvSpPr>
            <a:spLocks/>
          </p:cNvSpPr>
          <p:nvPr/>
        </p:nvSpPr>
        <p:spPr bwMode="auto">
          <a:xfrm>
            <a:off x="7188372" y="1602555"/>
            <a:ext cx="4821376" cy="406652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时刻</a:t>
            </a:r>
            <a:r>
              <a:rPr lang="en-US" altLang="zh-CN" sz="2000" b="1" dirty="0">
                <a:solidFill>
                  <a:prstClr val="black"/>
                </a:solidFill>
                <a:latin typeface="微软雅黑" panose="020B0503020204020204" pitchFamily="34" charset="-122"/>
                <a:ea typeface="微软雅黑" panose="020B0503020204020204" pitchFamily="34" charset="-122"/>
              </a:rPr>
              <a:t>5</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worker A</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的时钟</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，此时</a:t>
            </a:r>
            <a:r>
              <a:rPr kumimoji="0" lang="en-US" altLang="zh-CN" sz="2000" b="1"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clockA</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lvl="0"/>
            <a:r>
              <a:rPr kumimoji="0" 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a:t>
            </a:r>
            <a:r>
              <a:rPr lang="zh-CN" altLang="en-US" sz="2000" b="1" dirty="0">
                <a:solidFill>
                  <a:prstClr val="black"/>
                </a:solidFill>
                <a:latin typeface="微软雅黑" panose="020B0503020204020204" pitchFamily="34" charset="-122"/>
                <a:ea typeface="微软雅黑" panose="020B0503020204020204" pitchFamily="34" charset="-122"/>
              </a:rPr>
              <a:t>由于此时</a:t>
            </a:r>
            <a:r>
              <a:rPr lang="en-US" altLang="zh-CN" sz="2000" b="1" dirty="0">
                <a:solidFill>
                  <a:prstClr val="black"/>
                </a:solidFill>
                <a:latin typeface="微软雅黑" panose="020B0503020204020204" pitchFamily="34" charset="-122"/>
                <a:ea typeface="微软雅黑" panose="020B0503020204020204" pitchFamily="34" charset="-122"/>
              </a:rPr>
              <a:t>worker A</a:t>
            </a:r>
            <a:r>
              <a:rPr lang="zh-CN" altLang="en-US" sz="2000" b="1" dirty="0">
                <a:solidFill>
                  <a:prstClr val="black"/>
                </a:solidFill>
                <a:latin typeface="微软雅黑" panose="020B0503020204020204" pitchFamily="34" charset="-122"/>
                <a:ea typeface="微软雅黑" panose="020B0503020204020204" pitchFamily="34" charset="-122"/>
              </a:rPr>
              <a:t>线程和进程的缓存时间戳</a:t>
            </a:r>
            <a:r>
              <a:rPr lang="en-US" altLang="zh-CN" sz="2000" b="1" dirty="0" err="1">
                <a:solidFill>
                  <a:prstClr val="black"/>
                </a:solidFill>
                <a:latin typeface="微软雅黑" panose="020B0503020204020204" pitchFamily="34" charset="-122"/>
                <a:ea typeface="微软雅黑" panose="020B0503020204020204" pitchFamily="34" charset="-122"/>
              </a:rPr>
              <a:t>rthreadA</a:t>
            </a:r>
            <a:r>
              <a:rPr lang="zh-CN" altLang="en-US" sz="2000" b="1" dirty="0">
                <a:solidFill>
                  <a:prstClr val="black"/>
                </a:solidFill>
                <a:latin typeface="微软雅黑" panose="020B0503020204020204" pitchFamily="34" charset="-122"/>
                <a:ea typeface="微软雅黑" panose="020B0503020204020204" pitchFamily="34" charset="-122"/>
              </a:rPr>
              <a:t>，</a:t>
            </a:r>
            <a:r>
              <a:rPr lang="en-US" altLang="zh-CN" sz="2000" b="1" dirty="0" err="1">
                <a:solidFill>
                  <a:prstClr val="black"/>
                </a:solidFill>
                <a:latin typeface="微软雅黑" panose="020B0503020204020204" pitchFamily="34" charset="-122"/>
                <a:ea typeface="微软雅黑" panose="020B0503020204020204" pitchFamily="34" charset="-122"/>
              </a:rPr>
              <a:t>rproc</a:t>
            </a:r>
            <a:r>
              <a:rPr lang="zh-CN" altLang="en-US" sz="2000" b="1" dirty="0">
                <a:solidFill>
                  <a:prstClr val="black"/>
                </a:solidFill>
                <a:latin typeface="微软雅黑" panose="020B0503020204020204" pitchFamily="34" charset="-122"/>
                <a:ea typeface="微软雅黑" panose="020B0503020204020204" pitchFamily="34" charset="-122"/>
              </a:rPr>
              <a:t>都为</a:t>
            </a:r>
            <a:r>
              <a:rPr lang="en-US" altLang="zh-CN" sz="2000" b="1" dirty="0">
                <a:solidFill>
                  <a:prstClr val="black"/>
                </a:solidFill>
                <a:latin typeface="微软雅黑" panose="020B0503020204020204" pitchFamily="34" charset="-122"/>
                <a:ea typeface="微软雅黑" panose="020B0503020204020204" pitchFamily="34" charset="-122"/>
              </a:rPr>
              <a:t>2</a:t>
            </a:r>
            <a:r>
              <a:rPr lang="zh-CN" altLang="en-US" sz="2000" b="1" dirty="0">
                <a:solidFill>
                  <a:prstClr val="black"/>
                </a:solidFill>
                <a:latin typeface="微软雅黑" panose="020B0503020204020204" pitchFamily="34" charset="-122"/>
                <a:ea typeface="微软雅黑" panose="020B0503020204020204" pitchFamily="34" charset="-122"/>
              </a:rPr>
              <a:t>，小于</a:t>
            </a:r>
            <a:r>
              <a:rPr lang="en-US" altLang="zh-CN" sz="2000" b="1" dirty="0" err="1">
                <a:solidFill>
                  <a:prstClr val="black"/>
                </a:solidFill>
                <a:latin typeface="微软雅黑" panose="020B0503020204020204" pitchFamily="34" charset="-122"/>
                <a:ea typeface="微软雅黑" panose="020B0503020204020204" pitchFamily="34" charset="-122"/>
              </a:rPr>
              <a:t>cA</a:t>
            </a:r>
            <a:r>
              <a:rPr lang="en-US" altLang="zh-CN" sz="2000" b="1" dirty="0">
                <a:solidFill>
                  <a:prstClr val="black"/>
                </a:solidFill>
                <a:latin typeface="微软雅黑" panose="020B0503020204020204" pitchFamily="34" charset="-122"/>
                <a:ea typeface="微软雅黑" panose="020B0503020204020204" pitchFamily="34" charset="-122"/>
              </a:rPr>
              <a:t>-s=3</a:t>
            </a:r>
            <a:r>
              <a:rPr lang="zh-CN" altLang="en-US" sz="2000" b="1" dirty="0">
                <a:solidFill>
                  <a:prstClr val="black"/>
                </a:solidFill>
                <a:latin typeface="微软雅黑" panose="020B0503020204020204" pitchFamily="34" charset="-122"/>
                <a:ea typeface="微软雅黑" panose="020B0503020204020204" pitchFamily="34" charset="-122"/>
              </a:rPr>
              <a:t>，因此</a:t>
            </a:r>
            <a:r>
              <a:rPr lang="en-US" altLang="zh-CN" sz="2000" b="1" dirty="0">
                <a:solidFill>
                  <a:prstClr val="black"/>
                </a:solidFill>
                <a:latin typeface="微软雅黑" panose="020B0503020204020204" pitchFamily="34" charset="-122"/>
                <a:ea typeface="微软雅黑" panose="020B0503020204020204" pitchFamily="34" charset="-122"/>
              </a:rPr>
              <a:t>worker A</a:t>
            </a:r>
            <a:r>
              <a:rPr lang="zh-CN" altLang="en-US" sz="2000" b="1" dirty="0">
                <a:solidFill>
                  <a:prstClr val="black"/>
                </a:solidFill>
                <a:latin typeface="微软雅黑" panose="020B0503020204020204" pitchFamily="34" charset="-122"/>
                <a:ea typeface="微软雅黑" panose="020B0503020204020204" pitchFamily="34" charset="-122"/>
              </a:rPr>
              <a:t>访问服务器，获得新的第一行和第三行的视图以及</a:t>
            </a:r>
            <a:r>
              <a:rPr lang="en-US" altLang="zh-CN" sz="2000" b="1" dirty="0" err="1">
                <a:solidFill>
                  <a:prstClr val="black"/>
                </a:solidFill>
                <a:latin typeface="微软雅黑" panose="020B0503020204020204" pitchFamily="34" charset="-122"/>
                <a:ea typeface="微软雅黑" panose="020B0503020204020204" pitchFamily="34" charset="-122"/>
              </a:rPr>
              <a:t>cserver</a:t>
            </a:r>
            <a:r>
              <a:rPr lang="zh-CN" altLang="en-US" sz="2000" b="1" dirty="0">
                <a:solidFill>
                  <a:prstClr val="black"/>
                </a:solidFill>
                <a:latin typeface="微软雅黑" panose="020B0503020204020204" pitchFamily="34" charset="-122"/>
                <a:ea typeface="微软雅黑" panose="020B0503020204020204" pitchFamily="34" charset="-122"/>
              </a:rPr>
              <a:t>，并将视图缓存进</a:t>
            </a:r>
            <a:r>
              <a:rPr lang="en-US" altLang="zh-CN" sz="2000" b="1" dirty="0">
                <a:solidFill>
                  <a:prstClr val="black"/>
                </a:solidFill>
                <a:latin typeface="微软雅黑" panose="020B0503020204020204" pitchFamily="34" charset="-122"/>
                <a:ea typeface="微软雅黑" panose="020B0503020204020204" pitchFamily="34" charset="-122"/>
              </a:rPr>
              <a:t>worker A</a:t>
            </a:r>
            <a:r>
              <a:rPr lang="zh-CN" altLang="en-US" sz="2000" b="1" dirty="0">
                <a:solidFill>
                  <a:prstClr val="black"/>
                </a:solidFill>
                <a:latin typeface="微软雅黑" panose="020B0503020204020204" pitchFamily="34" charset="-122"/>
                <a:ea typeface="微软雅黑" panose="020B0503020204020204" pitchFamily="34" charset="-122"/>
              </a:rPr>
              <a:t>的缓存和进程缓存。</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用</a:t>
            </a:r>
            <a:r>
              <a:rPr kumimoji="0" lang="en-US" altLang="zh-CN" sz="2000" b="1"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cserver</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覆盖修改了的缓存的时间戳，即线程缓存</a:t>
            </a:r>
            <a:r>
              <a:rPr kumimoji="0" lang="en-US" altLang="zh-CN" sz="2000" b="1"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rthreadA</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以及进程缓存中第一行和第三行的</a:t>
            </a:r>
            <a:r>
              <a:rPr kumimoji="0" lang="en-US" altLang="zh-CN" sz="2000" b="1"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rproc</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pic>
        <p:nvPicPr>
          <p:cNvPr id="3" name="图片 2">
            <a:extLst>
              <a:ext uri="{FF2B5EF4-FFF2-40B4-BE49-F238E27FC236}">
                <a16:creationId xmlns:a16="http://schemas.microsoft.com/office/drawing/2014/main" id="{A29F5792-90AA-49D6-AE45-9883A86643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227" y="1602555"/>
            <a:ext cx="6680462" cy="5010346"/>
          </a:xfrm>
          <a:prstGeom prst="rect">
            <a:avLst/>
          </a:prstGeom>
        </p:spPr>
      </p:pic>
    </p:spTree>
    <p:extLst>
      <p:ext uri="{BB962C8B-B14F-4D97-AF65-F5344CB8AC3E}">
        <p14:creationId xmlns:p14="http://schemas.microsoft.com/office/powerpoint/2010/main" val="310764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2610357D-3D04-4C45-B073-42BFDD493FEE}"/>
              </a:ext>
            </a:extLst>
          </p:cNvPr>
          <p:cNvSpPr txBox="1"/>
          <p:nvPr/>
        </p:nvSpPr>
        <p:spPr>
          <a:xfrm>
            <a:off x="2135638" y="756337"/>
            <a:ext cx="87248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SSP</a:t>
            </a:r>
            <a:r>
              <a:rPr kumimoji="0" lang="zh-CN" altLang="en-US"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模型例子（时刻</a:t>
            </a:r>
            <a:r>
              <a:rPr lang="en-US" altLang="zh-CN" sz="3200" dirty="0">
                <a:solidFill>
                  <a:prstClr val="black"/>
                </a:solidFill>
                <a:latin typeface="微软雅黑" panose="020B0503020204020204" pitchFamily="34" charset="-122"/>
                <a:ea typeface="微软雅黑" panose="020B0503020204020204" pitchFamily="34" charset="-122"/>
              </a:rPr>
              <a:t>6</a:t>
            </a:r>
            <a:r>
              <a:rPr kumimoji="0" lang="zh-CN" altLang="en-US"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p>
        </p:txBody>
      </p:sp>
      <p:sp>
        <p:nvSpPr>
          <p:cNvPr id="19" name="Copyright Notice">
            <a:extLst>
              <a:ext uri="{FF2B5EF4-FFF2-40B4-BE49-F238E27FC236}">
                <a16:creationId xmlns:a16="http://schemas.microsoft.com/office/drawing/2014/main" id="{69C6D818-E941-4F8D-A0D4-ADCCB529AD02}"/>
              </a:ext>
            </a:extLst>
          </p:cNvPr>
          <p:cNvSpPr>
            <a:spLocks/>
          </p:cNvSpPr>
          <p:nvPr/>
        </p:nvSpPr>
        <p:spPr bwMode="auto">
          <a:xfrm>
            <a:off x="7188372" y="1602555"/>
            <a:ext cx="4821376" cy="6744184"/>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kumimoji="0" lang="en-US" altLang="zh-CN"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a:t>
            </a:r>
            <a:r>
              <a:rPr kumimoji="0" lang="zh-CN" altLang="en-US"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时刻</a:t>
            </a:r>
            <a:r>
              <a:rPr lang="en-US" altLang="zh-CN" b="1" dirty="0">
                <a:solidFill>
                  <a:prstClr val="black"/>
                </a:solidFill>
                <a:latin typeface="微软雅黑" panose="020B0503020204020204" pitchFamily="34" charset="-122"/>
                <a:ea typeface="微软雅黑" panose="020B0503020204020204" pitchFamily="34" charset="-122"/>
              </a:rPr>
              <a:t>6</a:t>
            </a:r>
            <a:r>
              <a:rPr lang="zh-CN" altLang="en-US" b="1" dirty="0">
                <a:solidFill>
                  <a:prstClr val="black"/>
                </a:solidFill>
                <a:latin typeface="微软雅黑" panose="020B0503020204020204" pitchFamily="34" charset="-122"/>
                <a:ea typeface="微软雅黑" panose="020B0503020204020204" pitchFamily="34" charset="-122"/>
              </a:rPr>
              <a:t>，由于</a:t>
            </a:r>
            <a:r>
              <a:rPr lang="en-US" altLang="zh-CN" b="1" dirty="0">
                <a:solidFill>
                  <a:prstClr val="black"/>
                </a:solidFill>
                <a:latin typeface="微软雅黑" panose="020B0503020204020204" pitchFamily="34" charset="-122"/>
                <a:ea typeface="微软雅黑" panose="020B0503020204020204" pitchFamily="34" charset="-122"/>
              </a:rPr>
              <a:t>s=1</a:t>
            </a:r>
            <a:r>
              <a:rPr lang="zh-CN" altLang="en-US" b="1" dirty="0">
                <a:solidFill>
                  <a:prstClr val="black"/>
                </a:solidFill>
                <a:latin typeface="微软雅黑" panose="020B0503020204020204" pitchFamily="34" charset="-122"/>
                <a:ea typeface="微软雅黑" panose="020B0503020204020204" pitchFamily="34" charset="-122"/>
              </a:rPr>
              <a:t>，故</a:t>
            </a:r>
            <a:r>
              <a:rPr lang="en-US" altLang="zh-CN" b="1" dirty="0">
                <a:solidFill>
                  <a:prstClr val="black"/>
                </a:solidFill>
                <a:latin typeface="微软雅黑" panose="020B0503020204020204" pitchFamily="34" charset="-122"/>
                <a:ea typeface="微软雅黑" panose="020B0503020204020204" pitchFamily="34" charset="-122"/>
              </a:rPr>
              <a:t>worker A</a:t>
            </a:r>
            <a:r>
              <a:rPr lang="zh-CN" altLang="en-US" b="1" dirty="0">
                <a:solidFill>
                  <a:prstClr val="black"/>
                </a:solidFill>
                <a:latin typeface="微软雅黑" panose="020B0503020204020204" pitchFamily="34" charset="-122"/>
                <a:ea typeface="微软雅黑" panose="020B0503020204020204" pitchFamily="34" charset="-122"/>
              </a:rPr>
              <a:t>被阻塞。此时</a:t>
            </a:r>
            <a:r>
              <a:rPr lang="en-US" altLang="zh-CN" b="1" dirty="0">
                <a:solidFill>
                  <a:prstClr val="black"/>
                </a:solidFill>
                <a:latin typeface="微软雅黑" panose="020B0503020204020204" pitchFamily="34" charset="-122"/>
                <a:ea typeface="微软雅黑" panose="020B0503020204020204" pitchFamily="34" charset="-122"/>
              </a:rPr>
              <a:t>B</a:t>
            </a:r>
            <a:r>
              <a:rPr lang="zh-CN" altLang="en-US" b="1" dirty="0">
                <a:solidFill>
                  <a:prstClr val="black"/>
                </a:solidFill>
                <a:latin typeface="微软雅黑" panose="020B0503020204020204" pitchFamily="34" charset="-122"/>
                <a:ea typeface="微软雅黑" panose="020B0503020204020204" pitchFamily="34" charset="-122"/>
              </a:rPr>
              <a:t>前进，</a:t>
            </a:r>
            <a:r>
              <a:rPr lang="en-US" altLang="zh-CN" b="1" dirty="0">
                <a:solidFill>
                  <a:prstClr val="black"/>
                </a:solidFill>
                <a:latin typeface="微软雅黑" panose="020B0503020204020204" pitchFamily="34" charset="-122"/>
                <a:ea typeface="微软雅黑" panose="020B0503020204020204" pitchFamily="34" charset="-122"/>
              </a:rPr>
              <a:t>clock3=2</a:t>
            </a:r>
            <a:r>
              <a:rPr lang="zh-CN" altLang="en-US" b="1" dirty="0">
                <a:solidFill>
                  <a:prstClr val="black"/>
                </a:solidFill>
                <a:latin typeface="微软雅黑" panose="020B0503020204020204" pitchFamily="34" charset="-122"/>
                <a:ea typeface="微软雅黑" panose="020B0503020204020204" pitchFamily="34" charset="-122"/>
              </a:rPr>
              <a:t>。</a:t>
            </a:r>
            <a:r>
              <a:rPr lang="en-US" altLang="zh-CN" b="1" dirty="0" err="1">
                <a:solidFill>
                  <a:prstClr val="black"/>
                </a:solidFill>
                <a:latin typeface="微软雅黑" panose="020B0503020204020204" pitchFamily="34" charset="-122"/>
                <a:ea typeface="微软雅黑" panose="020B0503020204020204" pitchFamily="34" charset="-122"/>
              </a:rPr>
              <a:t>cserver</a:t>
            </a:r>
            <a:r>
              <a:rPr lang="zh-CN" altLang="en-US" b="1" dirty="0">
                <a:solidFill>
                  <a:prstClr val="black"/>
                </a:solidFill>
                <a:latin typeface="微软雅黑" panose="020B0503020204020204" pitchFamily="34" charset="-122"/>
                <a:ea typeface="微软雅黑" panose="020B0503020204020204" pitchFamily="34" charset="-122"/>
              </a:rPr>
              <a:t>为所有线程中最小的</a:t>
            </a:r>
            <a:r>
              <a:rPr lang="en-US" altLang="zh-CN" b="1" dirty="0">
                <a:solidFill>
                  <a:prstClr val="black"/>
                </a:solidFill>
                <a:latin typeface="微软雅黑" panose="020B0503020204020204" pitchFamily="34" charset="-122"/>
                <a:ea typeface="微软雅黑" panose="020B0503020204020204" pitchFamily="34" charset="-122"/>
              </a:rPr>
              <a:t>clock</a:t>
            </a:r>
            <a:r>
              <a:rPr lang="zh-CN" altLang="en-US" b="1" dirty="0">
                <a:solidFill>
                  <a:prstClr val="black"/>
                </a:solidFill>
                <a:latin typeface="微软雅黑" panose="020B0503020204020204" pitchFamily="34" charset="-122"/>
                <a:ea typeface="微软雅黑" panose="020B0503020204020204" pitchFamily="34" charset="-122"/>
              </a:rPr>
              <a:t>相同，故</a:t>
            </a:r>
            <a:r>
              <a:rPr lang="en-US" altLang="zh-CN" b="1" dirty="0">
                <a:solidFill>
                  <a:prstClr val="black"/>
                </a:solidFill>
                <a:latin typeface="微软雅黑" panose="020B0503020204020204" pitchFamily="34" charset="-122"/>
                <a:ea typeface="微软雅黑" panose="020B0503020204020204" pitchFamily="34" charset="-122"/>
              </a:rPr>
              <a:t>cserver+1=3</a:t>
            </a:r>
            <a:r>
              <a:rPr lang="zh-CN" altLang="en-US" b="1" dirty="0">
                <a:solidFill>
                  <a:prstClr val="black"/>
                </a:solidFill>
                <a:latin typeface="微软雅黑" panose="020B0503020204020204" pitchFamily="34" charset="-122"/>
                <a:ea typeface="微软雅黑" panose="020B0503020204020204" pitchFamily="34" charset="-122"/>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r>
              <a:rPr kumimoji="0" lang="en-US"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a:t>
            </a:r>
            <a:r>
              <a:rPr lang="zh-CN" altLang="en-US" b="1" dirty="0">
                <a:solidFill>
                  <a:prstClr val="black"/>
                </a:solidFill>
                <a:latin typeface="微软雅黑" panose="020B0503020204020204" pitchFamily="34" charset="-122"/>
                <a:ea typeface="微软雅黑" panose="020B0503020204020204" pitchFamily="34" charset="-122"/>
              </a:rPr>
              <a:t>由于此时</a:t>
            </a:r>
            <a:r>
              <a:rPr lang="en-US" altLang="zh-CN" b="1" dirty="0">
                <a:solidFill>
                  <a:prstClr val="black"/>
                </a:solidFill>
                <a:latin typeface="微软雅黑" panose="020B0503020204020204" pitchFamily="34" charset="-122"/>
                <a:ea typeface="微软雅黑" panose="020B0503020204020204" pitchFamily="34" charset="-122"/>
              </a:rPr>
              <a:t>worker B</a:t>
            </a:r>
            <a:r>
              <a:rPr lang="zh-CN" altLang="en-US" b="1" dirty="0">
                <a:solidFill>
                  <a:prstClr val="black"/>
                </a:solidFill>
                <a:latin typeface="微软雅黑" panose="020B0503020204020204" pitchFamily="34" charset="-122"/>
                <a:ea typeface="微软雅黑" panose="020B0503020204020204" pitchFamily="34" charset="-122"/>
              </a:rPr>
              <a:t>线程缓存中第一行的时间戳</a:t>
            </a:r>
            <a:r>
              <a:rPr lang="en-US" altLang="zh-CN" b="1" dirty="0">
                <a:solidFill>
                  <a:prstClr val="black"/>
                </a:solidFill>
                <a:latin typeface="微软雅黑" panose="020B0503020204020204" pitchFamily="34" charset="-122"/>
                <a:ea typeface="微软雅黑" panose="020B0503020204020204" pitchFamily="34" charset="-122"/>
              </a:rPr>
              <a:t>(</a:t>
            </a:r>
            <a:r>
              <a:rPr lang="en-US" altLang="zh-CN" b="1" dirty="0" err="1">
                <a:solidFill>
                  <a:prstClr val="black"/>
                </a:solidFill>
                <a:latin typeface="微软雅黑" panose="020B0503020204020204" pitchFamily="34" charset="-122"/>
                <a:ea typeface="微软雅黑" panose="020B0503020204020204" pitchFamily="34" charset="-122"/>
              </a:rPr>
              <a:t>rthreadB</a:t>
            </a:r>
            <a:r>
              <a:rPr lang="en-US" altLang="zh-CN" b="1" dirty="0">
                <a:solidFill>
                  <a:prstClr val="black"/>
                </a:solidFill>
                <a:latin typeface="微软雅黑" panose="020B0503020204020204" pitchFamily="34" charset="-122"/>
                <a:ea typeface="微软雅黑" panose="020B0503020204020204" pitchFamily="34" charset="-122"/>
              </a:rPr>
              <a:t>=1)&lt;(</a:t>
            </a:r>
            <a:r>
              <a:rPr lang="en-US" altLang="zh-CN" b="1" dirty="0" err="1">
                <a:solidFill>
                  <a:prstClr val="black"/>
                </a:solidFill>
                <a:latin typeface="微软雅黑" panose="020B0503020204020204" pitchFamily="34" charset="-122"/>
                <a:ea typeface="微软雅黑" panose="020B0503020204020204" pitchFamily="34" charset="-122"/>
              </a:rPr>
              <a:t>cB</a:t>
            </a:r>
            <a:r>
              <a:rPr lang="en-US" altLang="zh-CN" b="1" dirty="0">
                <a:solidFill>
                  <a:prstClr val="black"/>
                </a:solidFill>
                <a:latin typeface="微软雅黑" panose="020B0503020204020204" pitchFamily="34" charset="-122"/>
                <a:ea typeface="微软雅黑" panose="020B0503020204020204" pitchFamily="34" charset="-122"/>
              </a:rPr>
              <a:t>-s=1)</a:t>
            </a:r>
            <a:r>
              <a:rPr lang="zh-CN" altLang="en-US" b="1" dirty="0">
                <a:solidFill>
                  <a:prstClr val="black"/>
                </a:solidFill>
                <a:latin typeface="微软雅黑" panose="020B0503020204020204" pitchFamily="34" charset="-122"/>
                <a:ea typeface="微软雅黑" panose="020B0503020204020204" pitchFamily="34" charset="-122"/>
              </a:rPr>
              <a:t>，，而进程缓存第一行的时间戳</a:t>
            </a:r>
            <a:r>
              <a:rPr lang="en-US" altLang="zh-CN" b="1" dirty="0">
                <a:solidFill>
                  <a:prstClr val="black"/>
                </a:solidFill>
                <a:latin typeface="微软雅黑" panose="020B0503020204020204" pitchFamily="34" charset="-122"/>
                <a:ea typeface="微软雅黑" panose="020B0503020204020204" pitchFamily="34" charset="-122"/>
              </a:rPr>
              <a:t>(</a:t>
            </a:r>
            <a:r>
              <a:rPr lang="en-US" altLang="zh-CN" b="1" dirty="0" err="1">
                <a:solidFill>
                  <a:prstClr val="black"/>
                </a:solidFill>
                <a:latin typeface="微软雅黑" panose="020B0503020204020204" pitchFamily="34" charset="-122"/>
                <a:ea typeface="微软雅黑" panose="020B0503020204020204" pitchFamily="34" charset="-122"/>
              </a:rPr>
              <a:t>rproc</a:t>
            </a:r>
            <a:r>
              <a:rPr lang="en-US" altLang="zh-CN" b="1" dirty="0">
                <a:solidFill>
                  <a:prstClr val="black"/>
                </a:solidFill>
                <a:latin typeface="微软雅黑" panose="020B0503020204020204" pitchFamily="34" charset="-122"/>
                <a:ea typeface="微软雅黑" panose="020B0503020204020204" pitchFamily="34" charset="-122"/>
              </a:rPr>
              <a:t>=2)&gt;=(</a:t>
            </a:r>
            <a:r>
              <a:rPr lang="en-US" altLang="zh-CN" b="1" dirty="0" err="1">
                <a:solidFill>
                  <a:prstClr val="black"/>
                </a:solidFill>
                <a:latin typeface="微软雅黑" panose="020B0503020204020204" pitchFamily="34" charset="-122"/>
                <a:ea typeface="微软雅黑" panose="020B0503020204020204" pitchFamily="34" charset="-122"/>
              </a:rPr>
              <a:t>cB</a:t>
            </a:r>
            <a:r>
              <a:rPr lang="en-US" altLang="zh-CN" b="1" dirty="0">
                <a:solidFill>
                  <a:prstClr val="black"/>
                </a:solidFill>
                <a:latin typeface="微软雅黑" panose="020B0503020204020204" pitchFamily="34" charset="-122"/>
                <a:ea typeface="微软雅黑" panose="020B0503020204020204" pitchFamily="34" charset="-122"/>
              </a:rPr>
              <a:t>-s=2)</a:t>
            </a:r>
            <a:r>
              <a:rPr lang="zh-CN" altLang="en-US" b="1" dirty="0">
                <a:solidFill>
                  <a:prstClr val="black"/>
                </a:solidFill>
                <a:latin typeface="微软雅黑" panose="020B0503020204020204" pitchFamily="34" charset="-122"/>
                <a:ea typeface="微软雅黑" panose="020B0503020204020204" pitchFamily="34" charset="-122"/>
              </a:rPr>
              <a:t>，故</a:t>
            </a:r>
            <a:r>
              <a:rPr lang="en-US" altLang="zh-CN" b="1" dirty="0">
                <a:solidFill>
                  <a:prstClr val="black"/>
                </a:solidFill>
                <a:latin typeface="微软雅黑" panose="020B0503020204020204" pitchFamily="34" charset="-122"/>
                <a:ea typeface="微软雅黑" panose="020B0503020204020204" pitchFamily="34" charset="-122"/>
              </a:rPr>
              <a:t>worker B</a:t>
            </a:r>
            <a:r>
              <a:rPr lang="zh-CN" altLang="en-US" b="1" dirty="0">
                <a:solidFill>
                  <a:prstClr val="black"/>
                </a:solidFill>
                <a:latin typeface="微软雅黑" panose="020B0503020204020204" pitchFamily="34" charset="-122"/>
                <a:ea typeface="微软雅黑" panose="020B0503020204020204" pitchFamily="34" charset="-122"/>
              </a:rPr>
              <a:t>从进程缓存中读取第一行，并将进程缓存中第一行的</a:t>
            </a:r>
            <a:r>
              <a:rPr lang="en-US" altLang="zh-CN" b="1" dirty="0" err="1">
                <a:solidFill>
                  <a:prstClr val="black"/>
                </a:solidFill>
                <a:latin typeface="微软雅黑" panose="020B0503020204020204" pitchFamily="34" charset="-122"/>
                <a:ea typeface="微软雅黑" panose="020B0503020204020204" pitchFamily="34" charset="-122"/>
              </a:rPr>
              <a:t>rproc</a:t>
            </a:r>
            <a:r>
              <a:rPr lang="zh-CN" altLang="en-US" b="1" dirty="0">
                <a:solidFill>
                  <a:prstClr val="black"/>
                </a:solidFill>
                <a:latin typeface="微软雅黑" panose="020B0503020204020204" pitchFamily="34" charset="-122"/>
                <a:ea typeface="微软雅黑" panose="020B0503020204020204" pitchFamily="34" charset="-122"/>
              </a:rPr>
              <a:t>设为</a:t>
            </a:r>
            <a:r>
              <a:rPr lang="en-US" altLang="zh-CN" b="1" dirty="0">
                <a:solidFill>
                  <a:prstClr val="black"/>
                </a:solidFill>
                <a:latin typeface="微软雅黑" panose="020B0503020204020204" pitchFamily="34" charset="-122"/>
                <a:ea typeface="微软雅黑" panose="020B0503020204020204" pitchFamily="34" charset="-122"/>
              </a:rPr>
              <a:t>worker B</a:t>
            </a:r>
            <a:r>
              <a:rPr lang="zh-CN" altLang="en-US" b="1" dirty="0">
                <a:solidFill>
                  <a:prstClr val="black"/>
                </a:solidFill>
                <a:latin typeface="微软雅黑" panose="020B0503020204020204" pitchFamily="34" charset="-122"/>
                <a:ea typeface="微软雅黑" panose="020B0503020204020204" pitchFamily="34" charset="-122"/>
              </a:rPr>
              <a:t>线程缓存中第一行的</a:t>
            </a:r>
            <a:r>
              <a:rPr lang="en-US" altLang="zh-CN" b="1" dirty="0" err="1">
                <a:solidFill>
                  <a:prstClr val="black"/>
                </a:solidFill>
                <a:latin typeface="微软雅黑" panose="020B0503020204020204" pitchFamily="34" charset="-122"/>
                <a:ea typeface="微软雅黑" panose="020B0503020204020204" pitchFamily="34" charset="-122"/>
              </a:rPr>
              <a:t>rthreadB</a:t>
            </a:r>
            <a:r>
              <a:rPr lang="zh-CN" altLang="en-US" b="1" dirty="0">
                <a:solidFill>
                  <a:prstClr val="black"/>
                </a:solidFill>
                <a:latin typeface="微软雅黑" panose="020B0503020204020204" pitchFamily="34" charset="-122"/>
                <a:ea typeface="微软雅黑" panose="020B0503020204020204" pitchFamily="34" charset="-122"/>
              </a:rPr>
              <a:t>。由于</a:t>
            </a:r>
            <a:r>
              <a:rPr lang="en-US" altLang="zh-CN" b="1" dirty="0">
                <a:solidFill>
                  <a:prstClr val="black"/>
                </a:solidFill>
                <a:latin typeface="微软雅黑" panose="020B0503020204020204" pitchFamily="34" charset="-122"/>
                <a:ea typeface="微软雅黑" panose="020B0503020204020204" pitchFamily="34" charset="-122"/>
              </a:rPr>
              <a:t>worker B</a:t>
            </a:r>
            <a:r>
              <a:rPr lang="zh-CN" altLang="en-US" b="1" dirty="0">
                <a:solidFill>
                  <a:prstClr val="black"/>
                </a:solidFill>
                <a:latin typeface="微软雅黑" panose="020B0503020204020204" pitchFamily="34" charset="-122"/>
                <a:ea typeface="微软雅黑" panose="020B0503020204020204" pitchFamily="34" charset="-122"/>
              </a:rPr>
              <a:t>线程缓存和进程缓存中的时间戳都等于</a:t>
            </a:r>
            <a:r>
              <a:rPr lang="en-US" altLang="zh-CN" b="1" dirty="0">
                <a:solidFill>
                  <a:prstClr val="black"/>
                </a:solidFill>
                <a:latin typeface="微软雅黑" panose="020B0503020204020204" pitchFamily="34" charset="-122"/>
                <a:ea typeface="微软雅黑" panose="020B0503020204020204" pitchFamily="34" charset="-122"/>
              </a:rPr>
              <a:t>1</a:t>
            </a:r>
            <a:r>
              <a:rPr lang="zh-CN" altLang="en-US" b="1" dirty="0">
                <a:solidFill>
                  <a:prstClr val="black"/>
                </a:solidFill>
                <a:latin typeface="微软雅黑" panose="020B0503020204020204" pitchFamily="34" charset="-122"/>
                <a:ea typeface="微软雅黑" panose="020B0503020204020204" pitchFamily="34" charset="-122"/>
              </a:rPr>
              <a:t>，</a:t>
            </a:r>
            <a:r>
              <a:rPr lang="en-US" altLang="zh-CN" b="1" dirty="0">
                <a:solidFill>
                  <a:prstClr val="black"/>
                </a:solidFill>
                <a:latin typeface="微软雅黑" panose="020B0503020204020204" pitchFamily="34" charset="-122"/>
                <a:ea typeface="微软雅黑" panose="020B0503020204020204" pitchFamily="34" charset="-122"/>
              </a:rPr>
              <a:t>1&lt;(</a:t>
            </a:r>
            <a:r>
              <a:rPr lang="en-US" altLang="zh-CN" b="1" dirty="0" err="1">
                <a:solidFill>
                  <a:prstClr val="black"/>
                </a:solidFill>
                <a:latin typeface="微软雅黑" panose="020B0503020204020204" pitchFamily="34" charset="-122"/>
                <a:ea typeface="微软雅黑" panose="020B0503020204020204" pitchFamily="34" charset="-122"/>
              </a:rPr>
              <a:t>cB</a:t>
            </a:r>
            <a:r>
              <a:rPr lang="en-US" altLang="zh-CN" b="1" dirty="0">
                <a:solidFill>
                  <a:prstClr val="black"/>
                </a:solidFill>
                <a:latin typeface="微软雅黑" panose="020B0503020204020204" pitchFamily="34" charset="-122"/>
                <a:ea typeface="微软雅黑" panose="020B0503020204020204" pitchFamily="34" charset="-122"/>
              </a:rPr>
              <a:t>-s=2)</a:t>
            </a:r>
            <a:r>
              <a:rPr lang="zh-CN" altLang="en-US" b="1" dirty="0">
                <a:solidFill>
                  <a:prstClr val="black"/>
                </a:solidFill>
                <a:latin typeface="微软雅黑" panose="020B0503020204020204" pitchFamily="34" charset="-122"/>
                <a:ea typeface="微软雅黑" panose="020B0503020204020204" pitchFamily="34" charset="-122"/>
              </a:rPr>
              <a:t>，因此</a:t>
            </a:r>
            <a:r>
              <a:rPr lang="en-US" altLang="zh-CN" b="1" dirty="0">
                <a:solidFill>
                  <a:prstClr val="black"/>
                </a:solidFill>
                <a:latin typeface="微软雅黑" panose="020B0503020204020204" pitchFamily="34" charset="-122"/>
                <a:ea typeface="微软雅黑" panose="020B0503020204020204" pitchFamily="34" charset="-122"/>
              </a:rPr>
              <a:t>worker B</a:t>
            </a:r>
            <a:r>
              <a:rPr lang="zh-CN" altLang="en-US" b="1" dirty="0">
                <a:solidFill>
                  <a:prstClr val="black"/>
                </a:solidFill>
                <a:latin typeface="微软雅黑" panose="020B0503020204020204" pitchFamily="34" charset="-122"/>
                <a:ea typeface="微软雅黑" panose="020B0503020204020204" pitchFamily="34" charset="-122"/>
              </a:rPr>
              <a:t>访问服务器，获得新的第二行的视图以及</a:t>
            </a:r>
            <a:r>
              <a:rPr lang="en-US" altLang="zh-CN" b="1" dirty="0" err="1">
                <a:solidFill>
                  <a:prstClr val="black"/>
                </a:solidFill>
                <a:latin typeface="微软雅黑" panose="020B0503020204020204" pitchFamily="34" charset="-122"/>
                <a:ea typeface="微软雅黑" panose="020B0503020204020204" pitchFamily="34" charset="-122"/>
              </a:rPr>
              <a:t>cserver</a:t>
            </a:r>
            <a:r>
              <a:rPr lang="zh-CN" altLang="en-US" b="1" dirty="0">
                <a:solidFill>
                  <a:prstClr val="black"/>
                </a:solidFill>
                <a:latin typeface="微软雅黑" panose="020B0503020204020204" pitchFamily="34" charset="-122"/>
                <a:ea typeface="微软雅黑" panose="020B0503020204020204" pitchFamily="34" charset="-122"/>
              </a:rPr>
              <a:t>，并将视图缓存进</a:t>
            </a:r>
            <a:r>
              <a:rPr lang="en-US" altLang="zh-CN" b="1" dirty="0">
                <a:solidFill>
                  <a:prstClr val="black"/>
                </a:solidFill>
                <a:latin typeface="微软雅黑" panose="020B0503020204020204" pitchFamily="34" charset="-122"/>
                <a:ea typeface="微软雅黑" panose="020B0503020204020204" pitchFamily="34" charset="-122"/>
              </a:rPr>
              <a:t>worker B</a:t>
            </a:r>
            <a:r>
              <a:rPr lang="zh-CN" altLang="en-US" b="1" dirty="0">
                <a:solidFill>
                  <a:prstClr val="black"/>
                </a:solidFill>
                <a:latin typeface="微软雅黑" panose="020B0503020204020204" pitchFamily="34" charset="-122"/>
                <a:ea typeface="微软雅黑" panose="020B0503020204020204" pitchFamily="34" charset="-122"/>
              </a:rPr>
              <a:t>的缓存和进程缓存。</a:t>
            </a:r>
            <a:endParaRPr lang="en-US" altLang="zh-CN" b="1" dirty="0">
              <a:solidFill>
                <a:prstClr val="black"/>
              </a:solidFill>
              <a:latin typeface="微软雅黑" panose="020B0503020204020204" pitchFamily="34" charset="-122"/>
              <a:ea typeface="微软雅黑" panose="020B0503020204020204" pitchFamily="34" charset="-122"/>
            </a:endParaRPr>
          </a:p>
          <a:p>
            <a:endParaRPr lang="en-US" altLang="zh-CN" b="1" dirty="0">
              <a:solidFill>
                <a:prstClr val="black"/>
              </a:solidFill>
              <a:latin typeface="微软雅黑" panose="020B0503020204020204" pitchFamily="34" charset="-122"/>
              <a:ea typeface="微软雅黑" panose="020B0503020204020204" pitchFamily="34" charset="-122"/>
            </a:endParaRPr>
          </a:p>
          <a:p>
            <a:r>
              <a:rPr lang="en-US" altLang="zh-CN" b="1" dirty="0">
                <a:solidFill>
                  <a:prstClr val="black"/>
                </a:solidFill>
                <a:latin typeface="微软雅黑" panose="020B0503020204020204" pitchFamily="34" charset="-122"/>
                <a:ea typeface="微软雅黑" panose="020B0503020204020204" pitchFamily="34" charset="-122"/>
              </a:rPr>
              <a:t>(3)</a:t>
            </a:r>
            <a:r>
              <a:rPr lang="zh-CN" altLang="en-US" b="1" dirty="0">
                <a:solidFill>
                  <a:prstClr val="black"/>
                </a:solidFill>
                <a:latin typeface="微软雅黑" panose="020B0503020204020204" pitchFamily="34" charset="-122"/>
                <a:ea typeface="微软雅黑" panose="020B0503020204020204" pitchFamily="34" charset="-122"/>
              </a:rPr>
              <a:t>用</a:t>
            </a:r>
            <a:r>
              <a:rPr lang="en-US" altLang="zh-CN" b="1" dirty="0" err="1">
                <a:solidFill>
                  <a:prstClr val="black"/>
                </a:solidFill>
                <a:latin typeface="微软雅黑" panose="020B0503020204020204" pitchFamily="34" charset="-122"/>
                <a:ea typeface="微软雅黑" panose="020B0503020204020204" pitchFamily="34" charset="-122"/>
              </a:rPr>
              <a:t>cserver</a:t>
            </a:r>
            <a:r>
              <a:rPr lang="zh-CN" altLang="en-US" b="1" dirty="0">
                <a:solidFill>
                  <a:prstClr val="black"/>
                </a:solidFill>
                <a:latin typeface="微软雅黑" panose="020B0503020204020204" pitchFamily="34" charset="-122"/>
                <a:ea typeface="微软雅黑" panose="020B0503020204020204" pitchFamily="34" charset="-122"/>
              </a:rPr>
              <a:t>覆盖修改了的缓存的时间戳，即</a:t>
            </a:r>
            <a:r>
              <a:rPr lang="en-US" altLang="zh-CN" b="1" dirty="0">
                <a:solidFill>
                  <a:prstClr val="black"/>
                </a:solidFill>
                <a:latin typeface="微软雅黑" panose="020B0503020204020204" pitchFamily="34" charset="-122"/>
                <a:ea typeface="微软雅黑" panose="020B0503020204020204" pitchFamily="34" charset="-122"/>
              </a:rPr>
              <a:t>worker B</a:t>
            </a:r>
            <a:r>
              <a:rPr lang="zh-CN" altLang="en-US" b="1" dirty="0">
                <a:solidFill>
                  <a:prstClr val="black"/>
                </a:solidFill>
                <a:latin typeface="微软雅黑" panose="020B0503020204020204" pitchFamily="34" charset="-122"/>
                <a:ea typeface="微软雅黑" panose="020B0503020204020204" pitchFamily="34" charset="-122"/>
              </a:rPr>
              <a:t>线程缓存中第二行的</a:t>
            </a:r>
            <a:r>
              <a:rPr lang="en-US" altLang="zh-CN" b="1" dirty="0" err="1">
                <a:solidFill>
                  <a:prstClr val="black"/>
                </a:solidFill>
                <a:latin typeface="微软雅黑" panose="020B0503020204020204" pitchFamily="34" charset="-122"/>
                <a:ea typeface="微软雅黑" panose="020B0503020204020204" pitchFamily="34" charset="-122"/>
              </a:rPr>
              <a:t>rthreadB</a:t>
            </a:r>
            <a:r>
              <a:rPr lang="en-US" altLang="zh-CN" b="1" dirty="0">
                <a:solidFill>
                  <a:prstClr val="black"/>
                </a:solidFill>
                <a:latin typeface="微软雅黑" panose="020B0503020204020204" pitchFamily="34" charset="-122"/>
                <a:ea typeface="微软雅黑" panose="020B0503020204020204" pitchFamily="34" charset="-122"/>
              </a:rPr>
              <a:t>=3</a:t>
            </a:r>
            <a:r>
              <a:rPr lang="zh-CN" altLang="en-US" b="1" dirty="0">
                <a:solidFill>
                  <a:prstClr val="black"/>
                </a:solidFill>
                <a:latin typeface="微软雅黑" panose="020B0503020204020204" pitchFamily="34" charset="-122"/>
                <a:ea typeface="微软雅黑" panose="020B0503020204020204" pitchFamily="34" charset="-122"/>
              </a:rPr>
              <a:t>以及进程缓存中第二行的</a:t>
            </a:r>
            <a:r>
              <a:rPr lang="en-US" altLang="zh-CN" b="1" dirty="0" err="1">
                <a:solidFill>
                  <a:prstClr val="black"/>
                </a:solidFill>
                <a:latin typeface="微软雅黑" panose="020B0503020204020204" pitchFamily="34" charset="-122"/>
                <a:ea typeface="微软雅黑" panose="020B0503020204020204" pitchFamily="34" charset="-122"/>
              </a:rPr>
              <a:t>rproc</a:t>
            </a:r>
            <a:r>
              <a:rPr lang="en-US" altLang="zh-CN" b="1" dirty="0">
                <a:solidFill>
                  <a:prstClr val="black"/>
                </a:solidFill>
                <a:latin typeface="微软雅黑" panose="020B0503020204020204" pitchFamily="34" charset="-122"/>
                <a:ea typeface="微软雅黑" panose="020B0503020204020204" pitchFamily="34" charset="-122"/>
              </a:rPr>
              <a:t>=3</a:t>
            </a:r>
            <a:r>
              <a:rPr lang="zh-CN" altLang="en-US" b="1" dirty="0">
                <a:solidFill>
                  <a:prstClr val="black"/>
                </a:solidFill>
                <a:latin typeface="微软雅黑" panose="020B0503020204020204" pitchFamily="34" charset="-122"/>
                <a:ea typeface="微软雅黑" panose="020B0503020204020204" pitchFamily="34" charset="-122"/>
              </a:rPr>
              <a:t>。</a:t>
            </a:r>
          </a:p>
          <a:p>
            <a:endParaRPr lang="en-US" altLang="zh-CN" b="1" dirty="0">
              <a:solidFill>
                <a:prstClr val="black"/>
              </a:solidFill>
              <a:latin typeface="微软雅黑" panose="020B0503020204020204" pitchFamily="34" charset="-122"/>
              <a:ea typeface="微软雅黑" panose="020B0503020204020204" pitchFamily="34" charset="-122"/>
            </a:endParaRPr>
          </a:p>
          <a:p>
            <a:endParaRPr lang="en-US" altLang="zh-CN" b="1" dirty="0">
              <a:solidFill>
                <a:prstClr val="black"/>
              </a:solidFill>
              <a:latin typeface="微软雅黑" panose="020B0503020204020204" pitchFamily="34" charset="-122"/>
              <a:ea typeface="微软雅黑" panose="020B0503020204020204" pitchFamily="34" charset="-122"/>
            </a:endParaRPr>
          </a:p>
          <a:p>
            <a:endParaRPr lang="en-US" altLang="zh-CN" b="1" dirty="0">
              <a:solidFill>
                <a:prstClr val="black"/>
              </a:solidFill>
              <a:latin typeface="微软雅黑" panose="020B0503020204020204" pitchFamily="34" charset="-122"/>
              <a:ea typeface="微软雅黑" panose="020B0503020204020204" pitchFamily="34" charset="-122"/>
            </a:endParaRPr>
          </a:p>
          <a:p>
            <a:endParaRPr lang="en-US" altLang="zh-CN" b="1" dirty="0">
              <a:solidFill>
                <a:prstClr val="black"/>
              </a:solidFill>
              <a:latin typeface="微软雅黑" panose="020B0503020204020204" pitchFamily="34" charset="-122"/>
              <a:ea typeface="微软雅黑" panose="020B0503020204020204" pitchFamily="34" charset="-122"/>
            </a:endParaRPr>
          </a:p>
          <a:p>
            <a:endParaRPr lang="zh-CN" altLang="en-US" b="1" dirty="0">
              <a:solidFill>
                <a:prstClr val="black"/>
              </a:solidFill>
              <a:latin typeface="微软雅黑" panose="020B0503020204020204" pitchFamily="34" charset="-122"/>
              <a:ea typeface="微软雅黑" panose="020B0503020204020204" pitchFamily="34" charset="-122"/>
            </a:endParaRPr>
          </a:p>
          <a:p>
            <a:pPr lvl="0"/>
            <a:endParaRPr lang="en-US" altLang="zh-CN" sz="2000" b="1" dirty="0">
              <a:solidFill>
                <a:prstClr val="black"/>
              </a:solidFill>
              <a:latin typeface="微软雅黑" panose="020B0503020204020204" pitchFamily="34" charset="-122"/>
              <a:ea typeface="微软雅黑" panose="020B0503020204020204" pitchFamily="34" charset="-122"/>
            </a:endParaRPr>
          </a:p>
        </p:txBody>
      </p:sp>
      <p:pic>
        <p:nvPicPr>
          <p:cNvPr id="3" name="图片 2">
            <a:extLst>
              <a:ext uri="{FF2B5EF4-FFF2-40B4-BE49-F238E27FC236}">
                <a16:creationId xmlns:a16="http://schemas.microsoft.com/office/drawing/2014/main" id="{646C24FD-3DDD-422D-ACD6-D049DE2C51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519" y="1602555"/>
            <a:ext cx="6680463" cy="5010347"/>
          </a:xfrm>
          <a:prstGeom prst="rect">
            <a:avLst/>
          </a:prstGeom>
        </p:spPr>
      </p:pic>
    </p:spTree>
    <p:extLst>
      <p:ext uri="{BB962C8B-B14F-4D97-AF65-F5344CB8AC3E}">
        <p14:creationId xmlns:p14="http://schemas.microsoft.com/office/powerpoint/2010/main" val="383222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a:extLst>
              <a:ext uri="{FF2B5EF4-FFF2-40B4-BE49-F238E27FC236}">
                <a16:creationId xmlns:a16="http://schemas.microsoft.com/office/drawing/2014/main" id="{7AE0352E-D3ED-4D83-980D-0CBA0E9CF47A}"/>
              </a:ext>
            </a:extLst>
          </p:cNvPr>
          <p:cNvGrpSpPr/>
          <p:nvPr/>
        </p:nvGrpSpPr>
        <p:grpSpPr>
          <a:xfrm>
            <a:off x="2162655" y="2029480"/>
            <a:ext cx="1020688" cy="946150"/>
            <a:chOff x="5471810" y="2150431"/>
            <a:chExt cx="1121380" cy="1039488"/>
          </a:xfrm>
        </p:grpSpPr>
        <p:sp>
          <p:nvSpPr>
            <p:cNvPr id="40" name="正五边形 1">
              <a:extLst>
                <a:ext uri="{FF2B5EF4-FFF2-40B4-BE49-F238E27FC236}">
                  <a16:creationId xmlns:a16="http://schemas.microsoft.com/office/drawing/2014/main" id="{BFAB5622-55B3-49A4-B598-4D4FB85D6350}"/>
                </a:ext>
              </a:extLst>
            </p:cNvPr>
            <p:cNvSpPr/>
            <p:nvPr/>
          </p:nvSpPr>
          <p:spPr>
            <a:xfrm flipV="1">
              <a:off x="5636788" y="215043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1" name="正五边形 2">
              <a:extLst>
                <a:ext uri="{FF2B5EF4-FFF2-40B4-BE49-F238E27FC236}">
                  <a16:creationId xmlns:a16="http://schemas.microsoft.com/office/drawing/2014/main" id="{30016F41-2FC2-4588-A158-5950348FCA37}"/>
                </a:ext>
              </a:extLst>
            </p:cNvPr>
            <p:cNvSpPr/>
            <p:nvPr/>
          </p:nvSpPr>
          <p:spPr>
            <a:xfrm flipV="1">
              <a:off x="5801766"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2" name="正五边形 3">
              <a:extLst>
                <a:ext uri="{FF2B5EF4-FFF2-40B4-BE49-F238E27FC236}">
                  <a16:creationId xmlns:a16="http://schemas.microsoft.com/office/drawing/2014/main" id="{A90EAA3D-9D6D-4C72-803A-D0BC5145DCA2}"/>
                </a:ext>
              </a:extLst>
            </p:cNvPr>
            <p:cNvSpPr/>
            <p:nvPr/>
          </p:nvSpPr>
          <p:spPr>
            <a:xfrm flipV="1">
              <a:off x="5471810"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55" name="Copyright Notice">
            <a:extLst>
              <a:ext uri="{FF2B5EF4-FFF2-40B4-BE49-F238E27FC236}">
                <a16:creationId xmlns:a16="http://schemas.microsoft.com/office/drawing/2014/main" id="{E012E574-DFDB-4053-BF64-E73681A67240}"/>
              </a:ext>
            </a:extLst>
          </p:cNvPr>
          <p:cNvSpPr>
            <a:spLocks/>
          </p:cNvSpPr>
          <p:nvPr/>
        </p:nvSpPr>
        <p:spPr bwMode="auto">
          <a:xfrm>
            <a:off x="3497470" y="1936087"/>
            <a:ext cx="6838712" cy="2219869"/>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zh-CN" altLang="en-US" sz="2000" b="1" dirty="0">
                <a:solidFill>
                  <a:prstClr val="black"/>
                </a:solidFill>
                <a:latin typeface="微软雅黑" panose="020B0503020204020204" pitchFamily="34" charset="-122"/>
                <a:ea typeface="微软雅黑" panose="020B0503020204020204" pitchFamily="34" charset="-122"/>
              </a:rPr>
              <a:t>使用此缓存协议，最慢的线程每隔</a:t>
            </a:r>
            <a:r>
              <a:rPr lang="en-US" altLang="zh-CN" sz="2000" b="1" dirty="0">
                <a:solidFill>
                  <a:prstClr val="black"/>
                </a:solidFill>
                <a:latin typeface="微软雅黑" panose="020B0503020204020204" pitchFamily="34" charset="-122"/>
                <a:ea typeface="微软雅黑" panose="020B0503020204020204" pitchFamily="34" charset="-122"/>
              </a:rPr>
              <a:t>s</a:t>
            </a:r>
            <a:r>
              <a:rPr lang="zh-CN" altLang="en-US" sz="2000" b="1" dirty="0">
                <a:solidFill>
                  <a:prstClr val="black"/>
                </a:solidFill>
                <a:latin typeface="微软雅黑" panose="020B0503020204020204" pitchFamily="34" charset="-122"/>
                <a:ea typeface="微软雅黑" panose="020B0503020204020204" pitchFamily="34" charset="-122"/>
              </a:rPr>
              <a:t>个时钟才会对读取服务器一次，而快的线程会更频繁地执行服务器读取操作。因此，</a:t>
            </a:r>
            <a:r>
              <a:rPr lang="en-US" altLang="zh-CN" sz="2000" b="1" dirty="0">
                <a:solidFill>
                  <a:prstClr val="black"/>
                </a:solidFill>
                <a:latin typeface="微软雅黑" panose="020B0503020204020204" pitchFamily="34" charset="-122"/>
                <a:ea typeface="微软雅黑" panose="020B0503020204020204" pitchFamily="34" charset="-122"/>
              </a:rPr>
              <a:t>SSP(</a:t>
            </a:r>
            <a:r>
              <a:rPr lang="zh-CN" altLang="en-US" sz="2000" b="1" dirty="0">
                <a:solidFill>
                  <a:prstClr val="black"/>
                </a:solidFill>
                <a:latin typeface="微软雅黑" panose="020B0503020204020204" pitchFamily="34" charset="-122"/>
                <a:ea typeface="微软雅黑" panose="020B0503020204020204" pitchFamily="34" charset="-122"/>
              </a:rPr>
              <a:t>延迟同步并行</a:t>
            </a:r>
            <a:r>
              <a:rPr lang="en-US" altLang="zh-CN" sz="2000" b="1" dirty="0">
                <a:solidFill>
                  <a:prstClr val="black"/>
                </a:solidFill>
                <a:latin typeface="微软雅黑" panose="020B0503020204020204" pitchFamily="34" charset="-122"/>
                <a:ea typeface="微软雅黑" panose="020B0503020204020204" pitchFamily="34" charset="-122"/>
              </a:rPr>
              <a:t>)</a:t>
            </a:r>
            <a:r>
              <a:rPr lang="zh-CN" altLang="en-US" sz="2000" b="1" dirty="0">
                <a:solidFill>
                  <a:prstClr val="black"/>
                </a:solidFill>
                <a:latin typeface="微软雅黑" panose="020B0503020204020204" pitchFamily="34" charset="-122"/>
                <a:ea typeface="微软雅黑" panose="020B0503020204020204" pitchFamily="34" charset="-122"/>
              </a:rPr>
              <a:t>不仅减少了整体网络流量，而且让较慢的线程减少访问服务器。 因此，慢线程速度会自然赶上，进而允许快线程继续运行而不是等待它们。通过这种方式，</a:t>
            </a:r>
            <a:r>
              <a:rPr lang="en-US" altLang="zh-CN" sz="2000" b="1" dirty="0">
                <a:solidFill>
                  <a:prstClr val="black"/>
                </a:solidFill>
                <a:latin typeface="微软雅黑" panose="020B0503020204020204" pitchFamily="34" charset="-122"/>
                <a:ea typeface="微软雅黑" panose="020B0503020204020204" pitchFamily="34" charset="-122"/>
              </a:rPr>
              <a:t>SSP</a:t>
            </a:r>
            <a:r>
              <a:rPr lang="zh-CN" altLang="en-US" sz="2000" b="1" dirty="0">
                <a:solidFill>
                  <a:prstClr val="black"/>
                </a:solidFill>
                <a:latin typeface="微软雅黑" panose="020B0503020204020204" pitchFamily="34" charset="-122"/>
                <a:ea typeface="微软雅黑" panose="020B0503020204020204" pitchFamily="34" charset="-122"/>
              </a:rPr>
              <a:t>可以使每台机器花在进行有用计算而不是等待上的时间最大化。</a:t>
            </a:r>
            <a:endParaRPr kumimoji="0" 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文本框 7">
            <a:extLst>
              <a:ext uri="{FF2B5EF4-FFF2-40B4-BE49-F238E27FC236}">
                <a16:creationId xmlns:a16="http://schemas.microsoft.com/office/drawing/2014/main" id="{2610357D-3D04-4C45-B073-42BFDD493FEE}"/>
              </a:ext>
            </a:extLst>
          </p:cNvPr>
          <p:cNvSpPr txBox="1"/>
          <p:nvPr/>
        </p:nvSpPr>
        <p:spPr>
          <a:xfrm>
            <a:off x="2135638" y="756337"/>
            <a:ext cx="87248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SSP</a:t>
            </a:r>
            <a:r>
              <a:rPr kumimoji="0" lang="zh-CN" altLang="en-US"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模型例子</a:t>
            </a:r>
          </a:p>
        </p:txBody>
      </p:sp>
      <p:grpSp>
        <p:nvGrpSpPr>
          <p:cNvPr id="18" name="组合 17">
            <a:extLst>
              <a:ext uri="{FF2B5EF4-FFF2-40B4-BE49-F238E27FC236}">
                <a16:creationId xmlns:a16="http://schemas.microsoft.com/office/drawing/2014/main" id="{897125E3-01E8-49FB-BCF8-30F7F9CF4BB9}"/>
              </a:ext>
            </a:extLst>
          </p:cNvPr>
          <p:cNvGrpSpPr/>
          <p:nvPr/>
        </p:nvGrpSpPr>
        <p:grpSpPr>
          <a:xfrm>
            <a:off x="2135638" y="4372923"/>
            <a:ext cx="1020688" cy="946150"/>
            <a:chOff x="5471810" y="2150431"/>
            <a:chExt cx="1121380" cy="1039488"/>
          </a:xfrm>
        </p:grpSpPr>
        <p:sp>
          <p:nvSpPr>
            <p:cNvPr id="19" name="正五边形 7">
              <a:extLst>
                <a:ext uri="{FF2B5EF4-FFF2-40B4-BE49-F238E27FC236}">
                  <a16:creationId xmlns:a16="http://schemas.microsoft.com/office/drawing/2014/main" id="{83358823-C69C-4527-BFB4-E2F852049660}"/>
                </a:ext>
              </a:extLst>
            </p:cNvPr>
            <p:cNvSpPr/>
            <p:nvPr/>
          </p:nvSpPr>
          <p:spPr>
            <a:xfrm flipV="1">
              <a:off x="5636788" y="215043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正五边形 8">
              <a:extLst>
                <a:ext uri="{FF2B5EF4-FFF2-40B4-BE49-F238E27FC236}">
                  <a16:creationId xmlns:a16="http://schemas.microsoft.com/office/drawing/2014/main" id="{5576954F-A1FA-42E2-A50A-4990A7BEF337}"/>
                </a:ext>
              </a:extLst>
            </p:cNvPr>
            <p:cNvSpPr/>
            <p:nvPr/>
          </p:nvSpPr>
          <p:spPr>
            <a:xfrm flipV="1">
              <a:off x="5801766"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正五边形 9">
              <a:extLst>
                <a:ext uri="{FF2B5EF4-FFF2-40B4-BE49-F238E27FC236}">
                  <a16:creationId xmlns:a16="http://schemas.microsoft.com/office/drawing/2014/main" id="{9534EC03-EDE7-446E-A03C-AB72F551E262}"/>
                </a:ext>
              </a:extLst>
            </p:cNvPr>
            <p:cNvSpPr/>
            <p:nvPr/>
          </p:nvSpPr>
          <p:spPr>
            <a:xfrm flipV="1">
              <a:off x="5471810"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22" name="Copyright Notice">
            <a:extLst>
              <a:ext uri="{FF2B5EF4-FFF2-40B4-BE49-F238E27FC236}">
                <a16:creationId xmlns:a16="http://schemas.microsoft.com/office/drawing/2014/main" id="{5B4B354F-F674-4F11-AD93-7D3C191137BA}"/>
              </a:ext>
            </a:extLst>
          </p:cNvPr>
          <p:cNvSpPr>
            <a:spLocks/>
          </p:cNvSpPr>
          <p:nvPr/>
        </p:nvSpPr>
        <p:spPr bwMode="auto">
          <a:xfrm>
            <a:off x="3497470" y="4372923"/>
            <a:ext cx="6838712" cy="988763"/>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defRPr/>
            </a:pPr>
            <a:r>
              <a:rPr lang="en-US" altLang="zh-CN" sz="2000" b="1" dirty="0">
                <a:solidFill>
                  <a:prstClr val="black"/>
                </a:solidFill>
                <a:latin typeface="微软雅黑" panose="020B0503020204020204" pitchFamily="34" charset="-122"/>
                <a:ea typeface="微软雅黑" panose="020B0503020204020204" pitchFamily="34" charset="-122"/>
              </a:rPr>
              <a:t>worker</a:t>
            </a:r>
            <a:r>
              <a:rPr lang="zh-CN" altLang="en-US" sz="2000" b="1" dirty="0">
                <a:solidFill>
                  <a:prstClr val="black"/>
                </a:solidFill>
                <a:latin typeface="微软雅黑" panose="020B0503020204020204" pitchFamily="34" charset="-122"/>
                <a:ea typeface="微软雅黑" panose="020B0503020204020204" pitchFamily="34" charset="-122"/>
              </a:rPr>
              <a:t>线程中的这种区别不会在</a:t>
            </a:r>
            <a:r>
              <a:rPr lang="en-US" altLang="zh-CN" sz="2000" b="1" dirty="0">
                <a:solidFill>
                  <a:prstClr val="black"/>
                </a:solidFill>
                <a:latin typeface="微软雅黑" panose="020B0503020204020204" pitchFamily="34" charset="-122"/>
                <a:ea typeface="微软雅黑" panose="020B0503020204020204" pitchFamily="34" charset="-122"/>
              </a:rPr>
              <a:t>BSP(</a:t>
            </a:r>
            <a:r>
              <a:rPr lang="zh-CN" altLang="en-US" sz="2000" b="1" dirty="0">
                <a:solidFill>
                  <a:prstClr val="black"/>
                </a:solidFill>
                <a:latin typeface="微软雅黑" panose="020B0503020204020204" pitchFamily="34" charset="-122"/>
                <a:ea typeface="微软雅黑" panose="020B0503020204020204" pitchFamily="34" charset="-122"/>
              </a:rPr>
              <a:t>批量同步并行</a:t>
            </a:r>
            <a:r>
              <a:rPr lang="en-US" altLang="zh-CN" sz="2000" b="1" dirty="0">
                <a:solidFill>
                  <a:prstClr val="black"/>
                </a:solidFill>
                <a:latin typeface="微软雅黑" panose="020B0503020204020204" pitchFamily="34" charset="-122"/>
                <a:ea typeface="微软雅黑" panose="020B0503020204020204" pitchFamily="34" charset="-122"/>
              </a:rPr>
              <a:t>)</a:t>
            </a:r>
            <a:r>
              <a:rPr lang="zh-CN" altLang="en-US" sz="2000" b="1" dirty="0">
                <a:solidFill>
                  <a:prstClr val="black"/>
                </a:solidFill>
                <a:latin typeface="微软雅黑" panose="020B0503020204020204" pitchFamily="34" charset="-122"/>
                <a:ea typeface="微软雅黑" panose="020B0503020204020204" pitchFamily="34" charset="-122"/>
              </a:rPr>
              <a:t>中出现，在</a:t>
            </a:r>
            <a:r>
              <a:rPr lang="en-US" altLang="zh-CN" sz="2000" b="1" dirty="0">
                <a:solidFill>
                  <a:prstClr val="black"/>
                </a:solidFill>
                <a:latin typeface="微软雅黑" panose="020B0503020204020204" pitchFamily="34" charset="-122"/>
                <a:ea typeface="微软雅黑" panose="020B0503020204020204" pitchFamily="34" charset="-122"/>
              </a:rPr>
              <a:t>BSP</a:t>
            </a:r>
            <a:r>
              <a:rPr lang="zh-CN" altLang="en-US" sz="2000" b="1" dirty="0">
                <a:solidFill>
                  <a:prstClr val="black"/>
                </a:solidFill>
                <a:latin typeface="微软雅黑" panose="020B0503020204020204" pitchFamily="34" charset="-122"/>
                <a:ea typeface="微软雅黑" panose="020B0503020204020204" pitchFamily="34" charset="-122"/>
              </a:rPr>
              <a:t>中每个</a:t>
            </a:r>
            <a:r>
              <a:rPr lang="en-US" altLang="zh-CN" sz="2000" b="1" dirty="0">
                <a:solidFill>
                  <a:prstClr val="black"/>
                </a:solidFill>
                <a:latin typeface="微软雅黑" panose="020B0503020204020204" pitchFamily="34" charset="-122"/>
                <a:ea typeface="微软雅黑" panose="020B0503020204020204" pitchFamily="34" charset="-122"/>
              </a:rPr>
              <a:t>worker</a:t>
            </a:r>
            <a:r>
              <a:rPr lang="zh-CN" altLang="en-US" sz="2000" b="1" dirty="0">
                <a:solidFill>
                  <a:prstClr val="black"/>
                </a:solidFill>
                <a:latin typeface="微软雅黑" panose="020B0503020204020204" pitchFamily="34" charset="-122"/>
                <a:ea typeface="微软雅黑" panose="020B0503020204020204" pitchFamily="34" charset="-122"/>
              </a:rPr>
              <a:t>线程在每个时钟上都必须从服务器读取。</a:t>
            </a:r>
            <a:endParaRPr kumimoji="0" 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23" name="组合 22">
            <a:extLst>
              <a:ext uri="{FF2B5EF4-FFF2-40B4-BE49-F238E27FC236}">
                <a16:creationId xmlns:a16="http://schemas.microsoft.com/office/drawing/2014/main" id="{A556C21D-45B3-4574-ABF8-3910F243EB08}"/>
              </a:ext>
            </a:extLst>
          </p:cNvPr>
          <p:cNvGrpSpPr/>
          <p:nvPr/>
        </p:nvGrpSpPr>
        <p:grpSpPr>
          <a:xfrm>
            <a:off x="2135638" y="5556509"/>
            <a:ext cx="1020688" cy="946150"/>
            <a:chOff x="5471810" y="2150431"/>
            <a:chExt cx="1121380" cy="1039488"/>
          </a:xfrm>
        </p:grpSpPr>
        <p:sp>
          <p:nvSpPr>
            <p:cNvPr id="24" name="正五边形 7">
              <a:extLst>
                <a:ext uri="{FF2B5EF4-FFF2-40B4-BE49-F238E27FC236}">
                  <a16:creationId xmlns:a16="http://schemas.microsoft.com/office/drawing/2014/main" id="{00ABAEDB-5B9F-4710-BE90-018C0C136FFD}"/>
                </a:ext>
              </a:extLst>
            </p:cNvPr>
            <p:cNvSpPr/>
            <p:nvPr/>
          </p:nvSpPr>
          <p:spPr>
            <a:xfrm flipV="1">
              <a:off x="5636788" y="215043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5" name="正五边形 8">
              <a:extLst>
                <a:ext uri="{FF2B5EF4-FFF2-40B4-BE49-F238E27FC236}">
                  <a16:creationId xmlns:a16="http://schemas.microsoft.com/office/drawing/2014/main" id="{E073899E-6078-4F9A-B5C4-4A20DD10F52D}"/>
                </a:ext>
              </a:extLst>
            </p:cNvPr>
            <p:cNvSpPr/>
            <p:nvPr/>
          </p:nvSpPr>
          <p:spPr>
            <a:xfrm flipV="1">
              <a:off x="5801766"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6" name="正五边形 9">
              <a:extLst>
                <a:ext uri="{FF2B5EF4-FFF2-40B4-BE49-F238E27FC236}">
                  <a16:creationId xmlns:a16="http://schemas.microsoft.com/office/drawing/2014/main" id="{E0B6185B-CE80-44F5-B088-B0C1A93B88CA}"/>
                </a:ext>
              </a:extLst>
            </p:cNvPr>
            <p:cNvSpPr/>
            <p:nvPr/>
          </p:nvSpPr>
          <p:spPr>
            <a:xfrm flipV="1">
              <a:off x="5471810"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27" name="Copyright Notice">
            <a:extLst>
              <a:ext uri="{FF2B5EF4-FFF2-40B4-BE49-F238E27FC236}">
                <a16:creationId xmlns:a16="http://schemas.microsoft.com/office/drawing/2014/main" id="{85E60BF1-3235-49FE-9AD4-FD6A7FD2EAB2}"/>
              </a:ext>
            </a:extLst>
          </p:cNvPr>
          <p:cNvSpPr>
            <a:spLocks/>
          </p:cNvSpPr>
          <p:nvPr/>
        </p:nvSpPr>
        <p:spPr bwMode="auto">
          <a:xfrm>
            <a:off x="3497470" y="5673049"/>
            <a:ext cx="6838712" cy="680986"/>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defRPr/>
            </a:pPr>
            <a:r>
              <a:rPr lang="en-US" altLang="zh-CN" sz="2000" b="1" dirty="0">
                <a:solidFill>
                  <a:prstClr val="black"/>
                </a:solidFill>
                <a:latin typeface="微软雅黑" panose="020B0503020204020204" pitchFamily="34" charset="-122"/>
                <a:ea typeface="微软雅黑" panose="020B0503020204020204" pitchFamily="34" charset="-122"/>
              </a:rPr>
              <a:t>SSP</a:t>
            </a:r>
            <a:r>
              <a:rPr lang="zh-CN" altLang="en-US" sz="2000" b="1" dirty="0">
                <a:solidFill>
                  <a:prstClr val="black"/>
                </a:solidFill>
                <a:latin typeface="微软雅黑" panose="020B0503020204020204" pitchFamily="34" charset="-122"/>
                <a:ea typeface="微软雅黑" panose="020B0503020204020204" pitchFamily="34" charset="-122"/>
              </a:rPr>
              <a:t>收敛速度比</a:t>
            </a:r>
            <a:r>
              <a:rPr lang="en-US" altLang="zh-CN" sz="2000" b="1" dirty="0">
                <a:solidFill>
                  <a:prstClr val="black"/>
                </a:solidFill>
                <a:latin typeface="微软雅黑" panose="020B0503020204020204" pitchFamily="34" charset="-122"/>
                <a:ea typeface="微软雅黑" panose="020B0503020204020204" pitchFamily="34" charset="-122"/>
              </a:rPr>
              <a:t>BSP</a:t>
            </a:r>
            <a:r>
              <a:rPr lang="zh-CN" altLang="en-US" sz="2000" b="1" dirty="0">
                <a:solidFill>
                  <a:prstClr val="black"/>
                </a:solidFill>
                <a:latin typeface="微软雅黑" panose="020B0503020204020204" pitchFamily="34" charset="-122"/>
                <a:ea typeface="微软雅黑" panose="020B0503020204020204" pitchFamily="34" charset="-122"/>
              </a:rPr>
              <a:t>快几倍，比完全异步系统（没有延迟保证）收敛更快。</a:t>
            </a:r>
            <a:endParaRPr kumimoji="0" 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790529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a:extLst>
              <a:ext uri="{FF2B5EF4-FFF2-40B4-BE49-F238E27FC236}">
                <a16:creationId xmlns:a16="http://schemas.microsoft.com/office/drawing/2014/main" id="{7AE0352E-D3ED-4D83-980D-0CBA0E9CF47A}"/>
              </a:ext>
            </a:extLst>
          </p:cNvPr>
          <p:cNvGrpSpPr/>
          <p:nvPr/>
        </p:nvGrpSpPr>
        <p:grpSpPr>
          <a:xfrm>
            <a:off x="2162655" y="2348519"/>
            <a:ext cx="1020688" cy="946150"/>
            <a:chOff x="5471810" y="2150431"/>
            <a:chExt cx="1121380" cy="1039488"/>
          </a:xfrm>
        </p:grpSpPr>
        <p:sp>
          <p:nvSpPr>
            <p:cNvPr id="40" name="正五边形 1">
              <a:extLst>
                <a:ext uri="{FF2B5EF4-FFF2-40B4-BE49-F238E27FC236}">
                  <a16:creationId xmlns:a16="http://schemas.microsoft.com/office/drawing/2014/main" id="{BFAB5622-55B3-49A4-B598-4D4FB85D6350}"/>
                </a:ext>
              </a:extLst>
            </p:cNvPr>
            <p:cNvSpPr/>
            <p:nvPr/>
          </p:nvSpPr>
          <p:spPr>
            <a:xfrm flipV="1">
              <a:off x="5636788" y="215043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1" name="正五边形 2">
              <a:extLst>
                <a:ext uri="{FF2B5EF4-FFF2-40B4-BE49-F238E27FC236}">
                  <a16:creationId xmlns:a16="http://schemas.microsoft.com/office/drawing/2014/main" id="{30016F41-2FC2-4588-A158-5950348FCA37}"/>
                </a:ext>
              </a:extLst>
            </p:cNvPr>
            <p:cNvSpPr/>
            <p:nvPr/>
          </p:nvSpPr>
          <p:spPr>
            <a:xfrm flipV="1">
              <a:off x="5801766"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2" name="正五边形 3">
              <a:extLst>
                <a:ext uri="{FF2B5EF4-FFF2-40B4-BE49-F238E27FC236}">
                  <a16:creationId xmlns:a16="http://schemas.microsoft.com/office/drawing/2014/main" id="{A90EAA3D-9D6D-4C72-803A-D0BC5145DCA2}"/>
                </a:ext>
              </a:extLst>
            </p:cNvPr>
            <p:cNvSpPr/>
            <p:nvPr/>
          </p:nvSpPr>
          <p:spPr>
            <a:xfrm flipV="1">
              <a:off x="5471810"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43" name="组合 42">
            <a:extLst>
              <a:ext uri="{FF2B5EF4-FFF2-40B4-BE49-F238E27FC236}">
                <a16:creationId xmlns:a16="http://schemas.microsoft.com/office/drawing/2014/main" id="{B6A01517-B7D8-429A-8322-0418DC2D5980}"/>
              </a:ext>
            </a:extLst>
          </p:cNvPr>
          <p:cNvGrpSpPr/>
          <p:nvPr/>
        </p:nvGrpSpPr>
        <p:grpSpPr>
          <a:xfrm>
            <a:off x="2162655" y="4144815"/>
            <a:ext cx="1020688" cy="946150"/>
            <a:chOff x="5471810" y="2150431"/>
            <a:chExt cx="1121380" cy="1039488"/>
          </a:xfrm>
        </p:grpSpPr>
        <p:sp>
          <p:nvSpPr>
            <p:cNvPr id="44" name="正五边形 7">
              <a:extLst>
                <a:ext uri="{FF2B5EF4-FFF2-40B4-BE49-F238E27FC236}">
                  <a16:creationId xmlns:a16="http://schemas.microsoft.com/office/drawing/2014/main" id="{E10105CA-3A63-4DC6-81EA-857BD9DB3D0F}"/>
                </a:ext>
              </a:extLst>
            </p:cNvPr>
            <p:cNvSpPr/>
            <p:nvPr/>
          </p:nvSpPr>
          <p:spPr>
            <a:xfrm flipV="1">
              <a:off x="5636788" y="215043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5" name="正五边形 8">
              <a:extLst>
                <a:ext uri="{FF2B5EF4-FFF2-40B4-BE49-F238E27FC236}">
                  <a16:creationId xmlns:a16="http://schemas.microsoft.com/office/drawing/2014/main" id="{2122C0AA-2F2A-43AC-B374-825960FD67C4}"/>
                </a:ext>
              </a:extLst>
            </p:cNvPr>
            <p:cNvSpPr/>
            <p:nvPr/>
          </p:nvSpPr>
          <p:spPr>
            <a:xfrm flipV="1">
              <a:off x="5801766"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正五边形 9">
              <a:extLst>
                <a:ext uri="{FF2B5EF4-FFF2-40B4-BE49-F238E27FC236}">
                  <a16:creationId xmlns:a16="http://schemas.microsoft.com/office/drawing/2014/main" id="{9DE32879-C566-4D15-86FC-51FD202F406C}"/>
                </a:ext>
              </a:extLst>
            </p:cNvPr>
            <p:cNvSpPr/>
            <p:nvPr/>
          </p:nvSpPr>
          <p:spPr>
            <a:xfrm flipV="1">
              <a:off x="5471810"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55" name="Copyright Notice">
            <a:extLst>
              <a:ext uri="{FF2B5EF4-FFF2-40B4-BE49-F238E27FC236}">
                <a16:creationId xmlns:a16="http://schemas.microsoft.com/office/drawing/2014/main" id="{E012E574-DFDB-4053-BF64-E73681A67240}"/>
              </a:ext>
            </a:extLst>
          </p:cNvPr>
          <p:cNvSpPr>
            <a:spLocks/>
          </p:cNvSpPr>
          <p:nvPr/>
        </p:nvSpPr>
        <p:spPr bwMode="auto">
          <a:xfrm>
            <a:off x="3524487" y="2132461"/>
            <a:ext cx="6838712" cy="1296539"/>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zh-CN" altLang="en-US" sz="2000" b="1" dirty="0">
                <a:solidFill>
                  <a:prstClr val="black"/>
                </a:solidFill>
                <a:latin typeface="微软雅黑" panose="020B0503020204020204" pitchFamily="34" charset="-122"/>
                <a:ea typeface="微软雅黑" panose="020B0503020204020204" pitchFamily="34" charset="-122"/>
              </a:rPr>
              <a:t>计算模型和实现：</a:t>
            </a:r>
            <a:r>
              <a:rPr lang="en-US" altLang="zh-CN" sz="2000" b="1" dirty="0">
                <a:solidFill>
                  <a:prstClr val="black"/>
                </a:solidFill>
                <a:latin typeface="微软雅黑" panose="020B0503020204020204" pitchFamily="34" charset="-122"/>
                <a:ea typeface="微软雅黑" panose="020B0503020204020204" pitchFamily="34" charset="-122"/>
              </a:rPr>
              <a:t>SSP</a:t>
            </a:r>
            <a:r>
              <a:rPr lang="zh-CN" altLang="en-US" sz="2000" b="1" dirty="0">
                <a:solidFill>
                  <a:prstClr val="black"/>
                </a:solidFill>
                <a:latin typeface="微软雅黑" panose="020B0503020204020204" pitchFamily="34" charset="-122"/>
                <a:ea typeface="微软雅黑" panose="020B0503020204020204" pitchFamily="34" charset="-122"/>
              </a:rPr>
              <a:t>，</a:t>
            </a:r>
            <a:r>
              <a:rPr lang="en-US" altLang="zh-CN" sz="2000" b="1" dirty="0">
                <a:solidFill>
                  <a:prstClr val="black"/>
                </a:solidFill>
                <a:latin typeface="微软雅黑" panose="020B0503020204020204" pitchFamily="34" charset="-122"/>
                <a:ea typeface="微软雅黑" panose="020B0503020204020204" pitchFamily="34" charset="-122"/>
              </a:rPr>
              <a:t>BSP</a:t>
            </a:r>
            <a:r>
              <a:rPr lang="zh-CN" altLang="en-US" sz="2000" b="1" dirty="0">
                <a:solidFill>
                  <a:prstClr val="black"/>
                </a:solidFill>
                <a:latin typeface="微软雅黑" panose="020B0503020204020204" pitchFamily="34" charset="-122"/>
                <a:ea typeface="微软雅黑" panose="020B0503020204020204" pitchFamily="34" charset="-122"/>
              </a:rPr>
              <a:t>和异步实现。 我们将</a:t>
            </a:r>
            <a:r>
              <a:rPr lang="en-US" altLang="zh-CN" sz="2000" b="1" dirty="0" err="1">
                <a:solidFill>
                  <a:prstClr val="black"/>
                </a:solidFill>
                <a:latin typeface="微软雅黑" panose="020B0503020204020204" pitchFamily="34" charset="-122"/>
                <a:ea typeface="微软雅黑" panose="020B0503020204020204" pitchFamily="34" charset="-122"/>
              </a:rPr>
              <a:t>SSPtable</a:t>
            </a:r>
            <a:r>
              <a:rPr lang="zh-CN" altLang="en-US" sz="2000" b="1" dirty="0">
                <a:solidFill>
                  <a:prstClr val="black"/>
                </a:solidFill>
                <a:latin typeface="微软雅黑" panose="020B0503020204020204" pitchFamily="34" charset="-122"/>
                <a:ea typeface="微软雅黑" panose="020B0503020204020204" pitchFamily="34" charset="-122"/>
              </a:rPr>
              <a:t>用于前两个模型（</a:t>
            </a:r>
            <a:r>
              <a:rPr lang="en-US" altLang="zh-CN" sz="2000" b="1" dirty="0">
                <a:solidFill>
                  <a:prstClr val="black"/>
                </a:solidFill>
                <a:latin typeface="微软雅黑" panose="020B0503020204020204" pitchFamily="34" charset="-122"/>
                <a:ea typeface="微软雅黑" panose="020B0503020204020204" pitchFamily="34" charset="-122"/>
              </a:rPr>
              <a:t>BSP</a:t>
            </a:r>
            <a:r>
              <a:rPr lang="zh-CN" altLang="en-US" sz="2000" b="1" dirty="0">
                <a:solidFill>
                  <a:prstClr val="black"/>
                </a:solidFill>
                <a:latin typeface="微软雅黑" panose="020B0503020204020204" pitchFamily="34" charset="-122"/>
                <a:ea typeface="微软雅黑" panose="020B0503020204020204" pitchFamily="34" charset="-122"/>
              </a:rPr>
              <a:t>在</a:t>
            </a:r>
            <a:r>
              <a:rPr lang="en-US" altLang="zh-CN" sz="2000" b="1" dirty="0">
                <a:solidFill>
                  <a:prstClr val="black"/>
                </a:solidFill>
                <a:latin typeface="微软雅黑" panose="020B0503020204020204" pitchFamily="34" charset="-122"/>
                <a:ea typeface="微软雅黑" panose="020B0503020204020204" pitchFamily="34" charset="-122"/>
              </a:rPr>
              <a:t>SSP</a:t>
            </a:r>
            <a:r>
              <a:rPr lang="zh-CN" altLang="en-US" sz="2000" b="1" dirty="0">
                <a:solidFill>
                  <a:prstClr val="black"/>
                </a:solidFill>
                <a:latin typeface="微软雅黑" panose="020B0503020204020204" pitchFamily="34" charset="-122"/>
                <a:ea typeface="微软雅黑" panose="020B0503020204020204" pitchFamily="34" charset="-122"/>
              </a:rPr>
              <a:t>下只是延迟为</a:t>
            </a:r>
            <a:r>
              <a:rPr lang="en-US" altLang="zh-CN" sz="2000" b="1" dirty="0">
                <a:solidFill>
                  <a:prstClr val="black"/>
                </a:solidFill>
                <a:latin typeface="微软雅黑" panose="020B0503020204020204" pitchFamily="34" charset="-122"/>
                <a:ea typeface="微软雅黑" panose="020B0503020204020204" pitchFamily="34" charset="-122"/>
              </a:rPr>
              <a:t>0</a:t>
            </a:r>
            <a:r>
              <a:rPr lang="zh-CN" altLang="en-US" sz="2000" b="1" dirty="0">
                <a:solidFill>
                  <a:prstClr val="black"/>
                </a:solidFill>
                <a:latin typeface="微软雅黑" panose="020B0503020204020204" pitchFamily="34" charset="-122"/>
                <a:ea typeface="微软雅黑" panose="020B0503020204020204" pitchFamily="34" charset="-122"/>
              </a:rPr>
              <a:t>），并使用</a:t>
            </a:r>
            <a:r>
              <a:rPr lang="en-US" altLang="zh-CN" sz="2000" b="1" dirty="0" err="1">
                <a:solidFill>
                  <a:prstClr val="black"/>
                </a:solidFill>
                <a:latin typeface="微软雅黑" panose="020B0503020204020204" pitchFamily="34" charset="-122"/>
                <a:ea typeface="微软雅黑" panose="020B0503020204020204" pitchFamily="34" charset="-122"/>
              </a:rPr>
              <a:t>SSPtable</a:t>
            </a:r>
            <a:r>
              <a:rPr lang="zh-CN" altLang="en-US" sz="2000" b="1" dirty="0">
                <a:solidFill>
                  <a:prstClr val="black"/>
                </a:solidFill>
                <a:latin typeface="微软雅黑" panose="020B0503020204020204" pitchFamily="34" charset="-122"/>
                <a:ea typeface="微软雅黑" panose="020B0503020204020204" pitchFamily="34" charset="-122"/>
              </a:rPr>
              <a:t>的许多缓存功能实现了异步模型（以保持实现的可比性）。</a:t>
            </a:r>
            <a:endParaRPr kumimoji="0" 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6" name="Copyright Notice">
            <a:extLst>
              <a:ext uri="{FF2B5EF4-FFF2-40B4-BE49-F238E27FC236}">
                <a16:creationId xmlns:a16="http://schemas.microsoft.com/office/drawing/2014/main" id="{B5951BFD-B6A6-4D99-898A-CEB1D72E0999}"/>
              </a:ext>
            </a:extLst>
          </p:cNvPr>
          <p:cNvSpPr>
            <a:spLocks/>
          </p:cNvSpPr>
          <p:nvPr/>
        </p:nvSpPr>
        <p:spPr bwMode="auto">
          <a:xfrm>
            <a:off x="3524487" y="4144815"/>
            <a:ext cx="6463622" cy="988763"/>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defRPr/>
            </a:pPr>
            <a:r>
              <a:rPr lang="zh-CN" altLang="en-US" sz="2000" b="1" dirty="0">
                <a:solidFill>
                  <a:prstClr val="black"/>
                </a:solidFill>
                <a:latin typeface="微软雅黑" panose="020B0503020204020204" pitchFamily="34" charset="-122"/>
                <a:ea typeface="微软雅黑" panose="020B0503020204020204" pitchFamily="34" charset="-122"/>
              </a:rPr>
              <a:t>机器学习模型：</a:t>
            </a:r>
            <a:r>
              <a:rPr lang="en-US" altLang="zh-CN" sz="2000" b="1" dirty="0">
                <a:solidFill>
                  <a:prstClr val="black"/>
                </a:solidFill>
                <a:latin typeface="微软雅黑" panose="020B0503020204020204" pitchFamily="34" charset="-122"/>
                <a:ea typeface="微软雅黑" panose="020B0503020204020204" pitchFamily="34" charset="-122"/>
              </a:rPr>
              <a:t>LDA</a:t>
            </a:r>
            <a:r>
              <a:rPr lang="zh-CN" altLang="en-US" sz="2000" b="1" dirty="0">
                <a:solidFill>
                  <a:prstClr val="black"/>
                </a:solidFill>
                <a:latin typeface="微软雅黑" panose="020B0503020204020204" pitchFamily="34" charset="-122"/>
                <a:ea typeface="微软雅黑" panose="020B0503020204020204" pitchFamily="34" charset="-122"/>
              </a:rPr>
              <a:t>主题建模（</a:t>
            </a:r>
            <a:r>
              <a:rPr lang="en-US" altLang="zh-CN" sz="2000" b="1" dirty="0">
                <a:solidFill>
                  <a:prstClr val="black"/>
                </a:solidFill>
                <a:latin typeface="微软雅黑" panose="020B0503020204020204" pitchFamily="34" charset="-122"/>
                <a:ea typeface="微软雅黑" panose="020B0503020204020204" pitchFamily="34" charset="-122"/>
              </a:rPr>
              <a:t>collapsed Gibbs</a:t>
            </a:r>
            <a:r>
              <a:rPr lang="zh-CN" altLang="en-US" sz="2000" b="1" dirty="0">
                <a:solidFill>
                  <a:prstClr val="black"/>
                </a:solidFill>
                <a:latin typeface="微软雅黑" panose="020B0503020204020204" pitchFamily="34" charset="-122"/>
                <a:ea typeface="微软雅黑" panose="020B0503020204020204" pitchFamily="34" charset="-122"/>
              </a:rPr>
              <a:t>采样），矩阵因子化（随机梯度下降）和</a:t>
            </a:r>
            <a:r>
              <a:rPr lang="en-US" altLang="zh-CN" sz="2000" b="1" dirty="0">
                <a:solidFill>
                  <a:prstClr val="black"/>
                </a:solidFill>
                <a:latin typeface="微软雅黑" panose="020B0503020204020204" pitchFamily="34" charset="-122"/>
                <a:ea typeface="微软雅黑" panose="020B0503020204020204" pitchFamily="34" charset="-122"/>
              </a:rPr>
              <a:t>Lasso</a:t>
            </a:r>
            <a:r>
              <a:rPr lang="zh-CN" altLang="en-US" sz="2000" b="1" dirty="0">
                <a:solidFill>
                  <a:prstClr val="black"/>
                </a:solidFill>
                <a:latin typeface="微软雅黑" panose="020B0503020204020204" pitchFamily="34" charset="-122"/>
                <a:ea typeface="微软雅黑" panose="020B0503020204020204" pitchFamily="34" charset="-122"/>
              </a:rPr>
              <a:t>回归（坐标梯度下降）。</a:t>
            </a:r>
            <a:endParaRPr kumimoji="0" 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文本框 7">
            <a:extLst>
              <a:ext uri="{FF2B5EF4-FFF2-40B4-BE49-F238E27FC236}">
                <a16:creationId xmlns:a16="http://schemas.microsoft.com/office/drawing/2014/main" id="{2610357D-3D04-4C45-B073-42BFDD493FEE}"/>
              </a:ext>
            </a:extLst>
          </p:cNvPr>
          <p:cNvSpPr txBox="1"/>
          <p:nvPr/>
        </p:nvSpPr>
        <p:spPr>
          <a:xfrm>
            <a:off x="2135638" y="756337"/>
            <a:ext cx="87248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SSP</a:t>
            </a:r>
            <a:r>
              <a:rPr kumimoji="0" lang="zh-CN" altLang="en-US"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实验结果</a:t>
            </a:r>
          </a:p>
        </p:txBody>
      </p:sp>
    </p:spTree>
    <p:extLst>
      <p:ext uri="{BB962C8B-B14F-4D97-AF65-F5344CB8AC3E}">
        <p14:creationId xmlns:p14="http://schemas.microsoft.com/office/powerpoint/2010/main" val="2815843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a:extLst>
              <a:ext uri="{FF2B5EF4-FFF2-40B4-BE49-F238E27FC236}">
                <a16:creationId xmlns:a16="http://schemas.microsoft.com/office/drawing/2014/main" id="{7AE0352E-D3ED-4D83-980D-0CBA0E9CF47A}"/>
              </a:ext>
            </a:extLst>
          </p:cNvPr>
          <p:cNvGrpSpPr/>
          <p:nvPr/>
        </p:nvGrpSpPr>
        <p:grpSpPr>
          <a:xfrm>
            <a:off x="292256" y="1641509"/>
            <a:ext cx="1020688" cy="946150"/>
            <a:chOff x="5471810" y="2150431"/>
            <a:chExt cx="1121380" cy="1039488"/>
          </a:xfrm>
        </p:grpSpPr>
        <p:sp>
          <p:nvSpPr>
            <p:cNvPr id="40" name="正五边形 1">
              <a:extLst>
                <a:ext uri="{FF2B5EF4-FFF2-40B4-BE49-F238E27FC236}">
                  <a16:creationId xmlns:a16="http://schemas.microsoft.com/office/drawing/2014/main" id="{BFAB5622-55B3-49A4-B598-4D4FB85D6350}"/>
                </a:ext>
              </a:extLst>
            </p:cNvPr>
            <p:cNvSpPr/>
            <p:nvPr/>
          </p:nvSpPr>
          <p:spPr>
            <a:xfrm flipV="1">
              <a:off x="5636788" y="215043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1" name="正五边形 2">
              <a:extLst>
                <a:ext uri="{FF2B5EF4-FFF2-40B4-BE49-F238E27FC236}">
                  <a16:creationId xmlns:a16="http://schemas.microsoft.com/office/drawing/2014/main" id="{30016F41-2FC2-4588-A158-5950348FCA37}"/>
                </a:ext>
              </a:extLst>
            </p:cNvPr>
            <p:cNvSpPr/>
            <p:nvPr/>
          </p:nvSpPr>
          <p:spPr>
            <a:xfrm flipV="1">
              <a:off x="5801766"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2" name="正五边形 3">
              <a:extLst>
                <a:ext uri="{FF2B5EF4-FFF2-40B4-BE49-F238E27FC236}">
                  <a16:creationId xmlns:a16="http://schemas.microsoft.com/office/drawing/2014/main" id="{A90EAA3D-9D6D-4C72-803A-D0BC5145DCA2}"/>
                </a:ext>
              </a:extLst>
            </p:cNvPr>
            <p:cNvSpPr/>
            <p:nvPr/>
          </p:nvSpPr>
          <p:spPr>
            <a:xfrm flipV="1">
              <a:off x="5471810"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43" name="组合 42">
            <a:extLst>
              <a:ext uri="{FF2B5EF4-FFF2-40B4-BE49-F238E27FC236}">
                <a16:creationId xmlns:a16="http://schemas.microsoft.com/office/drawing/2014/main" id="{B6A01517-B7D8-429A-8322-0418DC2D5980}"/>
              </a:ext>
            </a:extLst>
          </p:cNvPr>
          <p:cNvGrpSpPr/>
          <p:nvPr/>
        </p:nvGrpSpPr>
        <p:grpSpPr>
          <a:xfrm>
            <a:off x="292256" y="4018320"/>
            <a:ext cx="1020688" cy="946150"/>
            <a:chOff x="5471810" y="2150431"/>
            <a:chExt cx="1121380" cy="1039488"/>
          </a:xfrm>
        </p:grpSpPr>
        <p:sp>
          <p:nvSpPr>
            <p:cNvPr id="44" name="正五边形 7">
              <a:extLst>
                <a:ext uri="{FF2B5EF4-FFF2-40B4-BE49-F238E27FC236}">
                  <a16:creationId xmlns:a16="http://schemas.microsoft.com/office/drawing/2014/main" id="{E10105CA-3A63-4DC6-81EA-857BD9DB3D0F}"/>
                </a:ext>
              </a:extLst>
            </p:cNvPr>
            <p:cNvSpPr/>
            <p:nvPr/>
          </p:nvSpPr>
          <p:spPr>
            <a:xfrm flipV="1">
              <a:off x="5636788" y="215043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5" name="正五边形 8">
              <a:extLst>
                <a:ext uri="{FF2B5EF4-FFF2-40B4-BE49-F238E27FC236}">
                  <a16:creationId xmlns:a16="http://schemas.microsoft.com/office/drawing/2014/main" id="{2122C0AA-2F2A-43AC-B374-825960FD67C4}"/>
                </a:ext>
              </a:extLst>
            </p:cNvPr>
            <p:cNvSpPr/>
            <p:nvPr/>
          </p:nvSpPr>
          <p:spPr>
            <a:xfrm flipV="1">
              <a:off x="5801766"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正五边形 9">
              <a:extLst>
                <a:ext uri="{FF2B5EF4-FFF2-40B4-BE49-F238E27FC236}">
                  <a16:creationId xmlns:a16="http://schemas.microsoft.com/office/drawing/2014/main" id="{9DE32879-C566-4D15-86FC-51FD202F406C}"/>
                </a:ext>
              </a:extLst>
            </p:cNvPr>
            <p:cNvSpPr/>
            <p:nvPr/>
          </p:nvSpPr>
          <p:spPr>
            <a:xfrm flipV="1">
              <a:off x="5471810"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55" name="Copyright Notice">
            <a:extLst>
              <a:ext uri="{FF2B5EF4-FFF2-40B4-BE49-F238E27FC236}">
                <a16:creationId xmlns:a16="http://schemas.microsoft.com/office/drawing/2014/main" id="{E012E574-DFDB-4053-BF64-E73681A67240}"/>
              </a:ext>
            </a:extLst>
          </p:cNvPr>
          <p:cNvSpPr>
            <a:spLocks/>
          </p:cNvSpPr>
          <p:nvPr/>
        </p:nvSpPr>
        <p:spPr bwMode="auto">
          <a:xfrm>
            <a:off x="1654088" y="1473250"/>
            <a:ext cx="4015243" cy="252764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zh-CN" altLang="en-US" sz="2000" b="1" dirty="0">
                <a:solidFill>
                  <a:prstClr val="black"/>
                </a:solidFill>
                <a:latin typeface="微软雅黑" panose="020B0503020204020204" pitchFamily="34" charset="-122"/>
                <a:ea typeface="微软雅黑" panose="020B0503020204020204" pitchFamily="34" charset="-122"/>
              </a:rPr>
              <a:t>计算时间与网络等待时间：从第二行中可看出，对于所有机器配置，与延迟无关，</a:t>
            </a:r>
            <a:r>
              <a:rPr lang="en-US" altLang="zh-CN" sz="2000" b="1" dirty="0">
                <a:solidFill>
                  <a:prstClr val="black"/>
                </a:solidFill>
                <a:latin typeface="微软雅黑" panose="020B0503020204020204" pitchFamily="34" charset="-122"/>
                <a:ea typeface="微软雅黑" panose="020B0503020204020204" pitchFamily="34" charset="-122"/>
              </a:rPr>
              <a:t>TM</a:t>
            </a:r>
            <a:r>
              <a:rPr lang="zh-CN" altLang="en-US" sz="2000" b="1" dirty="0">
                <a:solidFill>
                  <a:prstClr val="black"/>
                </a:solidFill>
                <a:latin typeface="微软雅黑" panose="020B0503020204020204" pitchFamily="34" charset="-122"/>
                <a:ea typeface="微软雅黑" panose="020B0503020204020204" pitchFamily="34" charset="-122"/>
              </a:rPr>
              <a:t>算法都花费基本相同的时间进行有用的计算。但如果延迟增加，等待网络通信所花费的时间会迅速减少，这使</a:t>
            </a:r>
            <a:r>
              <a:rPr lang="en-US" altLang="zh-CN" sz="2000" b="1" dirty="0">
                <a:solidFill>
                  <a:prstClr val="black"/>
                </a:solidFill>
                <a:latin typeface="微软雅黑" panose="020B0503020204020204" pitchFamily="34" charset="-122"/>
                <a:ea typeface="微软雅黑" panose="020B0503020204020204" pitchFamily="34" charset="-122"/>
              </a:rPr>
              <a:t>SSP</a:t>
            </a:r>
            <a:r>
              <a:rPr lang="zh-CN" altLang="en-US" sz="2000" b="1" dirty="0">
                <a:solidFill>
                  <a:prstClr val="black"/>
                </a:solidFill>
                <a:latin typeface="微软雅黑" panose="020B0503020204020204" pitchFamily="34" charset="-122"/>
                <a:ea typeface="微软雅黑" panose="020B0503020204020204" pitchFamily="34" charset="-122"/>
              </a:rPr>
              <a:t>比</a:t>
            </a:r>
            <a:r>
              <a:rPr lang="en-US" altLang="zh-CN" sz="2000" b="1" dirty="0">
                <a:solidFill>
                  <a:prstClr val="black"/>
                </a:solidFill>
                <a:latin typeface="微软雅黑" panose="020B0503020204020204" pitchFamily="34" charset="-122"/>
                <a:ea typeface="微软雅黑" panose="020B0503020204020204" pitchFamily="34" charset="-122"/>
              </a:rPr>
              <a:t>BSP</a:t>
            </a:r>
            <a:r>
              <a:rPr lang="zh-CN" altLang="en-US" sz="2000" b="1" dirty="0">
                <a:solidFill>
                  <a:prstClr val="black"/>
                </a:solidFill>
                <a:latin typeface="微软雅黑" panose="020B0503020204020204" pitchFamily="34" charset="-122"/>
                <a:ea typeface="微软雅黑" panose="020B0503020204020204" pitchFamily="34" charset="-122"/>
              </a:rPr>
              <a:t>（延迟为</a:t>
            </a:r>
            <a:r>
              <a:rPr lang="en-US" altLang="zh-CN" sz="2000" b="1" dirty="0">
                <a:solidFill>
                  <a:prstClr val="black"/>
                </a:solidFill>
                <a:latin typeface="微软雅黑" panose="020B0503020204020204" pitchFamily="34" charset="-122"/>
                <a:ea typeface="微软雅黑" panose="020B0503020204020204" pitchFamily="34" charset="-122"/>
              </a:rPr>
              <a:t>0</a:t>
            </a:r>
            <a:r>
              <a:rPr lang="zh-CN" altLang="en-US" sz="2000" b="1" dirty="0">
                <a:solidFill>
                  <a:prstClr val="black"/>
                </a:solidFill>
                <a:latin typeface="微软雅黑" panose="020B0503020204020204" pitchFamily="34" charset="-122"/>
                <a:ea typeface="微软雅黑" panose="020B0503020204020204" pitchFamily="34" charset="-122"/>
              </a:rPr>
              <a:t>）能更快地执行</a:t>
            </a:r>
            <a:r>
              <a:rPr lang="en-US" altLang="zh-CN" sz="2000" b="1" dirty="0">
                <a:solidFill>
                  <a:prstClr val="black"/>
                </a:solidFill>
                <a:latin typeface="微软雅黑" panose="020B0503020204020204" pitchFamily="34" charset="-122"/>
                <a:ea typeface="微软雅黑" panose="020B0503020204020204" pitchFamily="34" charset="-122"/>
              </a:rPr>
              <a:t>clock</a:t>
            </a:r>
            <a:r>
              <a:rPr lang="zh-CN" altLang="en-US" sz="2000" b="1" dirty="0">
                <a:solidFill>
                  <a:prstClr val="black"/>
                </a:solidFill>
                <a:latin typeface="微软雅黑" panose="020B0503020204020204" pitchFamily="34" charset="-122"/>
                <a:ea typeface="微软雅黑" panose="020B0503020204020204" pitchFamily="34" charset="-122"/>
              </a:rPr>
              <a:t>（）。</a:t>
            </a:r>
            <a:endParaRPr kumimoji="0" 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6" name="Copyright Notice">
            <a:extLst>
              <a:ext uri="{FF2B5EF4-FFF2-40B4-BE49-F238E27FC236}">
                <a16:creationId xmlns:a16="http://schemas.microsoft.com/office/drawing/2014/main" id="{B5951BFD-B6A6-4D99-898A-CEB1D72E0999}"/>
              </a:ext>
            </a:extLst>
          </p:cNvPr>
          <p:cNvSpPr>
            <a:spLocks/>
          </p:cNvSpPr>
          <p:nvPr/>
        </p:nvSpPr>
        <p:spPr bwMode="auto">
          <a:xfrm>
            <a:off x="1654088" y="4000895"/>
            <a:ext cx="3945434" cy="252764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defRPr/>
            </a:pPr>
            <a:r>
              <a:rPr lang="zh-CN" altLang="en-US" sz="2000" b="1" dirty="0">
                <a:solidFill>
                  <a:prstClr val="black"/>
                </a:solidFill>
                <a:latin typeface="微软雅黑" panose="020B0503020204020204" pitchFamily="34" charset="-122"/>
                <a:ea typeface="微软雅黑" panose="020B0503020204020204" pitchFamily="34" charset="-122"/>
              </a:rPr>
              <a:t>迭代数量和质量：第三行中有</a:t>
            </a:r>
            <a:r>
              <a:rPr lang="en-US" altLang="zh-CN" sz="2000" b="1" dirty="0">
                <a:solidFill>
                  <a:prstClr val="black"/>
                </a:solidFill>
                <a:latin typeface="微软雅黑" panose="020B0503020204020204" pitchFamily="34" charset="-122"/>
                <a:ea typeface="微软雅黑" panose="020B0503020204020204" pitchFamily="34" charset="-122"/>
              </a:rPr>
              <a:t>TM</a:t>
            </a:r>
            <a:r>
              <a:rPr lang="zh-CN" altLang="en-US" sz="2000" b="1" dirty="0">
                <a:solidFill>
                  <a:prstClr val="black"/>
                </a:solidFill>
                <a:latin typeface="微软雅黑" panose="020B0503020204020204" pitchFamily="34" charset="-122"/>
                <a:ea typeface="微软雅黑" panose="020B0503020204020204" pitchFamily="34" charset="-122"/>
              </a:rPr>
              <a:t>算法每个</a:t>
            </a:r>
            <a:r>
              <a:rPr lang="en-US" altLang="zh-CN" sz="2000" b="1" dirty="0">
                <a:solidFill>
                  <a:prstClr val="black"/>
                </a:solidFill>
                <a:latin typeface="微软雅黑" panose="020B0503020204020204" pitchFamily="34" charset="-122"/>
                <a:ea typeface="微软雅黑" panose="020B0503020204020204" pitchFamily="34" charset="-122"/>
              </a:rPr>
              <a:t>worker</a:t>
            </a:r>
            <a:r>
              <a:rPr lang="zh-CN" altLang="en-US" sz="2000" b="1" dirty="0">
                <a:solidFill>
                  <a:prstClr val="black"/>
                </a:solidFill>
                <a:latin typeface="微软雅黑" panose="020B0503020204020204" pitchFamily="34" charset="-122"/>
                <a:ea typeface="微软雅黑" panose="020B0503020204020204" pitchFamily="34" charset="-122"/>
              </a:rPr>
              <a:t>每单位时间执行的</a:t>
            </a:r>
            <a:r>
              <a:rPr lang="en-US" altLang="zh-CN" sz="2000" b="1" dirty="0">
                <a:solidFill>
                  <a:prstClr val="black"/>
                </a:solidFill>
                <a:latin typeface="微软雅黑" panose="020B0503020204020204" pitchFamily="34" charset="-122"/>
                <a:ea typeface="微软雅黑" panose="020B0503020204020204" pitchFamily="34" charset="-122"/>
              </a:rPr>
              <a:t>clock</a:t>
            </a:r>
            <a:r>
              <a:rPr lang="zh-CN" altLang="en-US" sz="2000" b="1" dirty="0">
                <a:solidFill>
                  <a:prstClr val="black"/>
                </a:solidFill>
                <a:latin typeface="微软雅黑" panose="020B0503020204020204" pitchFamily="34" charset="-122"/>
                <a:ea typeface="微软雅黑" panose="020B0503020204020204" pitchFamily="34" charset="-122"/>
              </a:rPr>
              <a:t>数，以及每个</a:t>
            </a:r>
            <a:r>
              <a:rPr lang="en-US" altLang="zh-CN" sz="2000" b="1" dirty="0">
                <a:solidFill>
                  <a:prstClr val="black"/>
                </a:solidFill>
                <a:latin typeface="微软雅黑" panose="020B0503020204020204" pitchFamily="34" charset="-122"/>
                <a:ea typeface="微软雅黑" panose="020B0503020204020204" pitchFamily="34" charset="-122"/>
              </a:rPr>
              <a:t>clock</a:t>
            </a:r>
            <a:r>
              <a:rPr lang="zh-CN" altLang="en-US" sz="2000" b="1" dirty="0">
                <a:solidFill>
                  <a:prstClr val="black"/>
                </a:solidFill>
                <a:latin typeface="微软雅黑" panose="020B0503020204020204" pitchFamily="34" charset="-122"/>
                <a:ea typeface="微软雅黑" panose="020B0503020204020204" pitchFamily="34" charset="-122"/>
              </a:rPr>
              <a:t>的目标值。较高的延迟会增加单位时间内能执行的</a:t>
            </a:r>
            <a:r>
              <a:rPr lang="en-US" altLang="zh-CN" sz="2000" b="1" dirty="0">
                <a:solidFill>
                  <a:prstClr val="black"/>
                </a:solidFill>
                <a:latin typeface="微软雅黑" panose="020B0503020204020204" pitchFamily="34" charset="-122"/>
                <a:ea typeface="微软雅黑" panose="020B0503020204020204" pitchFamily="34" charset="-122"/>
              </a:rPr>
              <a:t>clock</a:t>
            </a:r>
            <a:r>
              <a:rPr lang="zh-CN" altLang="en-US" sz="2000" b="1" dirty="0">
                <a:solidFill>
                  <a:prstClr val="black"/>
                </a:solidFill>
                <a:latin typeface="微软雅黑" panose="020B0503020204020204" pitchFamily="34" charset="-122"/>
                <a:ea typeface="微软雅黑" panose="020B0503020204020204" pitchFamily="34" charset="-122"/>
              </a:rPr>
              <a:t>数，但会减少每个时钟趋于收敛的进度。因此，延迟是迭代数量和质量之间的折衷。</a:t>
            </a:r>
            <a:endParaRPr kumimoji="0" 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文本框 7">
            <a:extLst>
              <a:ext uri="{FF2B5EF4-FFF2-40B4-BE49-F238E27FC236}">
                <a16:creationId xmlns:a16="http://schemas.microsoft.com/office/drawing/2014/main" id="{2610357D-3D04-4C45-B073-42BFDD493FEE}"/>
              </a:ext>
            </a:extLst>
          </p:cNvPr>
          <p:cNvSpPr txBox="1"/>
          <p:nvPr/>
        </p:nvSpPr>
        <p:spPr>
          <a:xfrm>
            <a:off x="2135638" y="756337"/>
            <a:ext cx="87248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SSP</a:t>
            </a:r>
            <a:r>
              <a:rPr kumimoji="0" lang="zh-CN" altLang="en-US"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实验结果</a:t>
            </a:r>
          </a:p>
        </p:txBody>
      </p:sp>
      <p:pic>
        <p:nvPicPr>
          <p:cNvPr id="3" name="图片 2">
            <a:extLst>
              <a:ext uri="{FF2B5EF4-FFF2-40B4-BE49-F238E27FC236}">
                <a16:creationId xmlns:a16="http://schemas.microsoft.com/office/drawing/2014/main" id="{A752504F-71F1-44C6-89A7-013E4189B7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9331" y="160255"/>
            <a:ext cx="6230413" cy="6537489"/>
          </a:xfrm>
          <a:prstGeom prst="rect">
            <a:avLst/>
          </a:prstGeom>
        </p:spPr>
      </p:pic>
    </p:spTree>
    <p:extLst>
      <p:ext uri="{BB962C8B-B14F-4D97-AF65-F5344CB8AC3E}">
        <p14:creationId xmlns:p14="http://schemas.microsoft.com/office/powerpoint/2010/main" val="3273359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五边形 9"/>
          <p:cNvSpPr/>
          <p:nvPr/>
        </p:nvSpPr>
        <p:spPr>
          <a:xfrm flipV="1">
            <a:off x="-506546" y="-377370"/>
            <a:ext cx="1767838" cy="1683656"/>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正五边形 10"/>
          <p:cNvSpPr/>
          <p:nvPr/>
        </p:nvSpPr>
        <p:spPr>
          <a:xfrm flipV="1">
            <a:off x="0" y="-377370"/>
            <a:ext cx="1767838" cy="1683656"/>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正五边形 12"/>
          <p:cNvSpPr/>
          <p:nvPr/>
        </p:nvSpPr>
        <p:spPr>
          <a:xfrm flipV="1">
            <a:off x="1137192" y="-130627"/>
            <a:ext cx="1767838" cy="1683656"/>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正五边形 13"/>
          <p:cNvSpPr/>
          <p:nvPr/>
        </p:nvSpPr>
        <p:spPr>
          <a:xfrm flipV="1">
            <a:off x="1514565" y="-341083"/>
            <a:ext cx="1767838" cy="1683656"/>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正五边形 15"/>
          <p:cNvSpPr/>
          <p:nvPr/>
        </p:nvSpPr>
        <p:spPr>
          <a:xfrm flipV="1">
            <a:off x="4225819" y="-478744"/>
            <a:ext cx="1767838" cy="1683656"/>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正五边形 16"/>
          <p:cNvSpPr/>
          <p:nvPr/>
        </p:nvSpPr>
        <p:spPr>
          <a:xfrm flipV="1">
            <a:off x="2838256" y="-377370"/>
            <a:ext cx="1767838" cy="1683656"/>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正五边形 18"/>
          <p:cNvSpPr/>
          <p:nvPr/>
        </p:nvSpPr>
        <p:spPr>
          <a:xfrm flipV="1">
            <a:off x="3786047" y="-558345"/>
            <a:ext cx="1767838" cy="1683656"/>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 name="正五边形 26"/>
          <p:cNvSpPr/>
          <p:nvPr/>
        </p:nvSpPr>
        <p:spPr>
          <a:xfrm>
            <a:off x="6609591" y="5919787"/>
            <a:ext cx="1767838" cy="1683656"/>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正五边形 27"/>
          <p:cNvSpPr/>
          <p:nvPr/>
        </p:nvSpPr>
        <p:spPr>
          <a:xfrm>
            <a:off x="6169819" y="5840186"/>
            <a:ext cx="1767838" cy="1683656"/>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9" name="正五边形 28"/>
          <p:cNvSpPr/>
          <p:nvPr/>
        </p:nvSpPr>
        <p:spPr>
          <a:xfrm>
            <a:off x="7735592" y="5622835"/>
            <a:ext cx="2163218" cy="2060209"/>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0" name="正五边形 29"/>
          <p:cNvSpPr/>
          <p:nvPr/>
        </p:nvSpPr>
        <p:spPr>
          <a:xfrm>
            <a:off x="7295820" y="5543234"/>
            <a:ext cx="2163218" cy="2060209"/>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正五边形 30"/>
          <p:cNvSpPr/>
          <p:nvPr/>
        </p:nvSpPr>
        <p:spPr>
          <a:xfrm>
            <a:off x="9256973" y="5999388"/>
            <a:ext cx="2163218" cy="2060209"/>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正五边形 31"/>
          <p:cNvSpPr/>
          <p:nvPr/>
        </p:nvSpPr>
        <p:spPr>
          <a:xfrm>
            <a:off x="8817201" y="5919787"/>
            <a:ext cx="2163218" cy="2060209"/>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3" name="正五边形 32"/>
          <p:cNvSpPr/>
          <p:nvPr/>
        </p:nvSpPr>
        <p:spPr>
          <a:xfrm>
            <a:off x="10585039" y="6573338"/>
            <a:ext cx="2163218" cy="2060209"/>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4" name="正五边形 33"/>
          <p:cNvSpPr/>
          <p:nvPr/>
        </p:nvSpPr>
        <p:spPr>
          <a:xfrm>
            <a:off x="10145267" y="6493737"/>
            <a:ext cx="2163218" cy="2060209"/>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5" name="正五边形 34"/>
          <p:cNvSpPr/>
          <p:nvPr/>
        </p:nvSpPr>
        <p:spPr>
          <a:xfrm>
            <a:off x="5318745" y="6287588"/>
            <a:ext cx="2163218" cy="2060209"/>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6" name="正五边形 35"/>
          <p:cNvSpPr/>
          <p:nvPr/>
        </p:nvSpPr>
        <p:spPr>
          <a:xfrm>
            <a:off x="4878973" y="6207987"/>
            <a:ext cx="2163218" cy="2060209"/>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 name="文本框 1">
            <a:extLst>
              <a:ext uri="{FF2B5EF4-FFF2-40B4-BE49-F238E27FC236}">
                <a16:creationId xmlns:a16="http://schemas.microsoft.com/office/drawing/2014/main" id="{11088CE0-EEAE-40E8-83AF-FCE86E1099D3}"/>
              </a:ext>
            </a:extLst>
          </p:cNvPr>
          <p:cNvSpPr txBox="1"/>
          <p:nvPr/>
        </p:nvSpPr>
        <p:spPr>
          <a:xfrm>
            <a:off x="2857339" y="4074310"/>
            <a:ext cx="6477320" cy="1200329"/>
          </a:xfrm>
          <a:prstGeom prst="rect">
            <a:avLst/>
          </a:prstGeom>
          <a:noFill/>
        </p:spPr>
        <p:txBody>
          <a:bodyPr wrap="square" rtlCol="0">
            <a:spAutoFit/>
          </a:bodyPr>
          <a:lstStyle/>
          <a:p>
            <a:pPr lvl="0" algn="ctr"/>
            <a:r>
              <a:rPr lang="en-US" altLang="zh-CN">
                <a:solidFill>
                  <a:prstClr val="black"/>
                </a:solidFill>
              </a:rPr>
              <a:t>Henggang Cui, James Cipar, Qirong Ho, Jin Kyu Kim, Seunghak Lee, Abhimanu Kumar, Jinliang Wei, Wei Dai, and Gregory R. Ganger, Carnegie Mellon University;Phillip B. Gibbons, Intel Labs; Garth A. Gibson and Eric P. Xing, Carnegie Mellon University</a:t>
            </a: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4" name="文本框 3">
            <a:extLst>
              <a:ext uri="{FF2B5EF4-FFF2-40B4-BE49-F238E27FC236}">
                <a16:creationId xmlns:a16="http://schemas.microsoft.com/office/drawing/2014/main" id="{C941FCB6-F0DF-44FF-9A26-D108CD4615AF}"/>
              </a:ext>
            </a:extLst>
          </p:cNvPr>
          <p:cNvSpPr txBox="1"/>
          <p:nvPr/>
        </p:nvSpPr>
        <p:spPr>
          <a:xfrm>
            <a:off x="623740" y="2350637"/>
            <a:ext cx="10944519" cy="1323439"/>
          </a:xfrm>
          <a:prstGeom prst="rect">
            <a:avLst/>
          </a:prstGeom>
          <a:noFill/>
        </p:spPr>
        <p:txBody>
          <a:bodyPr wrap="square" rtlCol="0">
            <a:spAutoFit/>
          </a:bodyPr>
          <a:lstStyle/>
          <a:p>
            <a:pPr lvl="0" algn="ctr"/>
            <a:r>
              <a:rPr lang="en-US" altLang="zh-CN" sz="4000" b="1" dirty="0">
                <a:solidFill>
                  <a:prstClr val="black"/>
                </a:solidFill>
                <a:latin typeface="微软雅黑" panose="020B0503020204020204" pitchFamily="34" charset="-122"/>
                <a:ea typeface="微软雅黑" panose="020B0503020204020204" pitchFamily="34" charset="-122"/>
              </a:rPr>
              <a:t>Exploiting Bounded Staleness to Speed Up Big Data Analytics</a:t>
            </a:r>
            <a:endParaRPr kumimoji="0" lang="zh-CN" altLang="en-US" sz="4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852171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a:extLst>
              <a:ext uri="{FF2B5EF4-FFF2-40B4-BE49-F238E27FC236}">
                <a16:creationId xmlns:a16="http://schemas.microsoft.com/office/drawing/2014/main" id="{7AE0352E-D3ED-4D83-980D-0CBA0E9CF47A}"/>
              </a:ext>
            </a:extLst>
          </p:cNvPr>
          <p:cNvGrpSpPr/>
          <p:nvPr/>
        </p:nvGrpSpPr>
        <p:grpSpPr>
          <a:xfrm>
            <a:off x="2162655" y="2374819"/>
            <a:ext cx="1020688" cy="946150"/>
            <a:chOff x="5471810" y="2150431"/>
            <a:chExt cx="1121380" cy="1039488"/>
          </a:xfrm>
        </p:grpSpPr>
        <p:sp>
          <p:nvSpPr>
            <p:cNvPr id="40" name="正五边形 1">
              <a:extLst>
                <a:ext uri="{FF2B5EF4-FFF2-40B4-BE49-F238E27FC236}">
                  <a16:creationId xmlns:a16="http://schemas.microsoft.com/office/drawing/2014/main" id="{BFAB5622-55B3-49A4-B598-4D4FB85D6350}"/>
                </a:ext>
              </a:extLst>
            </p:cNvPr>
            <p:cNvSpPr/>
            <p:nvPr/>
          </p:nvSpPr>
          <p:spPr>
            <a:xfrm flipV="1">
              <a:off x="5636788" y="215043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正五边形 2">
              <a:extLst>
                <a:ext uri="{FF2B5EF4-FFF2-40B4-BE49-F238E27FC236}">
                  <a16:creationId xmlns:a16="http://schemas.microsoft.com/office/drawing/2014/main" id="{30016F41-2FC2-4588-A158-5950348FCA37}"/>
                </a:ext>
              </a:extLst>
            </p:cNvPr>
            <p:cNvSpPr/>
            <p:nvPr/>
          </p:nvSpPr>
          <p:spPr>
            <a:xfrm flipV="1">
              <a:off x="5801766"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正五边形 3">
              <a:extLst>
                <a:ext uri="{FF2B5EF4-FFF2-40B4-BE49-F238E27FC236}">
                  <a16:creationId xmlns:a16="http://schemas.microsoft.com/office/drawing/2014/main" id="{A90EAA3D-9D6D-4C72-803A-D0BC5145DCA2}"/>
                </a:ext>
              </a:extLst>
            </p:cNvPr>
            <p:cNvSpPr/>
            <p:nvPr/>
          </p:nvSpPr>
          <p:spPr>
            <a:xfrm flipV="1">
              <a:off x="5471810"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a:extLst>
              <a:ext uri="{FF2B5EF4-FFF2-40B4-BE49-F238E27FC236}">
                <a16:creationId xmlns:a16="http://schemas.microsoft.com/office/drawing/2014/main" id="{CCB1A81C-829B-431F-9E35-588CE5EA82CF}"/>
              </a:ext>
            </a:extLst>
          </p:cNvPr>
          <p:cNvGrpSpPr/>
          <p:nvPr/>
        </p:nvGrpSpPr>
        <p:grpSpPr>
          <a:xfrm>
            <a:off x="2162655" y="3924090"/>
            <a:ext cx="1020688" cy="946150"/>
            <a:chOff x="5471810" y="2150431"/>
            <a:chExt cx="1121380" cy="1039488"/>
          </a:xfrm>
        </p:grpSpPr>
        <p:sp>
          <p:nvSpPr>
            <p:cNvPr id="48" name="正五边形 11">
              <a:extLst>
                <a:ext uri="{FF2B5EF4-FFF2-40B4-BE49-F238E27FC236}">
                  <a16:creationId xmlns:a16="http://schemas.microsoft.com/office/drawing/2014/main" id="{B0E78C1E-635B-4AAA-BA47-04BE7ED575A5}"/>
                </a:ext>
              </a:extLst>
            </p:cNvPr>
            <p:cNvSpPr/>
            <p:nvPr/>
          </p:nvSpPr>
          <p:spPr>
            <a:xfrm flipV="1">
              <a:off x="5636788" y="215043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正五边形 12">
              <a:extLst>
                <a:ext uri="{FF2B5EF4-FFF2-40B4-BE49-F238E27FC236}">
                  <a16:creationId xmlns:a16="http://schemas.microsoft.com/office/drawing/2014/main" id="{51DFE345-C947-4864-8D69-CE635553F944}"/>
                </a:ext>
              </a:extLst>
            </p:cNvPr>
            <p:cNvSpPr/>
            <p:nvPr/>
          </p:nvSpPr>
          <p:spPr>
            <a:xfrm flipV="1">
              <a:off x="5801766"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正五边形 13">
              <a:extLst>
                <a:ext uri="{FF2B5EF4-FFF2-40B4-BE49-F238E27FC236}">
                  <a16:creationId xmlns:a16="http://schemas.microsoft.com/office/drawing/2014/main" id="{3C78559D-5DC2-4438-85E5-2E8831FEC092}"/>
                </a:ext>
              </a:extLst>
            </p:cNvPr>
            <p:cNvSpPr/>
            <p:nvPr/>
          </p:nvSpPr>
          <p:spPr>
            <a:xfrm flipV="1">
              <a:off x="5471810"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5" name="Copyright Notice">
            <a:extLst>
              <a:ext uri="{FF2B5EF4-FFF2-40B4-BE49-F238E27FC236}">
                <a16:creationId xmlns:a16="http://schemas.microsoft.com/office/drawing/2014/main" id="{E012E574-DFDB-4053-BF64-E73681A67240}"/>
              </a:ext>
            </a:extLst>
          </p:cNvPr>
          <p:cNvSpPr>
            <a:spLocks/>
          </p:cNvSpPr>
          <p:nvPr/>
        </p:nvSpPr>
        <p:spPr bwMode="auto">
          <a:xfrm>
            <a:off x="3524488" y="2459630"/>
            <a:ext cx="4777926" cy="804097"/>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sz="2400" b="1" cap="small" dirty="0">
                <a:solidFill>
                  <a:schemeClr val="tx1"/>
                </a:solidFill>
                <a:latin typeface="微软雅黑" panose="020B0503020204020204" pitchFamily="34" charset="-122"/>
                <a:ea typeface="微软雅黑" panose="020B0503020204020204" pitchFamily="34" charset="-122"/>
              </a:rPr>
              <a:t>最大程度释放给定集群的计算能力</a:t>
            </a:r>
            <a:endParaRPr lang="en-US" altLang="zh-CN" sz="2400" b="1" cap="small" dirty="0">
              <a:solidFill>
                <a:schemeClr val="tx1"/>
              </a:solidFill>
              <a:latin typeface="微软雅黑" panose="020B0503020204020204" pitchFamily="34" charset="-122"/>
              <a:ea typeface="微软雅黑" panose="020B0503020204020204" pitchFamily="34" charset="-122"/>
            </a:endParaRPr>
          </a:p>
          <a:p>
            <a:r>
              <a:rPr lang="zh-CN" altLang="en-US" sz="2400" b="1" cap="small" dirty="0">
                <a:solidFill>
                  <a:schemeClr val="tx1"/>
                </a:solidFill>
                <a:latin typeface="微软雅黑" panose="020B0503020204020204" pitchFamily="34" charset="-122"/>
                <a:ea typeface="微软雅黑" panose="020B0503020204020204" pitchFamily="34" charset="-122"/>
              </a:rPr>
              <a:t>（增加计算时间，减少通讯时间）</a:t>
            </a:r>
            <a:endParaRPr lang="en-US" sz="2400" b="1" cap="small" dirty="0">
              <a:solidFill>
                <a:schemeClr val="tx1"/>
              </a:solidFill>
              <a:latin typeface="微软雅黑" panose="020B0503020204020204" pitchFamily="34" charset="-122"/>
              <a:ea typeface="微软雅黑" panose="020B0503020204020204" pitchFamily="34" charset="-122"/>
            </a:endParaRPr>
          </a:p>
        </p:txBody>
      </p:sp>
      <p:sp>
        <p:nvSpPr>
          <p:cNvPr id="57" name="Copyright Notice">
            <a:extLst>
              <a:ext uri="{FF2B5EF4-FFF2-40B4-BE49-F238E27FC236}">
                <a16:creationId xmlns:a16="http://schemas.microsoft.com/office/drawing/2014/main" id="{2D83079B-84F8-4535-BD8E-2C9E529ADAA2}"/>
              </a:ext>
            </a:extLst>
          </p:cNvPr>
          <p:cNvSpPr>
            <a:spLocks/>
          </p:cNvSpPr>
          <p:nvPr/>
        </p:nvSpPr>
        <p:spPr bwMode="auto">
          <a:xfrm>
            <a:off x="3524488" y="4184182"/>
            <a:ext cx="1684289"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sz="2400" b="1" cap="small" dirty="0">
                <a:solidFill>
                  <a:schemeClr val="tx1"/>
                </a:solidFill>
                <a:latin typeface="微软雅黑" panose="020B0503020204020204" pitchFamily="34" charset="-122"/>
                <a:ea typeface="微软雅黑" panose="020B0503020204020204" pitchFamily="34" charset="-122"/>
              </a:rPr>
              <a:t>保证正确性</a:t>
            </a:r>
            <a:endParaRPr lang="en-US" sz="2400" b="1" cap="small" dirty="0">
              <a:solidFill>
                <a:schemeClr val="tx1"/>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2610357D-3D04-4C45-B073-42BFDD493FEE}"/>
              </a:ext>
            </a:extLst>
          </p:cNvPr>
          <p:cNvSpPr txBox="1"/>
          <p:nvPr/>
        </p:nvSpPr>
        <p:spPr>
          <a:xfrm>
            <a:off x="2135638" y="756337"/>
            <a:ext cx="6146277" cy="584775"/>
          </a:xfrm>
          <a:prstGeom prst="rect">
            <a:avLst/>
          </a:prstGeom>
          <a:noFill/>
        </p:spPr>
        <p:txBody>
          <a:bodyPr wrap="square" rtlCol="0">
            <a:spAutoFit/>
          </a:bodyPr>
          <a:lstStyle/>
          <a:p>
            <a:r>
              <a:rPr lang="zh-CN" altLang="en-US" sz="3200" dirty="0">
                <a:latin typeface="微软雅黑" panose="020B0503020204020204" pitchFamily="34" charset="-122"/>
                <a:ea typeface="微软雅黑" panose="020B0503020204020204" pitchFamily="34" charset="-122"/>
              </a:rPr>
              <a:t>分布式深度学习的目标</a:t>
            </a:r>
          </a:p>
        </p:txBody>
      </p:sp>
    </p:spTree>
    <p:extLst>
      <p:ext uri="{BB962C8B-B14F-4D97-AF65-F5344CB8AC3E}">
        <p14:creationId xmlns:p14="http://schemas.microsoft.com/office/powerpoint/2010/main" val="1358237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a:extLst>
              <a:ext uri="{FF2B5EF4-FFF2-40B4-BE49-F238E27FC236}">
                <a16:creationId xmlns:a16="http://schemas.microsoft.com/office/drawing/2014/main" id="{7AE0352E-D3ED-4D83-980D-0CBA0E9CF47A}"/>
              </a:ext>
            </a:extLst>
          </p:cNvPr>
          <p:cNvGrpSpPr/>
          <p:nvPr/>
        </p:nvGrpSpPr>
        <p:grpSpPr>
          <a:xfrm>
            <a:off x="2162655" y="2029480"/>
            <a:ext cx="1020688" cy="946150"/>
            <a:chOff x="5471810" y="2150431"/>
            <a:chExt cx="1121380" cy="1039488"/>
          </a:xfrm>
        </p:grpSpPr>
        <p:sp>
          <p:nvSpPr>
            <p:cNvPr id="40" name="正五边形 1">
              <a:extLst>
                <a:ext uri="{FF2B5EF4-FFF2-40B4-BE49-F238E27FC236}">
                  <a16:creationId xmlns:a16="http://schemas.microsoft.com/office/drawing/2014/main" id="{BFAB5622-55B3-49A4-B598-4D4FB85D6350}"/>
                </a:ext>
              </a:extLst>
            </p:cNvPr>
            <p:cNvSpPr/>
            <p:nvPr/>
          </p:nvSpPr>
          <p:spPr>
            <a:xfrm flipV="1">
              <a:off x="5636788" y="215043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1" name="正五边形 2">
              <a:extLst>
                <a:ext uri="{FF2B5EF4-FFF2-40B4-BE49-F238E27FC236}">
                  <a16:creationId xmlns:a16="http://schemas.microsoft.com/office/drawing/2014/main" id="{30016F41-2FC2-4588-A158-5950348FCA37}"/>
                </a:ext>
              </a:extLst>
            </p:cNvPr>
            <p:cNvSpPr/>
            <p:nvPr/>
          </p:nvSpPr>
          <p:spPr>
            <a:xfrm flipV="1">
              <a:off x="5801766"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2" name="正五边形 3">
              <a:extLst>
                <a:ext uri="{FF2B5EF4-FFF2-40B4-BE49-F238E27FC236}">
                  <a16:creationId xmlns:a16="http://schemas.microsoft.com/office/drawing/2014/main" id="{A90EAA3D-9D6D-4C72-803A-D0BC5145DCA2}"/>
                </a:ext>
              </a:extLst>
            </p:cNvPr>
            <p:cNvSpPr/>
            <p:nvPr/>
          </p:nvSpPr>
          <p:spPr>
            <a:xfrm flipV="1">
              <a:off x="5471810"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43" name="组合 42">
            <a:extLst>
              <a:ext uri="{FF2B5EF4-FFF2-40B4-BE49-F238E27FC236}">
                <a16:creationId xmlns:a16="http://schemas.microsoft.com/office/drawing/2014/main" id="{B6A01517-B7D8-429A-8322-0418DC2D5980}"/>
              </a:ext>
            </a:extLst>
          </p:cNvPr>
          <p:cNvGrpSpPr/>
          <p:nvPr/>
        </p:nvGrpSpPr>
        <p:grpSpPr>
          <a:xfrm>
            <a:off x="2162655" y="3305830"/>
            <a:ext cx="1020688" cy="946150"/>
            <a:chOff x="5471810" y="2150431"/>
            <a:chExt cx="1121380" cy="1039488"/>
          </a:xfrm>
        </p:grpSpPr>
        <p:sp>
          <p:nvSpPr>
            <p:cNvPr id="44" name="正五边形 7">
              <a:extLst>
                <a:ext uri="{FF2B5EF4-FFF2-40B4-BE49-F238E27FC236}">
                  <a16:creationId xmlns:a16="http://schemas.microsoft.com/office/drawing/2014/main" id="{E10105CA-3A63-4DC6-81EA-857BD9DB3D0F}"/>
                </a:ext>
              </a:extLst>
            </p:cNvPr>
            <p:cNvSpPr/>
            <p:nvPr/>
          </p:nvSpPr>
          <p:spPr>
            <a:xfrm flipV="1">
              <a:off x="5636788" y="215043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5" name="正五边形 8">
              <a:extLst>
                <a:ext uri="{FF2B5EF4-FFF2-40B4-BE49-F238E27FC236}">
                  <a16:creationId xmlns:a16="http://schemas.microsoft.com/office/drawing/2014/main" id="{2122C0AA-2F2A-43AC-B374-825960FD67C4}"/>
                </a:ext>
              </a:extLst>
            </p:cNvPr>
            <p:cNvSpPr/>
            <p:nvPr/>
          </p:nvSpPr>
          <p:spPr>
            <a:xfrm flipV="1">
              <a:off x="5801766"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正五边形 9">
              <a:extLst>
                <a:ext uri="{FF2B5EF4-FFF2-40B4-BE49-F238E27FC236}">
                  <a16:creationId xmlns:a16="http://schemas.microsoft.com/office/drawing/2014/main" id="{9DE32879-C566-4D15-86FC-51FD202F406C}"/>
                </a:ext>
              </a:extLst>
            </p:cNvPr>
            <p:cNvSpPr/>
            <p:nvPr/>
          </p:nvSpPr>
          <p:spPr>
            <a:xfrm flipV="1">
              <a:off x="5471810"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47" name="组合 46">
            <a:extLst>
              <a:ext uri="{FF2B5EF4-FFF2-40B4-BE49-F238E27FC236}">
                <a16:creationId xmlns:a16="http://schemas.microsoft.com/office/drawing/2014/main" id="{CCB1A81C-829B-431F-9E35-588CE5EA82CF}"/>
              </a:ext>
            </a:extLst>
          </p:cNvPr>
          <p:cNvGrpSpPr/>
          <p:nvPr/>
        </p:nvGrpSpPr>
        <p:grpSpPr>
          <a:xfrm>
            <a:off x="2162655" y="4582180"/>
            <a:ext cx="1020688" cy="946150"/>
            <a:chOff x="5471810" y="2150431"/>
            <a:chExt cx="1121380" cy="1039488"/>
          </a:xfrm>
        </p:grpSpPr>
        <p:sp>
          <p:nvSpPr>
            <p:cNvPr id="48" name="正五边形 11">
              <a:extLst>
                <a:ext uri="{FF2B5EF4-FFF2-40B4-BE49-F238E27FC236}">
                  <a16:creationId xmlns:a16="http://schemas.microsoft.com/office/drawing/2014/main" id="{B0E78C1E-635B-4AAA-BA47-04BE7ED575A5}"/>
                </a:ext>
              </a:extLst>
            </p:cNvPr>
            <p:cNvSpPr/>
            <p:nvPr/>
          </p:nvSpPr>
          <p:spPr>
            <a:xfrm flipV="1">
              <a:off x="5636788" y="215043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9" name="正五边形 12">
              <a:extLst>
                <a:ext uri="{FF2B5EF4-FFF2-40B4-BE49-F238E27FC236}">
                  <a16:creationId xmlns:a16="http://schemas.microsoft.com/office/drawing/2014/main" id="{51DFE345-C947-4864-8D69-CE635553F944}"/>
                </a:ext>
              </a:extLst>
            </p:cNvPr>
            <p:cNvSpPr/>
            <p:nvPr/>
          </p:nvSpPr>
          <p:spPr>
            <a:xfrm flipV="1">
              <a:off x="5801766"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0" name="正五边形 13">
              <a:extLst>
                <a:ext uri="{FF2B5EF4-FFF2-40B4-BE49-F238E27FC236}">
                  <a16:creationId xmlns:a16="http://schemas.microsoft.com/office/drawing/2014/main" id="{3C78559D-5DC2-4438-85E5-2E8831FEC092}"/>
                </a:ext>
              </a:extLst>
            </p:cNvPr>
            <p:cNvSpPr/>
            <p:nvPr/>
          </p:nvSpPr>
          <p:spPr>
            <a:xfrm flipV="1">
              <a:off x="5471810"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55" name="Copyright Notice">
            <a:extLst>
              <a:ext uri="{FF2B5EF4-FFF2-40B4-BE49-F238E27FC236}">
                <a16:creationId xmlns:a16="http://schemas.microsoft.com/office/drawing/2014/main" id="{E012E574-DFDB-4053-BF64-E73681A67240}"/>
              </a:ext>
            </a:extLst>
          </p:cNvPr>
          <p:cNvSpPr>
            <a:spLocks/>
          </p:cNvSpPr>
          <p:nvPr/>
        </p:nvSpPr>
        <p:spPr bwMode="auto">
          <a:xfrm>
            <a:off x="3524488" y="2051468"/>
            <a:ext cx="6838712" cy="804097"/>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zh-CN" altLang="en-US" sz="2400" b="1" dirty="0">
                <a:solidFill>
                  <a:prstClr val="black"/>
                </a:solidFill>
                <a:latin typeface="微软雅黑" panose="020B0503020204020204" pitchFamily="34" charset="-122"/>
                <a:ea typeface="微软雅黑" panose="020B0503020204020204" pitchFamily="34" charset="-122"/>
              </a:rPr>
              <a:t>传统的机器学习方法将迭代和</a:t>
            </a:r>
            <a:r>
              <a:rPr lang="en-US" altLang="zh-CN" sz="2400" b="1" dirty="0">
                <a:solidFill>
                  <a:prstClr val="black"/>
                </a:solidFill>
                <a:latin typeface="微软雅黑" panose="020B0503020204020204" pitchFamily="34" charset="-122"/>
                <a:ea typeface="微软雅黑" panose="020B0503020204020204" pitchFamily="34" charset="-122"/>
              </a:rPr>
              <a:t>clock</a:t>
            </a:r>
            <a:r>
              <a:rPr lang="zh-CN" altLang="en-US" sz="2400" b="1" dirty="0">
                <a:solidFill>
                  <a:prstClr val="black"/>
                </a:solidFill>
                <a:latin typeface="微软雅黑" panose="020B0503020204020204" pitchFamily="34" charset="-122"/>
                <a:ea typeface="微软雅黑" panose="020B0503020204020204" pitchFamily="34" charset="-122"/>
              </a:rPr>
              <a:t>等同起来，但这没有必要</a:t>
            </a:r>
            <a:endParaRPr kumimoji="0" lang="en-US" sz="2400" b="1" i="0" u="none" strike="noStrike" kern="1200" spc="0" normalizeH="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6" name="Copyright Notice">
            <a:extLst>
              <a:ext uri="{FF2B5EF4-FFF2-40B4-BE49-F238E27FC236}">
                <a16:creationId xmlns:a16="http://schemas.microsoft.com/office/drawing/2014/main" id="{B5951BFD-B6A6-4D99-898A-CEB1D72E0999}"/>
              </a:ext>
            </a:extLst>
          </p:cNvPr>
          <p:cNvSpPr>
            <a:spLocks/>
          </p:cNvSpPr>
          <p:nvPr/>
        </p:nvSpPr>
        <p:spPr bwMode="auto">
          <a:xfrm>
            <a:off x="3524487" y="3039420"/>
            <a:ext cx="6463622" cy="154276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zh-CN" altLang="en-US" sz="2400" b="1" dirty="0">
                <a:solidFill>
                  <a:prstClr val="black"/>
                </a:solidFill>
                <a:latin typeface="微软雅黑" panose="020B0503020204020204" pitchFamily="34" charset="-122"/>
                <a:ea typeface="微软雅黑" panose="020B0503020204020204" pitchFamily="34" charset="-122"/>
              </a:rPr>
              <a:t>在</a:t>
            </a:r>
            <a:r>
              <a:rPr lang="en-US" altLang="zh-CN" sz="2400" b="1" dirty="0">
                <a:solidFill>
                  <a:prstClr val="black"/>
                </a:solidFill>
                <a:latin typeface="微软雅黑" panose="020B0503020204020204" pitchFamily="34" charset="-122"/>
                <a:ea typeface="微软雅黑" panose="020B0503020204020204" pitchFamily="34" charset="-122"/>
              </a:rPr>
              <a:t>BSP</a:t>
            </a:r>
            <a:r>
              <a:rPr lang="zh-CN" altLang="en-US" sz="2400" b="1" dirty="0">
                <a:solidFill>
                  <a:prstClr val="black"/>
                </a:solidFill>
                <a:latin typeface="微软雅黑" panose="020B0503020204020204" pitchFamily="34" charset="-122"/>
                <a:ea typeface="微软雅黑" panose="020B0503020204020204" pitchFamily="34" charset="-122"/>
              </a:rPr>
              <a:t>模型中将每个时钟周期内完成的工作量定义为每时钟工作量</a:t>
            </a:r>
            <a:r>
              <a:rPr lang="en-US" altLang="zh-CN" sz="2400" b="1" dirty="0">
                <a:solidFill>
                  <a:prstClr val="black"/>
                </a:solidFill>
                <a:latin typeface="微软雅黑" panose="020B0503020204020204" pitchFamily="34" charset="-122"/>
                <a:ea typeface="微软雅黑" panose="020B0503020204020204" pitchFamily="34" charset="-122"/>
              </a:rPr>
              <a:t>work-per-clock</a:t>
            </a:r>
            <a:r>
              <a:rPr lang="zh-CN" altLang="en-US" sz="2400" b="1" dirty="0">
                <a:solidFill>
                  <a:prstClr val="black"/>
                </a:solidFill>
                <a:latin typeface="微软雅黑" panose="020B0503020204020204" pitchFamily="34" charset="-122"/>
                <a:ea typeface="微软雅黑" panose="020B0503020204020204" pitchFamily="34" charset="-122"/>
              </a:rPr>
              <a:t>（</a:t>
            </a:r>
            <a:r>
              <a:rPr lang="en-US" altLang="zh-CN" sz="2400" b="1" dirty="0">
                <a:solidFill>
                  <a:prstClr val="black"/>
                </a:solidFill>
                <a:latin typeface="微软雅黑" panose="020B0503020204020204" pitchFamily="34" charset="-122"/>
                <a:ea typeface="微软雅黑" panose="020B0503020204020204" pitchFamily="34" charset="-122"/>
              </a:rPr>
              <a:t>WPC</a:t>
            </a:r>
            <a:r>
              <a:rPr lang="zh-CN" altLang="en-US" sz="2400" b="1" dirty="0">
                <a:solidFill>
                  <a:prstClr val="black"/>
                </a:solidFill>
                <a:latin typeface="微软雅黑" panose="020B0503020204020204" pitchFamily="34" charset="-122"/>
                <a:ea typeface="微软雅黑" panose="020B0503020204020204" pitchFamily="34" charset="-122"/>
              </a:rPr>
              <a:t>），</a:t>
            </a:r>
            <a:r>
              <a:rPr lang="en-US" altLang="zh-CN" sz="2400" b="1" dirty="0">
                <a:solidFill>
                  <a:prstClr val="black"/>
                </a:solidFill>
                <a:latin typeface="微软雅黑" panose="020B0503020204020204" pitchFamily="34" charset="-122"/>
                <a:ea typeface="微软雅黑" panose="020B0503020204020204" pitchFamily="34" charset="-122"/>
              </a:rPr>
              <a:t>WPC</a:t>
            </a:r>
            <a:r>
              <a:rPr lang="zh-CN" altLang="en-US" sz="2400" b="1" dirty="0">
                <a:solidFill>
                  <a:prstClr val="black"/>
                </a:solidFill>
                <a:latin typeface="微软雅黑" panose="020B0503020204020204" pitchFamily="34" charset="-122"/>
                <a:ea typeface="微软雅黑" panose="020B0503020204020204" pitchFamily="34" charset="-122"/>
              </a:rPr>
              <a:t>可以是输入数据上迭代的倍数或分数</a:t>
            </a:r>
            <a:endParaRPr kumimoji="0" lang="en-US" sz="2400" b="1" i="0" u="none" strike="noStrike" kern="1200" spc="0" normalizeH="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7" name="Copyright Notice">
            <a:extLst>
              <a:ext uri="{FF2B5EF4-FFF2-40B4-BE49-F238E27FC236}">
                <a16:creationId xmlns:a16="http://schemas.microsoft.com/office/drawing/2014/main" id="{2D83079B-84F8-4535-BD8E-2C9E529ADAA2}"/>
              </a:ext>
            </a:extLst>
          </p:cNvPr>
          <p:cNvSpPr>
            <a:spLocks/>
          </p:cNvSpPr>
          <p:nvPr/>
        </p:nvSpPr>
        <p:spPr bwMode="auto">
          <a:xfrm>
            <a:off x="3524487" y="4799649"/>
            <a:ext cx="6006011"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US" altLang="zh-CN" sz="2400" b="1" dirty="0">
                <a:solidFill>
                  <a:prstClr val="black"/>
                </a:solidFill>
                <a:latin typeface="微软雅黑" panose="020B0503020204020204" pitchFamily="34" charset="-122"/>
                <a:ea typeface="微软雅黑" panose="020B0503020204020204" pitchFamily="34" charset="-122"/>
              </a:rPr>
              <a:t>A-BSP</a:t>
            </a:r>
            <a:r>
              <a:rPr lang="zh-CN" altLang="en-US" sz="2400" b="1" dirty="0">
                <a:solidFill>
                  <a:prstClr val="black"/>
                </a:solidFill>
                <a:latin typeface="微软雅黑" panose="020B0503020204020204" pitchFamily="34" charset="-122"/>
                <a:ea typeface="微软雅黑" panose="020B0503020204020204" pitchFamily="34" charset="-122"/>
              </a:rPr>
              <a:t>即</a:t>
            </a:r>
            <a:r>
              <a:rPr lang="en-US" altLang="zh-CN" sz="2400" b="1" dirty="0">
                <a:solidFill>
                  <a:prstClr val="black"/>
                </a:solidFill>
                <a:latin typeface="微软雅黑" panose="020B0503020204020204" pitchFamily="34" charset="-122"/>
                <a:ea typeface="微软雅黑" panose="020B0503020204020204" pitchFamily="34" charset="-122"/>
              </a:rPr>
              <a:t>WPC</a:t>
            </a:r>
            <a:r>
              <a:rPr lang="zh-CN" altLang="en-US" sz="2400" b="1" dirty="0">
                <a:solidFill>
                  <a:prstClr val="black"/>
                </a:solidFill>
                <a:latin typeface="微软雅黑" panose="020B0503020204020204" pitchFamily="34" charset="-122"/>
                <a:ea typeface="微软雅黑" panose="020B0503020204020204" pitchFamily="34" charset="-122"/>
              </a:rPr>
              <a:t>不等于一次迭代的</a:t>
            </a:r>
            <a:r>
              <a:rPr lang="en-US" altLang="zh-CN" sz="2400" b="1" dirty="0">
                <a:solidFill>
                  <a:prstClr val="black"/>
                </a:solidFill>
                <a:latin typeface="微软雅黑" panose="020B0503020204020204" pitchFamily="34" charset="-122"/>
                <a:ea typeface="微软雅黑" panose="020B0503020204020204" pitchFamily="34" charset="-122"/>
              </a:rPr>
              <a:t>BSP</a:t>
            </a:r>
            <a:endParaRPr kumimoji="0" lang="en-US" sz="2400" b="1" i="0" u="none" strike="noStrike" kern="1200" spc="0" normalizeH="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文本框 7">
            <a:extLst>
              <a:ext uri="{FF2B5EF4-FFF2-40B4-BE49-F238E27FC236}">
                <a16:creationId xmlns:a16="http://schemas.microsoft.com/office/drawing/2014/main" id="{2610357D-3D04-4C45-B073-42BFDD493FEE}"/>
              </a:ext>
            </a:extLst>
          </p:cNvPr>
          <p:cNvSpPr txBox="1"/>
          <p:nvPr/>
        </p:nvSpPr>
        <p:spPr>
          <a:xfrm>
            <a:off x="2135638" y="756337"/>
            <a:ext cx="8724867" cy="584775"/>
          </a:xfrm>
          <a:prstGeom prst="rect">
            <a:avLst/>
          </a:prstGeom>
          <a:noFill/>
        </p:spPr>
        <p:txBody>
          <a:bodyPr wrap="square" rtlCol="0">
            <a:spAutoFit/>
          </a:bodyPr>
          <a:lstStyle/>
          <a:p>
            <a:pPr lvl="0">
              <a:defRPr/>
            </a:pPr>
            <a:r>
              <a:rPr lang="en-US" altLang="zh-CN" sz="3200" dirty="0">
                <a:solidFill>
                  <a:prstClr val="black"/>
                </a:solidFill>
                <a:latin typeface="微软雅黑" panose="020B0503020204020204" pitchFamily="34" charset="-122"/>
                <a:ea typeface="微软雅黑" panose="020B0503020204020204" pitchFamily="34" charset="-122"/>
              </a:rPr>
              <a:t>Arbitrarily-sized BSP(A-BSP</a:t>
            </a:r>
            <a:r>
              <a:rPr lang="zh-CN" altLang="en-US" sz="3200" dirty="0">
                <a:solidFill>
                  <a:prstClr val="black"/>
                </a:solidFill>
                <a:latin typeface="微软雅黑" panose="020B0503020204020204" pitchFamily="34" charset="-122"/>
                <a:ea typeface="微软雅黑" panose="020B0503020204020204" pitchFamily="34" charset="-122"/>
              </a:rPr>
              <a:t>模型</a:t>
            </a:r>
            <a:r>
              <a:rPr lang="en-US" altLang="zh-CN" sz="3200" dirty="0">
                <a:solidFill>
                  <a:prstClr val="black"/>
                </a:solidFill>
                <a:latin typeface="微软雅黑" panose="020B0503020204020204" pitchFamily="34" charset="-122"/>
                <a:ea typeface="微软雅黑" panose="020B0503020204020204" pitchFamily="34" charset="-122"/>
              </a:rPr>
              <a:t>)</a:t>
            </a:r>
            <a:endParaRPr kumimoji="0" lang="zh-CN" altLang="en-US"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4084298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a:extLst>
              <a:ext uri="{FF2B5EF4-FFF2-40B4-BE49-F238E27FC236}">
                <a16:creationId xmlns:a16="http://schemas.microsoft.com/office/drawing/2014/main" id="{7AE0352E-D3ED-4D83-980D-0CBA0E9CF47A}"/>
              </a:ext>
            </a:extLst>
          </p:cNvPr>
          <p:cNvGrpSpPr/>
          <p:nvPr/>
        </p:nvGrpSpPr>
        <p:grpSpPr>
          <a:xfrm>
            <a:off x="570458" y="1714366"/>
            <a:ext cx="1020688" cy="946150"/>
            <a:chOff x="5471810" y="2150431"/>
            <a:chExt cx="1121380" cy="1039488"/>
          </a:xfrm>
        </p:grpSpPr>
        <p:sp>
          <p:nvSpPr>
            <p:cNvPr id="40" name="正五边形 1">
              <a:extLst>
                <a:ext uri="{FF2B5EF4-FFF2-40B4-BE49-F238E27FC236}">
                  <a16:creationId xmlns:a16="http://schemas.microsoft.com/office/drawing/2014/main" id="{BFAB5622-55B3-49A4-B598-4D4FB85D6350}"/>
                </a:ext>
              </a:extLst>
            </p:cNvPr>
            <p:cNvSpPr/>
            <p:nvPr/>
          </p:nvSpPr>
          <p:spPr>
            <a:xfrm flipV="1">
              <a:off x="5636788" y="215043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1" name="正五边形 2">
              <a:extLst>
                <a:ext uri="{FF2B5EF4-FFF2-40B4-BE49-F238E27FC236}">
                  <a16:creationId xmlns:a16="http://schemas.microsoft.com/office/drawing/2014/main" id="{30016F41-2FC2-4588-A158-5950348FCA37}"/>
                </a:ext>
              </a:extLst>
            </p:cNvPr>
            <p:cNvSpPr/>
            <p:nvPr/>
          </p:nvSpPr>
          <p:spPr>
            <a:xfrm flipV="1">
              <a:off x="5801766"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2" name="正五边形 3">
              <a:extLst>
                <a:ext uri="{FF2B5EF4-FFF2-40B4-BE49-F238E27FC236}">
                  <a16:creationId xmlns:a16="http://schemas.microsoft.com/office/drawing/2014/main" id="{A90EAA3D-9D6D-4C72-803A-D0BC5145DCA2}"/>
                </a:ext>
              </a:extLst>
            </p:cNvPr>
            <p:cNvSpPr/>
            <p:nvPr/>
          </p:nvSpPr>
          <p:spPr>
            <a:xfrm flipV="1">
              <a:off x="5471810"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43" name="组合 42">
            <a:extLst>
              <a:ext uri="{FF2B5EF4-FFF2-40B4-BE49-F238E27FC236}">
                <a16:creationId xmlns:a16="http://schemas.microsoft.com/office/drawing/2014/main" id="{B6A01517-B7D8-429A-8322-0418DC2D5980}"/>
              </a:ext>
            </a:extLst>
          </p:cNvPr>
          <p:cNvGrpSpPr/>
          <p:nvPr/>
        </p:nvGrpSpPr>
        <p:grpSpPr>
          <a:xfrm>
            <a:off x="570459" y="4174948"/>
            <a:ext cx="1020688" cy="946150"/>
            <a:chOff x="5471810" y="2150431"/>
            <a:chExt cx="1121380" cy="1039488"/>
          </a:xfrm>
        </p:grpSpPr>
        <p:sp>
          <p:nvSpPr>
            <p:cNvPr id="44" name="正五边形 7">
              <a:extLst>
                <a:ext uri="{FF2B5EF4-FFF2-40B4-BE49-F238E27FC236}">
                  <a16:creationId xmlns:a16="http://schemas.microsoft.com/office/drawing/2014/main" id="{E10105CA-3A63-4DC6-81EA-857BD9DB3D0F}"/>
                </a:ext>
              </a:extLst>
            </p:cNvPr>
            <p:cNvSpPr/>
            <p:nvPr/>
          </p:nvSpPr>
          <p:spPr>
            <a:xfrm flipV="1">
              <a:off x="5636788" y="215043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5" name="正五边形 8">
              <a:extLst>
                <a:ext uri="{FF2B5EF4-FFF2-40B4-BE49-F238E27FC236}">
                  <a16:creationId xmlns:a16="http://schemas.microsoft.com/office/drawing/2014/main" id="{2122C0AA-2F2A-43AC-B374-825960FD67C4}"/>
                </a:ext>
              </a:extLst>
            </p:cNvPr>
            <p:cNvSpPr/>
            <p:nvPr/>
          </p:nvSpPr>
          <p:spPr>
            <a:xfrm flipV="1">
              <a:off x="5801766"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正五边形 9">
              <a:extLst>
                <a:ext uri="{FF2B5EF4-FFF2-40B4-BE49-F238E27FC236}">
                  <a16:creationId xmlns:a16="http://schemas.microsoft.com/office/drawing/2014/main" id="{9DE32879-C566-4D15-86FC-51FD202F406C}"/>
                </a:ext>
              </a:extLst>
            </p:cNvPr>
            <p:cNvSpPr/>
            <p:nvPr/>
          </p:nvSpPr>
          <p:spPr>
            <a:xfrm flipV="1">
              <a:off x="5471810"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55" name="Copyright Notice">
            <a:extLst>
              <a:ext uri="{FF2B5EF4-FFF2-40B4-BE49-F238E27FC236}">
                <a16:creationId xmlns:a16="http://schemas.microsoft.com/office/drawing/2014/main" id="{E012E574-DFDB-4053-BF64-E73681A67240}"/>
              </a:ext>
            </a:extLst>
          </p:cNvPr>
          <p:cNvSpPr>
            <a:spLocks/>
          </p:cNvSpPr>
          <p:nvPr/>
        </p:nvSpPr>
        <p:spPr bwMode="auto">
          <a:xfrm>
            <a:off x="1932291" y="1736354"/>
            <a:ext cx="4824007" cy="191209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US" sz="2400" b="1" dirty="0">
                <a:solidFill>
                  <a:prstClr val="black"/>
                </a:solidFill>
                <a:latin typeface="微软雅黑" panose="020B0503020204020204" pitchFamily="34" charset="-122"/>
                <a:ea typeface="微软雅黑" panose="020B0503020204020204" pitchFamily="34" charset="-122"/>
              </a:rPr>
              <a:t>(b)</a:t>
            </a:r>
            <a:r>
              <a:rPr lang="zh-CN" altLang="en-US" sz="2400" b="1" dirty="0">
                <a:solidFill>
                  <a:prstClr val="black"/>
                </a:solidFill>
                <a:latin typeface="微软雅黑" panose="020B0503020204020204" pitchFamily="34" charset="-122"/>
                <a:ea typeface="微软雅黑" panose="020B0503020204020204" pitchFamily="34" charset="-122"/>
              </a:rPr>
              <a:t>说明了</a:t>
            </a:r>
            <a:r>
              <a:rPr lang="en-US" altLang="zh-CN" sz="2400" b="1" dirty="0">
                <a:solidFill>
                  <a:prstClr val="black"/>
                </a:solidFill>
                <a:latin typeface="微软雅黑" panose="020B0503020204020204" pitchFamily="34" charset="-122"/>
                <a:ea typeface="微软雅黑" panose="020B0503020204020204" pitchFamily="34" charset="-122"/>
              </a:rPr>
              <a:t>A-BSP</a:t>
            </a:r>
            <a:r>
              <a:rPr lang="zh-CN" altLang="en-US" sz="2400" b="1" dirty="0">
                <a:solidFill>
                  <a:prstClr val="black"/>
                </a:solidFill>
                <a:latin typeface="微软雅黑" panose="020B0503020204020204" pitchFamily="34" charset="-122"/>
                <a:ea typeface="微软雅黑" panose="020B0503020204020204" pitchFamily="34" charset="-122"/>
              </a:rPr>
              <a:t>执行，其中</a:t>
            </a:r>
            <a:r>
              <a:rPr lang="en-US" altLang="zh-CN" sz="2400" b="1" dirty="0">
                <a:solidFill>
                  <a:prstClr val="black"/>
                </a:solidFill>
                <a:latin typeface="微软雅黑" panose="020B0503020204020204" pitchFamily="34" charset="-122"/>
                <a:ea typeface="微软雅黑" panose="020B0503020204020204" pitchFamily="34" charset="-122"/>
              </a:rPr>
              <a:t>WPC</a:t>
            </a:r>
            <a:r>
              <a:rPr lang="zh-CN" altLang="en-US" sz="2400" b="1" dirty="0">
                <a:solidFill>
                  <a:prstClr val="black"/>
                </a:solidFill>
                <a:latin typeface="微软雅黑" panose="020B0503020204020204" pitchFamily="34" charset="-122"/>
                <a:ea typeface="微软雅黑" panose="020B0503020204020204" pitchFamily="34" charset="-122"/>
              </a:rPr>
              <a:t>是两个完整的迭代。每隔两个工作迭代就会出现障碍，与基本</a:t>
            </a:r>
            <a:r>
              <a:rPr lang="en-US" altLang="zh-CN" sz="2400" b="1" dirty="0">
                <a:solidFill>
                  <a:prstClr val="black"/>
                </a:solidFill>
                <a:latin typeface="微软雅黑" panose="020B0503020204020204" pitchFamily="34" charset="-122"/>
                <a:ea typeface="微软雅黑" panose="020B0503020204020204" pitchFamily="34" charset="-122"/>
              </a:rPr>
              <a:t>BSP</a:t>
            </a:r>
            <a:r>
              <a:rPr lang="zh-CN" altLang="en-US" sz="2400" b="1" dirty="0">
                <a:solidFill>
                  <a:prstClr val="black"/>
                </a:solidFill>
                <a:latin typeface="微软雅黑" panose="020B0503020204020204" pitchFamily="34" charset="-122"/>
                <a:ea typeface="微软雅黑" panose="020B0503020204020204" pitchFamily="34" charset="-122"/>
              </a:rPr>
              <a:t>相比，这大约会使通信工作减半，并使数据延迟翻倍</a:t>
            </a:r>
            <a:endParaRPr kumimoji="0" 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6" name="Copyright Notice">
            <a:extLst>
              <a:ext uri="{FF2B5EF4-FFF2-40B4-BE49-F238E27FC236}">
                <a16:creationId xmlns:a16="http://schemas.microsoft.com/office/drawing/2014/main" id="{B5951BFD-B6A6-4D99-898A-CEB1D72E0999}"/>
              </a:ext>
            </a:extLst>
          </p:cNvPr>
          <p:cNvSpPr>
            <a:spLocks/>
          </p:cNvSpPr>
          <p:nvPr/>
        </p:nvSpPr>
        <p:spPr bwMode="auto">
          <a:xfrm>
            <a:off x="1932291" y="3908538"/>
            <a:ext cx="4824007" cy="191209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zh-CN" altLang="en-US" sz="2400" b="1" dirty="0">
                <a:solidFill>
                  <a:prstClr val="black"/>
                </a:solidFill>
                <a:latin typeface="微软雅黑" panose="020B0503020204020204" pitchFamily="34" charset="-122"/>
                <a:ea typeface="微软雅黑" panose="020B0503020204020204" pitchFamily="34" charset="-122"/>
              </a:rPr>
              <a:t>（</a:t>
            </a:r>
            <a:r>
              <a:rPr lang="en-US" altLang="zh-CN" sz="2400" b="1" dirty="0">
                <a:solidFill>
                  <a:prstClr val="black"/>
                </a:solidFill>
                <a:latin typeface="微软雅黑" panose="020B0503020204020204" pitchFamily="34" charset="-122"/>
                <a:ea typeface="微软雅黑" panose="020B0503020204020204" pitchFamily="34" charset="-122"/>
              </a:rPr>
              <a:t>c</a:t>
            </a:r>
            <a:r>
              <a:rPr lang="zh-CN" altLang="en-US" sz="2400" b="1" dirty="0">
                <a:solidFill>
                  <a:prstClr val="black"/>
                </a:solidFill>
                <a:latin typeface="微软雅黑" panose="020B0503020204020204" pitchFamily="34" charset="-122"/>
                <a:ea typeface="微软雅黑" panose="020B0503020204020204" pitchFamily="34" charset="-122"/>
              </a:rPr>
              <a:t>）说明了</a:t>
            </a:r>
            <a:r>
              <a:rPr lang="en-US" altLang="zh-CN" sz="2400" b="1" dirty="0">
                <a:solidFill>
                  <a:prstClr val="black"/>
                </a:solidFill>
                <a:latin typeface="微软雅黑" panose="020B0503020204020204" pitchFamily="34" charset="-122"/>
                <a:ea typeface="微软雅黑" panose="020B0503020204020204" pitchFamily="34" charset="-122"/>
              </a:rPr>
              <a:t>SSP</a:t>
            </a:r>
            <a:r>
              <a:rPr lang="zh-CN" altLang="en-US" sz="2400" b="1" dirty="0">
                <a:solidFill>
                  <a:prstClr val="black"/>
                </a:solidFill>
                <a:latin typeface="微软雅黑" panose="020B0503020204020204" pitchFamily="34" charset="-122"/>
                <a:ea typeface="微软雅黑" panose="020B0503020204020204" pitchFamily="34" charset="-122"/>
              </a:rPr>
              <a:t>执行，其松弛时间为</a:t>
            </a:r>
            <a:r>
              <a:rPr lang="en-US" altLang="zh-CN" sz="2400" b="1" dirty="0">
                <a:solidFill>
                  <a:prstClr val="black"/>
                </a:solidFill>
                <a:latin typeface="微软雅黑" panose="020B0503020204020204" pitchFamily="34" charset="-122"/>
                <a:ea typeface="微软雅黑" panose="020B0503020204020204" pitchFamily="34" charset="-122"/>
              </a:rPr>
              <a:t>1</a:t>
            </a:r>
            <a:r>
              <a:rPr lang="zh-CN" altLang="en-US" sz="2400" b="1" dirty="0">
                <a:solidFill>
                  <a:prstClr val="black"/>
                </a:solidFill>
                <a:latin typeface="微软雅黑" panose="020B0503020204020204" pitchFamily="34" charset="-122"/>
                <a:ea typeface="微软雅黑" panose="020B0503020204020204" pitchFamily="34" charset="-122"/>
              </a:rPr>
              <a:t>个时钟。 当线程</a:t>
            </a:r>
            <a:r>
              <a:rPr lang="en-US" altLang="zh-CN" sz="2400" b="1" dirty="0">
                <a:solidFill>
                  <a:prstClr val="black"/>
                </a:solidFill>
                <a:latin typeface="微软雅黑" panose="020B0503020204020204" pitchFamily="34" charset="-122"/>
                <a:ea typeface="微软雅黑" panose="020B0503020204020204" pitchFamily="34" charset="-122"/>
              </a:rPr>
              <a:t>3</a:t>
            </a:r>
            <a:r>
              <a:rPr lang="zh-CN" altLang="en-US" sz="2400" b="1" dirty="0">
                <a:solidFill>
                  <a:prstClr val="black"/>
                </a:solidFill>
                <a:latin typeface="微软雅黑" panose="020B0503020204020204" pitchFamily="34" charset="-122"/>
                <a:ea typeface="微软雅黑" panose="020B0503020204020204" pitchFamily="34" charset="-122"/>
              </a:rPr>
              <a:t>工作时（</a:t>
            </a:r>
            <a:r>
              <a:rPr lang="en-US" altLang="zh-CN" sz="2400" b="1" dirty="0">
                <a:solidFill>
                  <a:prstClr val="black"/>
                </a:solidFill>
                <a:latin typeface="微软雅黑" panose="020B0503020204020204" pitchFamily="34" charset="-122"/>
                <a:ea typeface="微软雅黑" panose="020B0503020204020204" pitchFamily="34" charset="-122"/>
              </a:rPr>
              <a:t>4</a:t>
            </a:r>
            <a:r>
              <a:rPr lang="zh-CN" altLang="en-US" sz="2400" b="1" dirty="0">
                <a:solidFill>
                  <a:prstClr val="black"/>
                </a:solidFill>
                <a:latin typeface="微软雅黑" panose="020B0503020204020204" pitchFamily="34" charset="-122"/>
                <a:ea typeface="微软雅黑" panose="020B0503020204020204" pitchFamily="34" charset="-122"/>
              </a:rPr>
              <a:t>、</a:t>
            </a:r>
            <a:r>
              <a:rPr lang="en-US" altLang="zh-CN" sz="2400" b="1" dirty="0">
                <a:solidFill>
                  <a:prstClr val="black"/>
                </a:solidFill>
                <a:latin typeface="微软雅黑" panose="020B0503020204020204" pitchFamily="34" charset="-122"/>
                <a:ea typeface="微软雅黑" panose="020B0503020204020204" pitchFamily="34" charset="-122"/>
              </a:rPr>
              <a:t>6</a:t>
            </a:r>
            <a:r>
              <a:rPr lang="zh-CN" altLang="en-US" sz="2400" b="1" dirty="0">
                <a:solidFill>
                  <a:prstClr val="black"/>
                </a:solidFill>
                <a:latin typeface="微软雅黑" panose="020B0503020204020204" pitchFamily="34" charset="-122"/>
                <a:ea typeface="微软雅黑" panose="020B0503020204020204" pitchFamily="34" charset="-122"/>
              </a:rPr>
              <a:t>），</a:t>
            </a:r>
            <a:r>
              <a:rPr lang="en-US" altLang="zh-CN" sz="2400" b="1" dirty="0">
                <a:solidFill>
                  <a:prstClr val="black"/>
                </a:solidFill>
                <a:latin typeface="微软雅黑" panose="020B0503020204020204" pitchFamily="34" charset="-122"/>
                <a:ea typeface="微软雅黑" panose="020B0503020204020204" pitchFamily="34" charset="-122"/>
              </a:rPr>
              <a:t>SSP</a:t>
            </a:r>
            <a:r>
              <a:rPr lang="zh-CN" altLang="en-US" sz="2400" b="1" dirty="0">
                <a:solidFill>
                  <a:prstClr val="black"/>
                </a:solidFill>
                <a:latin typeface="微软雅黑" panose="020B0503020204020204" pitchFamily="34" charset="-122"/>
                <a:ea typeface="微软雅黑" panose="020B0503020204020204" pitchFamily="34" charset="-122"/>
              </a:rPr>
              <a:t>保证它可以看到时钟</a:t>
            </a:r>
            <a:r>
              <a:rPr lang="en-US" altLang="zh-CN" sz="2400" b="1" dirty="0">
                <a:solidFill>
                  <a:prstClr val="black"/>
                </a:solidFill>
                <a:latin typeface="微软雅黑" panose="020B0503020204020204" pitchFamily="34" charset="-122"/>
                <a:ea typeface="微软雅黑" panose="020B0503020204020204" pitchFamily="34" charset="-122"/>
              </a:rPr>
              <a:t>1</a:t>
            </a:r>
            <a:r>
              <a:rPr lang="zh-CN" altLang="en-US" sz="2400" b="1" dirty="0">
                <a:solidFill>
                  <a:prstClr val="black"/>
                </a:solidFill>
                <a:latin typeface="微软雅黑" panose="020B0503020204020204" pitchFamily="34" charset="-122"/>
                <a:ea typeface="微软雅黑" panose="020B0503020204020204" pitchFamily="34" charset="-122"/>
              </a:rPr>
              <a:t>和</a:t>
            </a:r>
            <a:r>
              <a:rPr lang="en-US" altLang="zh-CN" sz="2400" b="1" dirty="0">
                <a:solidFill>
                  <a:prstClr val="black"/>
                </a:solidFill>
                <a:latin typeface="微软雅黑" panose="020B0503020204020204" pitchFamily="34" charset="-122"/>
                <a:ea typeface="微软雅黑" panose="020B0503020204020204" pitchFamily="34" charset="-122"/>
              </a:rPr>
              <a:t>2</a:t>
            </a:r>
            <a:r>
              <a:rPr lang="zh-CN" altLang="en-US" sz="2400" b="1" dirty="0">
                <a:solidFill>
                  <a:prstClr val="black"/>
                </a:solidFill>
                <a:latin typeface="微软雅黑" panose="020B0503020204020204" pitchFamily="34" charset="-122"/>
                <a:ea typeface="微软雅黑" panose="020B0503020204020204" pitchFamily="34" charset="-122"/>
              </a:rPr>
              <a:t>的所有更新，并且还可以看到时钟</a:t>
            </a:r>
            <a:r>
              <a:rPr lang="en-US" altLang="zh-CN" sz="2400" b="1" dirty="0">
                <a:solidFill>
                  <a:prstClr val="black"/>
                </a:solidFill>
                <a:latin typeface="微软雅黑" panose="020B0503020204020204" pitchFamily="34" charset="-122"/>
                <a:ea typeface="微软雅黑" panose="020B0503020204020204" pitchFamily="34" charset="-122"/>
              </a:rPr>
              <a:t>3</a:t>
            </a:r>
            <a:r>
              <a:rPr lang="zh-CN" altLang="en-US" sz="2400" b="1" dirty="0">
                <a:solidFill>
                  <a:prstClr val="black"/>
                </a:solidFill>
                <a:latin typeface="微软雅黑" panose="020B0503020204020204" pitchFamily="34" charset="-122"/>
                <a:ea typeface="微软雅黑" panose="020B0503020204020204" pitchFamily="34" charset="-122"/>
              </a:rPr>
              <a:t>和</a:t>
            </a:r>
            <a:r>
              <a:rPr lang="en-US" altLang="zh-CN" sz="2400" b="1" dirty="0">
                <a:solidFill>
                  <a:prstClr val="black"/>
                </a:solidFill>
                <a:latin typeface="微软雅黑" panose="020B0503020204020204" pitchFamily="34" charset="-122"/>
                <a:ea typeface="微软雅黑" panose="020B0503020204020204" pitchFamily="34" charset="-122"/>
              </a:rPr>
              <a:t>4</a:t>
            </a:r>
            <a:r>
              <a:rPr lang="zh-CN" altLang="en-US" sz="2400" b="1" dirty="0">
                <a:solidFill>
                  <a:prstClr val="black"/>
                </a:solidFill>
                <a:latin typeface="微软雅黑" panose="020B0503020204020204" pitchFamily="34" charset="-122"/>
                <a:ea typeface="微软雅黑" panose="020B0503020204020204" pitchFamily="34" charset="-122"/>
              </a:rPr>
              <a:t>的一些更新</a:t>
            </a:r>
            <a:endParaRPr kumimoji="0" 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文本框 7">
            <a:extLst>
              <a:ext uri="{FF2B5EF4-FFF2-40B4-BE49-F238E27FC236}">
                <a16:creationId xmlns:a16="http://schemas.microsoft.com/office/drawing/2014/main" id="{2610357D-3D04-4C45-B073-42BFDD493FEE}"/>
              </a:ext>
            </a:extLst>
          </p:cNvPr>
          <p:cNvSpPr txBox="1"/>
          <p:nvPr/>
        </p:nvSpPr>
        <p:spPr>
          <a:xfrm>
            <a:off x="2135638" y="756337"/>
            <a:ext cx="87248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Arbitrarily-sized BSP(A-BSP</a:t>
            </a:r>
            <a:r>
              <a:rPr kumimoji="0" lang="zh-CN" altLang="en-US"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模型</a:t>
            </a:r>
            <a:r>
              <a:rPr kumimoji="0" lang="en-US" altLang="zh-CN"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zh-CN" altLang="en-US"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pic>
        <p:nvPicPr>
          <p:cNvPr id="3" name="图片 2">
            <a:extLst>
              <a:ext uri="{FF2B5EF4-FFF2-40B4-BE49-F238E27FC236}">
                <a16:creationId xmlns:a16="http://schemas.microsoft.com/office/drawing/2014/main" id="{8FA62227-F69E-4998-AB30-5230F6D5DE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298" y="1473734"/>
            <a:ext cx="4354900" cy="4870433"/>
          </a:xfrm>
          <a:prstGeom prst="rect">
            <a:avLst/>
          </a:prstGeom>
        </p:spPr>
      </p:pic>
    </p:spTree>
    <p:extLst>
      <p:ext uri="{BB962C8B-B14F-4D97-AF65-F5344CB8AC3E}">
        <p14:creationId xmlns:p14="http://schemas.microsoft.com/office/powerpoint/2010/main" val="1980567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a:extLst>
              <a:ext uri="{FF2B5EF4-FFF2-40B4-BE49-F238E27FC236}">
                <a16:creationId xmlns:a16="http://schemas.microsoft.com/office/drawing/2014/main" id="{7AE0352E-D3ED-4D83-980D-0CBA0E9CF47A}"/>
              </a:ext>
            </a:extLst>
          </p:cNvPr>
          <p:cNvGrpSpPr/>
          <p:nvPr/>
        </p:nvGrpSpPr>
        <p:grpSpPr>
          <a:xfrm>
            <a:off x="570458" y="1714366"/>
            <a:ext cx="1020688" cy="946150"/>
            <a:chOff x="5471810" y="2150431"/>
            <a:chExt cx="1121380" cy="1039488"/>
          </a:xfrm>
        </p:grpSpPr>
        <p:sp>
          <p:nvSpPr>
            <p:cNvPr id="40" name="正五边形 1">
              <a:extLst>
                <a:ext uri="{FF2B5EF4-FFF2-40B4-BE49-F238E27FC236}">
                  <a16:creationId xmlns:a16="http://schemas.microsoft.com/office/drawing/2014/main" id="{BFAB5622-55B3-49A4-B598-4D4FB85D6350}"/>
                </a:ext>
              </a:extLst>
            </p:cNvPr>
            <p:cNvSpPr/>
            <p:nvPr/>
          </p:nvSpPr>
          <p:spPr>
            <a:xfrm flipV="1">
              <a:off x="5636788" y="215043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1" name="正五边形 2">
              <a:extLst>
                <a:ext uri="{FF2B5EF4-FFF2-40B4-BE49-F238E27FC236}">
                  <a16:creationId xmlns:a16="http://schemas.microsoft.com/office/drawing/2014/main" id="{30016F41-2FC2-4588-A158-5950348FCA37}"/>
                </a:ext>
              </a:extLst>
            </p:cNvPr>
            <p:cNvSpPr/>
            <p:nvPr/>
          </p:nvSpPr>
          <p:spPr>
            <a:xfrm flipV="1">
              <a:off x="5801766"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2" name="正五边形 3">
              <a:extLst>
                <a:ext uri="{FF2B5EF4-FFF2-40B4-BE49-F238E27FC236}">
                  <a16:creationId xmlns:a16="http://schemas.microsoft.com/office/drawing/2014/main" id="{A90EAA3D-9D6D-4C72-803A-D0BC5145DCA2}"/>
                </a:ext>
              </a:extLst>
            </p:cNvPr>
            <p:cNvSpPr/>
            <p:nvPr/>
          </p:nvSpPr>
          <p:spPr>
            <a:xfrm flipV="1">
              <a:off x="5471810"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55" name="Copyright Notice">
            <a:extLst>
              <a:ext uri="{FF2B5EF4-FFF2-40B4-BE49-F238E27FC236}">
                <a16:creationId xmlns:a16="http://schemas.microsoft.com/office/drawing/2014/main" id="{E012E574-DFDB-4053-BF64-E73681A67240}"/>
              </a:ext>
            </a:extLst>
          </p:cNvPr>
          <p:cNvSpPr>
            <a:spLocks/>
          </p:cNvSpPr>
          <p:nvPr/>
        </p:nvSpPr>
        <p:spPr bwMode="auto">
          <a:xfrm>
            <a:off x="1932291" y="1736354"/>
            <a:ext cx="4824007" cy="302008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US" sz="2400" b="1" dirty="0">
                <a:solidFill>
                  <a:prstClr val="black"/>
                </a:solidFill>
                <a:latin typeface="微软雅黑" panose="020B0503020204020204" pitchFamily="34" charset="-122"/>
                <a:ea typeface="微软雅黑" panose="020B0503020204020204" pitchFamily="34" charset="-122"/>
              </a:rPr>
              <a:t>A-BSP</a:t>
            </a:r>
            <a:r>
              <a:rPr lang="zh-CN" altLang="en-US" sz="2400" b="1" dirty="0">
                <a:solidFill>
                  <a:prstClr val="black"/>
                </a:solidFill>
                <a:latin typeface="微软雅黑" panose="020B0503020204020204" pitchFamily="34" charset="-122"/>
                <a:ea typeface="微软雅黑" panose="020B0503020204020204" pitchFamily="34" charset="-122"/>
              </a:rPr>
              <a:t>和</a:t>
            </a:r>
            <a:r>
              <a:rPr lang="en-US" sz="2400" b="1" dirty="0">
                <a:solidFill>
                  <a:prstClr val="black"/>
                </a:solidFill>
                <a:latin typeface="微软雅黑" panose="020B0503020204020204" pitchFamily="34" charset="-122"/>
                <a:ea typeface="微软雅黑" panose="020B0503020204020204" pitchFamily="34" charset="-122"/>
              </a:rPr>
              <a:t>SSP</a:t>
            </a:r>
            <a:r>
              <a:rPr lang="zh-CN" altLang="en-US" sz="2400" b="1" dirty="0">
                <a:solidFill>
                  <a:prstClr val="black"/>
                </a:solidFill>
                <a:latin typeface="微软雅黑" panose="020B0503020204020204" pitchFamily="34" charset="-122"/>
                <a:ea typeface="微软雅黑" panose="020B0503020204020204" pitchFamily="34" charset="-122"/>
              </a:rPr>
              <a:t>的关系。就数据延迟而言，若</a:t>
            </a:r>
            <a:r>
              <a:rPr lang="en-US" altLang="zh-CN" sz="2400" b="1" dirty="0">
                <a:solidFill>
                  <a:prstClr val="black"/>
                </a:solidFill>
                <a:latin typeface="微软雅黑" panose="020B0503020204020204" pitchFamily="34" charset="-122"/>
                <a:ea typeface="微软雅黑" panose="020B0503020204020204" pitchFamily="34" charset="-122"/>
              </a:rPr>
              <a:t>SSP</a:t>
            </a:r>
            <a:r>
              <a:rPr lang="zh-CN" altLang="en-US" sz="2400" b="1" dirty="0">
                <a:solidFill>
                  <a:prstClr val="black"/>
                </a:solidFill>
                <a:latin typeface="微软雅黑" panose="020B0503020204020204" pitchFamily="34" charset="-122"/>
                <a:ea typeface="微软雅黑" panose="020B0503020204020204" pitchFamily="34" charset="-122"/>
              </a:rPr>
              <a:t>延迟设为零，则它们与</a:t>
            </a:r>
            <a:r>
              <a:rPr lang="en-US" altLang="zh-CN" sz="2400" b="1" dirty="0">
                <a:solidFill>
                  <a:prstClr val="black"/>
                </a:solidFill>
                <a:latin typeface="微软雅黑" panose="020B0503020204020204" pitchFamily="34" charset="-122"/>
                <a:ea typeface="微软雅黑" panose="020B0503020204020204" pitchFamily="34" charset="-122"/>
              </a:rPr>
              <a:t>A-BSP</a:t>
            </a:r>
            <a:r>
              <a:rPr lang="zh-CN" altLang="en-US" sz="2400" b="1" dirty="0">
                <a:solidFill>
                  <a:prstClr val="black"/>
                </a:solidFill>
                <a:latin typeface="微软雅黑" panose="020B0503020204020204" pitchFamily="34" charset="-122"/>
                <a:ea typeface="微软雅黑" panose="020B0503020204020204" pitchFamily="34" charset="-122"/>
              </a:rPr>
              <a:t>的数据延迟相同（这时</a:t>
            </a:r>
            <a:r>
              <a:rPr lang="en-US" altLang="zh-CN" sz="2400" b="1" dirty="0">
                <a:solidFill>
                  <a:prstClr val="black"/>
                </a:solidFill>
                <a:latin typeface="微软雅黑" panose="020B0503020204020204" pitchFamily="34" charset="-122"/>
                <a:ea typeface="微软雅黑" panose="020B0503020204020204" pitchFamily="34" charset="-122"/>
              </a:rPr>
              <a:t>SSP</a:t>
            </a:r>
            <a:r>
              <a:rPr lang="zh-CN" altLang="en-US" sz="2400" b="1" dirty="0">
                <a:solidFill>
                  <a:prstClr val="black"/>
                </a:solidFill>
                <a:latin typeface="微软雅黑" panose="020B0503020204020204" pitchFamily="34" charset="-122"/>
                <a:ea typeface="微软雅黑" panose="020B0503020204020204" pitchFamily="34" charset="-122"/>
              </a:rPr>
              <a:t>就是</a:t>
            </a:r>
            <a:r>
              <a:rPr lang="en-US" altLang="zh-CN" sz="2400" b="1" dirty="0">
                <a:solidFill>
                  <a:prstClr val="black"/>
                </a:solidFill>
                <a:latin typeface="微软雅黑" panose="020B0503020204020204" pitchFamily="34" charset="-122"/>
                <a:ea typeface="微软雅黑" panose="020B0503020204020204" pitchFamily="34" charset="-122"/>
              </a:rPr>
              <a:t>A-BSP</a:t>
            </a:r>
            <a:r>
              <a:rPr lang="zh-CN" altLang="en-US" sz="2400" b="1" dirty="0">
                <a:solidFill>
                  <a:prstClr val="black"/>
                </a:solidFill>
                <a:latin typeface="微软雅黑" panose="020B0503020204020204" pitchFamily="34" charset="-122"/>
                <a:ea typeface="微软雅黑" panose="020B0503020204020204" pitchFamily="34" charset="-122"/>
              </a:rPr>
              <a:t>）。</a:t>
            </a:r>
            <a:r>
              <a:rPr lang="en-US" altLang="zh-CN" sz="2400" b="1" dirty="0">
                <a:solidFill>
                  <a:prstClr val="black"/>
                </a:solidFill>
                <a:latin typeface="微软雅黑" panose="020B0503020204020204" pitchFamily="34" charset="-122"/>
                <a:ea typeface="微软雅黑" panose="020B0503020204020204" pitchFamily="34" charset="-122"/>
              </a:rPr>
              <a:t>SSP</a:t>
            </a:r>
            <a:r>
              <a:rPr lang="zh-CN" altLang="en-US" sz="2400" b="1" dirty="0">
                <a:solidFill>
                  <a:prstClr val="black"/>
                </a:solidFill>
                <a:latin typeface="微软雅黑" panose="020B0503020204020204" pitchFamily="34" charset="-122"/>
                <a:ea typeface="微软雅黑" panose="020B0503020204020204" pitchFamily="34" charset="-122"/>
              </a:rPr>
              <a:t>设置为</a:t>
            </a:r>
            <a:r>
              <a:rPr lang="en-US" altLang="zh-CN" sz="2400" b="1" dirty="0">
                <a:solidFill>
                  <a:prstClr val="black"/>
                </a:solidFill>
                <a:latin typeface="微软雅黑" panose="020B0503020204020204" pitchFamily="34" charset="-122"/>
                <a:ea typeface="微软雅黑" panose="020B0503020204020204" pitchFamily="34" charset="-122"/>
              </a:rPr>
              <a:t>{</a:t>
            </a:r>
            <a:r>
              <a:rPr lang="en-US" altLang="zh-CN" sz="2400" b="1" dirty="0" err="1">
                <a:solidFill>
                  <a:prstClr val="black"/>
                </a:solidFill>
                <a:latin typeface="微软雅黑" panose="020B0503020204020204" pitchFamily="34" charset="-122"/>
                <a:ea typeface="微软雅黑" panose="020B0503020204020204" pitchFamily="34" charset="-122"/>
              </a:rPr>
              <a:t>wpc</a:t>
            </a:r>
            <a:r>
              <a:rPr lang="zh-CN" altLang="en-US" sz="2400" b="1" dirty="0">
                <a:solidFill>
                  <a:prstClr val="black"/>
                </a:solidFill>
                <a:latin typeface="微软雅黑" panose="020B0503020204020204" pitchFamily="34" charset="-122"/>
                <a:ea typeface="微软雅黑" panose="020B0503020204020204" pitchFamily="34" charset="-122"/>
              </a:rPr>
              <a:t>，</a:t>
            </a:r>
            <a:r>
              <a:rPr lang="en-US" altLang="zh-CN" sz="2400" b="1" dirty="0">
                <a:solidFill>
                  <a:prstClr val="black"/>
                </a:solidFill>
                <a:latin typeface="微软雅黑" panose="020B0503020204020204" pitchFamily="34" charset="-122"/>
                <a:ea typeface="微软雅黑" panose="020B0503020204020204" pitchFamily="34" charset="-122"/>
              </a:rPr>
              <a:t>s}</a:t>
            </a:r>
            <a:r>
              <a:rPr lang="zh-CN" altLang="en-US" sz="2400" b="1" dirty="0">
                <a:solidFill>
                  <a:prstClr val="black"/>
                </a:solidFill>
                <a:latin typeface="微软雅黑" panose="020B0503020204020204" pitchFamily="34" charset="-122"/>
                <a:ea typeface="微软雅黑" panose="020B0503020204020204" pitchFamily="34" charset="-122"/>
              </a:rPr>
              <a:t>的数据有界延迟为</a:t>
            </a:r>
            <a:r>
              <a:rPr lang="en-US" altLang="zh-CN" sz="2400" b="1" dirty="0" err="1">
                <a:solidFill>
                  <a:prstClr val="black"/>
                </a:solidFill>
                <a:latin typeface="微软雅黑" panose="020B0503020204020204" pitchFamily="34" charset="-122"/>
                <a:ea typeface="微软雅黑" panose="020B0503020204020204" pitchFamily="34" charset="-122"/>
              </a:rPr>
              <a:t>wpc</a:t>
            </a:r>
            <a:r>
              <a:rPr lang="en-US" altLang="zh-CN" sz="2400" b="1" dirty="0">
                <a:solidFill>
                  <a:prstClr val="black"/>
                </a:solidFill>
                <a:latin typeface="微软雅黑" panose="020B0503020204020204" pitchFamily="34" charset="-122"/>
                <a:ea typeface="微软雅黑" panose="020B0503020204020204" pitchFamily="34" charset="-122"/>
              </a:rPr>
              <a:t>×(s+1)-1</a:t>
            </a:r>
            <a:r>
              <a:rPr lang="zh-CN" altLang="en-US" sz="2400" b="1" dirty="0">
                <a:solidFill>
                  <a:prstClr val="black"/>
                </a:solidFill>
                <a:latin typeface="微软雅黑" panose="020B0503020204020204" pitchFamily="34" charset="-122"/>
                <a:ea typeface="微软雅黑" panose="020B0503020204020204" pitchFamily="34" charset="-122"/>
              </a:rPr>
              <a:t>，这和设置为</a:t>
            </a:r>
            <a:r>
              <a:rPr lang="en-US" altLang="zh-CN" sz="2400" b="1" dirty="0">
                <a:solidFill>
                  <a:prstClr val="black"/>
                </a:solidFill>
                <a:latin typeface="微软雅黑" panose="020B0503020204020204" pitchFamily="34" charset="-122"/>
                <a:ea typeface="微软雅黑" panose="020B0503020204020204" pitchFamily="34" charset="-122"/>
              </a:rPr>
              <a:t>{</a:t>
            </a:r>
            <a:r>
              <a:rPr lang="en-US" altLang="zh-CN" sz="2400" b="1" dirty="0" err="1">
                <a:solidFill>
                  <a:prstClr val="black"/>
                </a:solidFill>
                <a:latin typeface="微软雅黑" panose="020B0503020204020204" pitchFamily="34" charset="-122"/>
                <a:ea typeface="微软雅黑" panose="020B0503020204020204" pitchFamily="34" charset="-122"/>
              </a:rPr>
              <a:t>wpc</a:t>
            </a:r>
            <a:r>
              <a:rPr lang="en-US" altLang="zh-CN" sz="2400" b="1" dirty="0">
                <a:solidFill>
                  <a:prstClr val="black"/>
                </a:solidFill>
                <a:latin typeface="微软雅黑" panose="020B0503020204020204" pitchFamily="34" charset="-122"/>
                <a:ea typeface="微软雅黑" panose="020B0503020204020204" pitchFamily="34" charset="-122"/>
              </a:rPr>
              <a:t>×(s+1)</a:t>
            </a:r>
            <a:r>
              <a:rPr lang="zh-CN" altLang="en-US" sz="2400" b="1" dirty="0">
                <a:solidFill>
                  <a:prstClr val="black"/>
                </a:solidFill>
                <a:latin typeface="微软雅黑" panose="020B0503020204020204" pitchFamily="34" charset="-122"/>
                <a:ea typeface="微软雅黑" panose="020B0503020204020204" pitchFamily="34" charset="-122"/>
              </a:rPr>
              <a:t>，</a:t>
            </a:r>
            <a:r>
              <a:rPr lang="en-US" altLang="zh-CN" sz="2400" b="1" dirty="0">
                <a:solidFill>
                  <a:prstClr val="black"/>
                </a:solidFill>
                <a:latin typeface="微软雅黑" panose="020B0503020204020204" pitchFamily="34" charset="-122"/>
                <a:ea typeface="微软雅黑" panose="020B0503020204020204" pitchFamily="34" charset="-122"/>
              </a:rPr>
              <a:t>0}</a:t>
            </a:r>
            <a:r>
              <a:rPr lang="zh-CN" altLang="en-US" sz="2400" b="1" dirty="0">
                <a:solidFill>
                  <a:prstClr val="black"/>
                </a:solidFill>
                <a:latin typeface="微软雅黑" panose="020B0503020204020204" pitchFamily="34" charset="-122"/>
                <a:ea typeface="微软雅黑" panose="020B0503020204020204" pitchFamily="34" charset="-122"/>
              </a:rPr>
              <a:t>的</a:t>
            </a:r>
            <a:r>
              <a:rPr lang="en-US" altLang="zh-CN" sz="2400" b="1" dirty="0">
                <a:solidFill>
                  <a:prstClr val="black"/>
                </a:solidFill>
                <a:latin typeface="微软雅黑" panose="020B0503020204020204" pitchFamily="34" charset="-122"/>
                <a:ea typeface="微软雅黑" panose="020B0503020204020204" pitchFamily="34" charset="-122"/>
              </a:rPr>
              <a:t>A-BSP</a:t>
            </a:r>
            <a:r>
              <a:rPr lang="zh-CN" altLang="en-US" sz="2400" b="1" dirty="0">
                <a:solidFill>
                  <a:prstClr val="black"/>
                </a:solidFill>
                <a:latin typeface="微软雅黑" panose="020B0503020204020204" pitchFamily="34" charset="-122"/>
                <a:ea typeface="微软雅黑" panose="020B0503020204020204" pitchFamily="34" charset="-122"/>
              </a:rPr>
              <a:t>有相同的数据延迟</a:t>
            </a:r>
            <a:endParaRPr kumimoji="0" 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文本框 7">
            <a:extLst>
              <a:ext uri="{FF2B5EF4-FFF2-40B4-BE49-F238E27FC236}">
                <a16:creationId xmlns:a16="http://schemas.microsoft.com/office/drawing/2014/main" id="{2610357D-3D04-4C45-B073-42BFDD493FEE}"/>
              </a:ext>
            </a:extLst>
          </p:cNvPr>
          <p:cNvSpPr txBox="1"/>
          <p:nvPr/>
        </p:nvSpPr>
        <p:spPr>
          <a:xfrm>
            <a:off x="2135638" y="756337"/>
            <a:ext cx="87248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Arbitrarily-sized BSP(A-BSP</a:t>
            </a:r>
            <a:r>
              <a:rPr kumimoji="0" lang="zh-CN" altLang="en-US"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模型</a:t>
            </a:r>
            <a:r>
              <a:rPr kumimoji="0" lang="en-US" altLang="zh-CN"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zh-CN" altLang="en-US"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pic>
        <p:nvPicPr>
          <p:cNvPr id="3" name="图片 2">
            <a:extLst>
              <a:ext uri="{FF2B5EF4-FFF2-40B4-BE49-F238E27FC236}">
                <a16:creationId xmlns:a16="http://schemas.microsoft.com/office/drawing/2014/main" id="{8FA62227-F69E-4998-AB30-5230F6D5DE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298" y="1473734"/>
            <a:ext cx="4354900" cy="4870433"/>
          </a:xfrm>
          <a:prstGeom prst="rect">
            <a:avLst/>
          </a:prstGeom>
        </p:spPr>
      </p:pic>
      <p:grpSp>
        <p:nvGrpSpPr>
          <p:cNvPr id="14" name="组合 13">
            <a:extLst>
              <a:ext uri="{FF2B5EF4-FFF2-40B4-BE49-F238E27FC236}">
                <a16:creationId xmlns:a16="http://schemas.microsoft.com/office/drawing/2014/main" id="{248C9F28-B4C9-49C3-8834-9DE0891AA742}"/>
              </a:ext>
            </a:extLst>
          </p:cNvPr>
          <p:cNvGrpSpPr/>
          <p:nvPr/>
        </p:nvGrpSpPr>
        <p:grpSpPr>
          <a:xfrm>
            <a:off x="570458" y="4889064"/>
            <a:ext cx="1020688" cy="946150"/>
            <a:chOff x="5471810" y="2150431"/>
            <a:chExt cx="1121380" cy="1039488"/>
          </a:xfrm>
        </p:grpSpPr>
        <p:sp>
          <p:nvSpPr>
            <p:cNvPr id="15" name="正五边形 1">
              <a:extLst>
                <a:ext uri="{FF2B5EF4-FFF2-40B4-BE49-F238E27FC236}">
                  <a16:creationId xmlns:a16="http://schemas.microsoft.com/office/drawing/2014/main" id="{278194C2-3A71-4F05-A69C-7980EBE8A132}"/>
                </a:ext>
              </a:extLst>
            </p:cNvPr>
            <p:cNvSpPr/>
            <p:nvPr/>
          </p:nvSpPr>
          <p:spPr>
            <a:xfrm flipV="1">
              <a:off x="5636788" y="215043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正五边形 2">
              <a:extLst>
                <a:ext uri="{FF2B5EF4-FFF2-40B4-BE49-F238E27FC236}">
                  <a16:creationId xmlns:a16="http://schemas.microsoft.com/office/drawing/2014/main" id="{DC278A31-BB50-4EEE-87C6-B99D30EAFEEA}"/>
                </a:ext>
              </a:extLst>
            </p:cNvPr>
            <p:cNvSpPr/>
            <p:nvPr/>
          </p:nvSpPr>
          <p:spPr>
            <a:xfrm flipV="1">
              <a:off x="5801766"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正五边形 3">
              <a:extLst>
                <a:ext uri="{FF2B5EF4-FFF2-40B4-BE49-F238E27FC236}">
                  <a16:creationId xmlns:a16="http://schemas.microsoft.com/office/drawing/2014/main" id="{4A435EE8-B659-4CE9-A6C5-09083ADBF7F2}"/>
                </a:ext>
              </a:extLst>
            </p:cNvPr>
            <p:cNvSpPr/>
            <p:nvPr/>
          </p:nvSpPr>
          <p:spPr>
            <a:xfrm flipV="1">
              <a:off x="5471810"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8" name="Copyright Notice">
            <a:extLst>
              <a:ext uri="{FF2B5EF4-FFF2-40B4-BE49-F238E27FC236}">
                <a16:creationId xmlns:a16="http://schemas.microsoft.com/office/drawing/2014/main" id="{0006503D-8378-4AC1-8CB6-16448C478A3C}"/>
              </a:ext>
            </a:extLst>
          </p:cNvPr>
          <p:cNvSpPr>
            <a:spLocks/>
          </p:cNvSpPr>
          <p:nvPr/>
        </p:nvSpPr>
        <p:spPr bwMode="auto">
          <a:xfrm>
            <a:off x="1932291" y="4911052"/>
            <a:ext cx="4824007" cy="117342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右图中</a:t>
            </a: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(b)</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即</a:t>
            </a: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WPC=2</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的</a:t>
            </a: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A-BSP</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(c)</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即</a:t>
            </a: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WPC=1,s=1</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的</a:t>
            </a: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SSP</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，它们具有相同的数据延迟</a:t>
            </a:r>
            <a:endParaRPr kumimoji="0" 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560351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a:extLst>
              <a:ext uri="{FF2B5EF4-FFF2-40B4-BE49-F238E27FC236}">
                <a16:creationId xmlns:a16="http://schemas.microsoft.com/office/drawing/2014/main" id="{7AE0352E-D3ED-4D83-980D-0CBA0E9CF47A}"/>
              </a:ext>
            </a:extLst>
          </p:cNvPr>
          <p:cNvGrpSpPr/>
          <p:nvPr/>
        </p:nvGrpSpPr>
        <p:grpSpPr>
          <a:xfrm>
            <a:off x="570458" y="1714366"/>
            <a:ext cx="1020688" cy="946150"/>
            <a:chOff x="5471810" y="2150431"/>
            <a:chExt cx="1121380" cy="1039488"/>
          </a:xfrm>
        </p:grpSpPr>
        <p:sp>
          <p:nvSpPr>
            <p:cNvPr id="40" name="正五边形 1">
              <a:extLst>
                <a:ext uri="{FF2B5EF4-FFF2-40B4-BE49-F238E27FC236}">
                  <a16:creationId xmlns:a16="http://schemas.microsoft.com/office/drawing/2014/main" id="{BFAB5622-55B3-49A4-B598-4D4FB85D6350}"/>
                </a:ext>
              </a:extLst>
            </p:cNvPr>
            <p:cNvSpPr/>
            <p:nvPr/>
          </p:nvSpPr>
          <p:spPr>
            <a:xfrm flipV="1">
              <a:off x="5636788" y="215043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1" name="正五边形 2">
              <a:extLst>
                <a:ext uri="{FF2B5EF4-FFF2-40B4-BE49-F238E27FC236}">
                  <a16:creationId xmlns:a16="http://schemas.microsoft.com/office/drawing/2014/main" id="{30016F41-2FC2-4588-A158-5950348FCA37}"/>
                </a:ext>
              </a:extLst>
            </p:cNvPr>
            <p:cNvSpPr/>
            <p:nvPr/>
          </p:nvSpPr>
          <p:spPr>
            <a:xfrm flipV="1">
              <a:off x="5801766"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2" name="正五边形 3">
              <a:extLst>
                <a:ext uri="{FF2B5EF4-FFF2-40B4-BE49-F238E27FC236}">
                  <a16:creationId xmlns:a16="http://schemas.microsoft.com/office/drawing/2014/main" id="{A90EAA3D-9D6D-4C72-803A-D0BC5145DCA2}"/>
                </a:ext>
              </a:extLst>
            </p:cNvPr>
            <p:cNvSpPr/>
            <p:nvPr/>
          </p:nvSpPr>
          <p:spPr>
            <a:xfrm flipV="1">
              <a:off x="5471810"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55" name="Copyright Notice">
            <a:extLst>
              <a:ext uri="{FF2B5EF4-FFF2-40B4-BE49-F238E27FC236}">
                <a16:creationId xmlns:a16="http://schemas.microsoft.com/office/drawing/2014/main" id="{E012E574-DFDB-4053-BF64-E73681A67240}"/>
              </a:ext>
            </a:extLst>
          </p:cNvPr>
          <p:cNvSpPr>
            <a:spLocks/>
          </p:cNvSpPr>
          <p:nvPr/>
        </p:nvSpPr>
        <p:spPr bwMode="auto">
          <a:xfrm>
            <a:off x="1932291" y="1736354"/>
            <a:ext cx="4824007" cy="154276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zh-CN" altLang="en-US" sz="2400" b="1" dirty="0">
                <a:solidFill>
                  <a:prstClr val="black"/>
                </a:solidFill>
                <a:latin typeface="微软雅黑" panose="020B0503020204020204" pitchFamily="34" charset="-122"/>
                <a:ea typeface="微软雅黑" panose="020B0503020204020204" pitchFamily="34" charset="-122"/>
              </a:rPr>
              <a:t>但是，</a:t>
            </a:r>
            <a:r>
              <a:rPr lang="en-US" altLang="zh-CN" sz="2400" b="1" dirty="0">
                <a:solidFill>
                  <a:prstClr val="black"/>
                </a:solidFill>
                <a:latin typeface="微软雅黑" panose="020B0503020204020204" pitchFamily="34" charset="-122"/>
                <a:ea typeface="微软雅黑" panose="020B0503020204020204" pitchFamily="34" charset="-122"/>
              </a:rPr>
              <a:t>SSP</a:t>
            </a:r>
            <a:r>
              <a:rPr lang="zh-CN" altLang="en-US" sz="2400" b="1" dirty="0">
                <a:solidFill>
                  <a:prstClr val="black"/>
                </a:solidFill>
                <a:latin typeface="微软雅黑" panose="020B0503020204020204" pitchFamily="34" charset="-122"/>
                <a:ea typeface="微软雅黑" panose="020B0503020204020204" pitchFamily="34" charset="-122"/>
              </a:rPr>
              <a:t>有额外的通信成本。设置为</a:t>
            </a:r>
            <a:r>
              <a:rPr lang="en-US" altLang="zh-CN" sz="2400" b="1" dirty="0">
                <a:solidFill>
                  <a:prstClr val="black"/>
                </a:solidFill>
                <a:latin typeface="微软雅黑" panose="020B0503020204020204" pitchFamily="34" charset="-122"/>
                <a:ea typeface="微软雅黑" panose="020B0503020204020204" pitchFamily="34" charset="-122"/>
              </a:rPr>
              <a:t>{WPC</a:t>
            </a:r>
            <a:r>
              <a:rPr lang="zh-CN" altLang="en-US" sz="2400" b="1" dirty="0">
                <a:solidFill>
                  <a:prstClr val="black"/>
                </a:solidFill>
                <a:latin typeface="微软雅黑" panose="020B0503020204020204" pitchFamily="34" charset="-122"/>
                <a:ea typeface="微软雅黑" panose="020B0503020204020204" pitchFamily="34" charset="-122"/>
              </a:rPr>
              <a:t>，</a:t>
            </a:r>
            <a:r>
              <a:rPr lang="en-US" altLang="zh-CN" sz="2400" b="1" dirty="0">
                <a:solidFill>
                  <a:prstClr val="black"/>
                </a:solidFill>
                <a:latin typeface="微软雅黑" panose="020B0503020204020204" pitchFamily="34" charset="-122"/>
                <a:ea typeface="微软雅黑" panose="020B0503020204020204" pitchFamily="34" charset="-122"/>
              </a:rPr>
              <a:t>s}</a:t>
            </a:r>
            <a:r>
              <a:rPr lang="zh-CN" altLang="en-US" sz="2400" b="1" dirty="0">
                <a:solidFill>
                  <a:prstClr val="black"/>
                </a:solidFill>
                <a:latin typeface="微软雅黑" panose="020B0503020204020204" pitchFamily="34" charset="-122"/>
                <a:ea typeface="微软雅黑" panose="020B0503020204020204" pitchFamily="34" charset="-122"/>
              </a:rPr>
              <a:t>的</a:t>
            </a:r>
            <a:r>
              <a:rPr lang="en-US" altLang="zh-CN" sz="2400" b="1" dirty="0">
                <a:solidFill>
                  <a:prstClr val="black"/>
                </a:solidFill>
                <a:latin typeface="微软雅黑" panose="020B0503020204020204" pitchFamily="34" charset="-122"/>
                <a:ea typeface="微软雅黑" panose="020B0503020204020204" pitchFamily="34" charset="-122"/>
              </a:rPr>
              <a:t>SSP</a:t>
            </a:r>
            <a:r>
              <a:rPr lang="zh-CN" altLang="en-US" sz="2400" b="1" dirty="0">
                <a:solidFill>
                  <a:prstClr val="black"/>
                </a:solidFill>
                <a:latin typeface="微软雅黑" panose="020B0503020204020204" pitchFamily="34" charset="-122"/>
                <a:ea typeface="微软雅黑" panose="020B0503020204020204" pitchFamily="34" charset="-122"/>
              </a:rPr>
              <a:t>执行的时钟数是与其数据延迟相同的</a:t>
            </a:r>
            <a:r>
              <a:rPr lang="en-US" altLang="zh-CN" sz="2400" b="1" dirty="0">
                <a:solidFill>
                  <a:prstClr val="black"/>
                </a:solidFill>
                <a:latin typeface="微软雅黑" panose="020B0503020204020204" pitchFamily="34" charset="-122"/>
                <a:ea typeface="微软雅黑" panose="020B0503020204020204" pitchFamily="34" charset="-122"/>
              </a:rPr>
              <a:t>A-BSP</a:t>
            </a:r>
            <a:r>
              <a:rPr lang="zh-CN" altLang="en-US" sz="2400" b="1" dirty="0">
                <a:solidFill>
                  <a:prstClr val="black"/>
                </a:solidFill>
                <a:latin typeface="微软雅黑" panose="020B0503020204020204" pitchFamily="34" charset="-122"/>
                <a:ea typeface="微软雅黑" panose="020B0503020204020204" pitchFamily="34" charset="-122"/>
              </a:rPr>
              <a:t>执行时钟数的</a:t>
            </a:r>
            <a:r>
              <a:rPr lang="en-US" altLang="zh-CN" sz="2400" b="1" dirty="0">
                <a:solidFill>
                  <a:prstClr val="black"/>
                </a:solidFill>
                <a:latin typeface="微软雅黑" panose="020B0503020204020204" pitchFamily="34" charset="-122"/>
                <a:ea typeface="微软雅黑" panose="020B0503020204020204" pitchFamily="34" charset="-122"/>
              </a:rPr>
              <a:t>s+1</a:t>
            </a:r>
            <a:r>
              <a:rPr lang="zh-CN" altLang="en-US" sz="2400" b="1" dirty="0">
                <a:solidFill>
                  <a:prstClr val="black"/>
                </a:solidFill>
                <a:latin typeface="微软雅黑" panose="020B0503020204020204" pitchFamily="34" charset="-122"/>
                <a:ea typeface="微软雅黑" panose="020B0503020204020204" pitchFamily="34" charset="-122"/>
              </a:rPr>
              <a:t>倍</a:t>
            </a:r>
            <a:endParaRPr kumimoji="0" 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文本框 7">
            <a:extLst>
              <a:ext uri="{FF2B5EF4-FFF2-40B4-BE49-F238E27FC236}">
                <a16:creationId xmlns:a16="http://schemas.microsoft.com/office/drawing/2014/main" id="{2610357D-3D04-4C45-B073-42BFDD493FEE}"/>
              </a:ext>
            </a:extLst>
          </p:cNvPr>
          <p:cNvSpPr txBox="1"/>
          <p:nvPr/>
        </p:nvSpPr>
        <p:spPr>
          <a:xfrm>
            <a:off x="2135638" y="756337"/>
            <a:ext cx="87248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Arbitrarily-sized BSP(A-BSP</a:t>
            </a:r>
            <a:r>
              <a:rPr kumimoji="0" lang="zh-CN" altLang="en-US"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模型</a:t>
            </a:r>
            <a:r>
              <a:rPr kumimoji="0" lang="en-US" altLang="zh-CN"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zh-CN" altLang="en-US"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pic>
        <p:nvPicPr>
          <p:cNvPr id="3" name="图片 2">
            <a:extLst>
              <a:ext uri="{FF2B5EF4-FFF2-40B4-BE49-F238E27FC236}">
                <a16:creationId xmlns:a16="http://schemas.microsoft.com/office/drawing/2014/main" id="{8FA62227-F69E-4998-AB30-5230F6D5DE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298" y="1473734"/>
            <a:ext cx="4354900" cy="4870433"/>
          </a:xfrm>
          <a:prstGeom prst="rect">
            <a:avLst/>
          </a:prstGeom>
        </p:spPr>
      </p:pic>
      <p:grpSp>
        <p:nvGrpSpPr>
          <p:cNvPr id="19" name="组合 18">
            <a:extLst>
              <a:ext uri="{FF2B5EF4-FFF2-40B4-BE49-F238E27FC236}">
                <a16:creationId xmlns:a16="http://schemas.microsoft.com/office/drawing/2014/main" id="{7AE575DB-295E-455C-AB58-D885560BE5F8}"/>
              </a:ext>
            </a:extLst>
          </p:cNvPr>
          <p:cNvGrpSpPr/>
          <p:nvPr/>
        </p:nvGrpSpPr>
        <p:grpSpPr>
          <a:xfrm>
            <a:off x="567651" y="3724410"/>
            <a:ext cx="1020688" cy="946150"/>
            <a:chOff x="5471810" y="2150431"/>
            <a:chExt cx="1121380" cy="1039488"/>
          </a:xfrm>
        </p:grpSpPr>
        <p:sp>
          <p:nvSpPr>
            <p:cNvPr id="20" name="正五边形 1">
              <a:extLst>
                <a:ext uri="{FF2B5EF4-FFF2-40B4-BE49-F238E27FC236}">
                  <a16:creationId xmlns:a16="http://schemas.microsoft.com/office/drawing/2014/main" id="{313E9D01-548E-4345-9676-12329B83D7B3}"/>
                </a:ext>
              </a:extLst>
            </p:cNvPr>
            <p:cNvSpPr/>
            <p:nvPr/>
          </p:nvSpPr>
          <p:spPr>
            <a:xfrm flipV="1">
              <a:off x="5636788" y="215043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正五边形 2">
              <a:extLst>
                <a:ext uri="{FF2B5EF4-FFF2-40B4-BE49-F238E27FC236}">
                  <a16:creationId xmlns:a16="http://schemas.microsoft.com/office/drawing/2014/main" id="{61C3C9BD-1330-4AA8-907A-693FFAE2E89B}"/>
                </a:ext>
              </a:extLst>
            </p:cNvPr>
            <p:cNvSpPr/>
            <p:nvPr/>
          </p:nvSpPr>
          <p:spPr>
            <a:xfrm flipV="1">
              <a:off x="5801766"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 name="正五边形 3">
              <a:extLst>
                <a:ext uri="{FF2B5EF4-FFF2-40B4-BE49-F238E27FC236}">
                  <a16:creationId xmlns:a16="http://schemas.microsoft.com/office/drawing/2014/main" id="{035EBF52-E8B9-4BAD-9CC2-1EE830B1F16C}"/>
                </a:ext>
              </a:extLst>
            </p:cNvPr>
            <p:cNvSpPr/>
            <p:nvPr/>
          </p:nvSpPr>
          <p:spPr>
            <a:xfrm flipV="1">
              <a:off x="5471810"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23" name="Copyright Notice">
            <a:extLst>
              <a:ext uri="{FF2B5EF4-FFF2-40B4-BE49-F238E27FC236}">
                <a16:creationId xmlns:a16="http://schemas.microsoft.com/office/drawing/2014/main" id="{29EF3743-3F05-417F-A855-D09857487BF1}"/>
              </a:ext>
            </a:extLst>
          </p:cNvPr>
          <p:cNvSpPr>
            <a:spLocks/>
          </p:cNvSpPr>
          <p:nvPr/>
        </p:nvSpPr>
        <p:spPr bwMode="auto">
          <a:xfrm>
            <a:off x="1929484" y="3746398"/>
            <a:ext cx="4824007" cy="191209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zh-CN" altLang="en-US" sz="2400" b="1" dirty="0">
                <a:solidFill>
                  <a:prstClr val="black"/>
                </a:solidFill>
                <a:latin typeface="微软雅黑" panose="020B0503020204020204" pitchFamily="34" charset="-122"/>
                <a:ea typeface="微软雅黑" panose="020B0503020204020204" pitchFamily="34" charset="-122"/>
              </a:rPr>
              <a:t>右图中，</a:t>
            </a:r>
            <a:r>
              <a:rPr lang="en-US" altLang="zh-CN" sz="2400" b="1" dirty="0">
                <a:solidFill>
                  <a:prstClr val="black"/>
                </a:solidFill>
                <a:latin typeface="微软雅黑" panose="020B0503020204020204" pitchFamily="34" charset="-122"/>
                <a:ea typeface="微软雅黑" panose="020B0503020204020204" pitchFamily="34" charset="-122"/>
              </a:rPr>
              <a:t>(b)</a:t>
            </a:r>
            <a:r>
              <a:rPr lang="zh-CN" altLang="en-US" sz="2400" b="1" dirty="0">
                <a:solidFill>
                  <a:prstClr val="black"/>
                </a:solidFill>
                <a:latin typeface="微软雅黑" panose="020B0503020204020204" pitchFamily="34" charset="-122"/>
                <a:ea typeface="微软雅黑" panose="020B0503020204020204" pitchFamily="34" charset="-122"/>
              </a:rPr>
              <a:t>和</a:t>
            </a:r>
            <a:r>
              <a:rPr lang="en-US" altLang="zh-CN" sz="2400" b="1" dirty="0">
                <a:solidFill>
                  <a:prstClr val="black"/>
                </a:solidFill>
                <a:latin typeface="微软雅黑" panose="020B0503020204020204" pitchFamily="34" charset="-122"/>
                <a:ea typeface="微软雅黑" panose="020B0503020204020204" pitchFamily="34" charset="-122"/>
              </a:rPr>
              <a:t>(c)</a:t>
            </a:r>
            <a:r>
              <a:rPr lang="zh-CN" altLang="en-US" sz="2400" b="1" dirty="0">
                <a:solidFill>
                  <a:prstClr val="black"/>
                </a:solidFill>
                <a:latin typeface="微软雅黑" panose="020B0503020204020204" pitchFamily="34" charset="-122"/>
                <a:ea typeface="微软雅黑" panose="020B0503020204020204" pitchFamily="34" charset="-122"/>
              </a:rPr>
              <a:t>的数据延迟相同，但是</a:t>
            </a:r>
            <a:r>
              <a:rPr lang="en-US" altLang="zh-CN" sz="2400" b="1" dirty="0">
                <a:solidFill>
                  <a:prstClr val="black"/>
                </a:solidFill>
                <a:latin typeface="微软雅黑" panose="020B0503020204020204" pitchFamily="34" charset="-122"/>
                <a:ea typeface="微软雅黑" panose="020B0503020204020204" pitchFamily="34" charset="-122"/>
              </a:rPr>
              <a:t>A-BSP</a:t>
            </a:r>
            <a:r>
              <a:rPr lang="zh-CN" altLang="en-US" sz="2400" b="1" dirty="0">
                <a:solidFill>
                  <a:prstClr val="black"/>
                </a:solidFill>
                <a:latin typeface="微软雅黑" panose="020B0503020204020204" pitchFamily="34" charset="-122"/>
                <a:ea typeface="微软雅黑" panose="020B0503020204020204" pitchFamily="34" charset="-122"/>
              </a:rPr>
              <a:t>的</a:t>
            </a:r>
            <a:r>
              <a:rPr lang="en-US" altLang="zh-CN" sz="2400" b="1" dirty="0">
                <a:solidFill>
                  <a:prstClr val="black"/>
                </a:solidFill>
                <a:latin typeface="微软雅黑" panose="020B0503020204020204" pitchFamily="34" charset="-122"/>
                <a:ea typeface="微软雅黑" panose="020B0503020204020204" pitchFamily="34" charset="-122"/>
              </a:rPr>
              <a:t>WPC=2</a:t>
            </a:r>
            <a:r>
              <a:rPr lang="zh-CN" altLang="en-US" sz="2400" b="1" dirty="0">
                <a:solidFill>
                  <a:prstClr val="black"/>
                </a:solidFill>
                <a:latin typeface="微软雅黑" panose="020B0503020204020204" pitchFamily="34" charset="-122"/>
                <a:ea typeface="微软雅黑" panose="020B0503020204020204" pitchFamily="34" charset="-122"/>
              </a:rPr>
              <a:t>，</a:t>
            </a:r>
            <a:r>
              <a:rPr lang="en-US" altLang="zh-CN" sz="2400" b="1" dirty="0">
                <a:solidFill>
                  <a:prstClr val="black"/>
                </a:solidFill>
                <a:latin typeface="微软雅黑" panose="020B0503020204020204" pitchFamily="34" charset="-122"/>
                <a:ea typeface="微软雅黑" panose="020B0503020204020204" pitchFamily="34" charset="-122"/>
              </a:rPr>
              <a:t>SSP</a:t>
            </a:r>
            <a:r>
              <a:rPr lang="zh-CN" altLang="en-US" sz="2400" b="1" dirty="0">
                <a:solidFill>
                  <a:prstClr val="black"/>
                </a:solidFill>
                <a:latin typeface="微软雅黑" panose="020B0503020204020204" pitchFamily="34" charset="-122"/>
                <a:ea typeface="微软雅黑" panose="020B0503020204020204" pitchFamily="34" charset="-122"/>
              </a:rPr>
              <a:t>的</a:t>
            </a:r>
            <a:r>
              <a:rPr lang="en-US" altLang="zh-CN" sz="2400" b="1" dirty="0">
                <a:solidFill>
                  <a:prstClr val="black"/>
                </a:solidFill>
                <a:latin typeface="微软雅黑" panose="020B0503020204020204" pitchFamily="34" charset="-122"/>
                <a:ea typeface="微软雅黑" panose="020B0503020204020204" pitchFamily="34" charset="-122"/>
              </a:rPr>
              <a:t>WPC=1</a:t>
            </a:r>
            <a:r>
              <a:rPr lang="zh-CN" altLang="en-US" sz="2400" b="1" dirty="0">
                <a:solidFill>
                  <a:prstClr val="black"/>
                </a:solidFill>
                <a:latin typeface="微软雅黑" panose="020B0503020204020204" pitchFamily="34" charset="-122"/>
                <a:ea typeface="微软雅黑" panose="020B0503020204020204" pitchFamily="34" charset="-122"/>
              </a:rPr>
              <a:t>，因此</a:t>
            </a:r>
            <a:r>
              <a:rPr lang="en-US" altLang="zh-CN" sz="2400" b="1" dirty="0">
                <a:solidFill>
                  <a:prstClr val="black"/>
                </a:solidFill>
                <a:latin typeface="微软雅黑" panose="020B0503020204020204" pitchFamily="34" charset="-122"/>
                <a:ea typeface="微软雅黑" panose="020B0503020204020204" pitchFamily="34" charset="-122"/>
              </a:rPr>
              <a:t>SSP</a:t>
            </a:r>
            <a:r>
              <a:rPr lang="zh-CN" altLang="en-US" sz="2400" b="1" dirty="0">
                <a:solidFill>
                  <a:prstClr val="black"/>
                </a:solidFill>
                <a:latin typeface="微软雅黑" panose="020B0503020204020204" pitchFamily="34" charset="-122"/>
                <a:ea typeface="微软雅黑" panose="020B0503020204020204" pitchFamily="34" charset="-122"/>
              </a:rPr>
              <a:t>经过了</a:t>
            </a:r>
            <a:r>
              <a:rPr lang="en-US" altLang="zh-CN" sz="2400" b="1" dirty="0">
                <a:solidFill>
                  <a:prstClr val="black"/>
                </a:solidFill>
                <a:latin typeface="微软雅黑" panose="020B0503020204020204" pitchFamily="34" charset="-122"/>
                <a:ea typeface="微软雅黑" panose="020B0503020204020204" pitchFamily="34" charset="-122"/>
              </a:rPr>
              <a:t>2</a:t>
            </a:r>
            <a:r>
              <a:rPr lang="zh-CN" altLang="en-US" sz="2400" b="1" dirty="0">
                <a:solidFill>
                  <a:prstClr val="black"/>
                </a:solidFill>
                <a:latin typeface="微软雅黑" panose="020B0503020204020204" pitchFamily="34" charset="-122"/>
                <a:ea typeface="微软雅黑" panose="020B0503020204020204" pitchFamily="34" charset="-122"/>
              </a:rPr>
              <a:t>个</a:t>
            </a:r>
            <a:r>
              <a:rPr lang="en-US" altLang="zh-CN" sz="2400" b="1" dirty="0">
                <a:solidFill>
                  <a:prstClr val="black"/>
                </a:solidFill>
                <a:latin typeface="微软雅黑" panose="020B0503020204020204" pitchFamily="34" charset="-122"/>
                <a:ea typeface="微软雅黑" panose="020B0503020204020204" pitchFamily="34" charset="-122"/>
              </a:rPr>
              <a:t>WPC</a:t>
            </a:r>
            <a:r>
              <a:rPr lang="zh-CN" altLang="en-US" sz="2400" b="1" dirty="0">
                <a:solidFill>
                  <a:prstClr val="black"/>
                </a:solidFill>
                <a:latin typeface="微软雅黑" panose="020B0503020204020204" pitchFamily="34" charset="-122"/>
                <a:ea typeface="微软雅黑" panose="020B0503020204020204" pitchFamily="34" charset="-122"/>
              </a:rPr>
              <a:t>，通讯次数为</a:t>
            </a:r>
            <a:r>
              <a:rPr lang="en-US" altLang="zh-CN" sz="2400" b="1" dirty="0">
                <a:solidFill>
                  <a:prstClr val="black"/>
                </a:solidFill>
                <a:latin typeface="微软雅黑" panose="020B0503020204020204" pitchFamily="34" charset="-122"/>
                <a:ea typeface="微软雅黑" panose="020B0503020204020204" pitchFamily="34" charset="-122"/>
              </a:rPr>
              <a:t>2</a:t>
            </a:r>
            <a:r>
              <a:rPr lang="zh-CN" altLang="en-US" sz="2400" b="1" dirty="0">
                <a:solidFill>
                  <a:prstClr val="black"/>
                </a:solidFill>
                <a:latin typeface="微软雅黑" panose="020B0503020204020204" pitchFamily="34" charset="-122"/>
                <a:ea typeface="微软雅黑" panose="020B0503020204020204" pitchFamily="34" charset="-122"/>
              </a:rPr>
              <a:t>，是</a:t>
            </a:r>
            <a:r>
              <a:rPr lang="en-US" altLang="zh-CN" sz="2400" b="1" dirty="0">
                <a:solidFill>
                  <a:prstClr val="black"/>
                </a:solidFill>
                <a:latin typeface="微软雅黑" panose="020B0503020204020204" pitchFamily="34" charset="-122"/>
                <a:ea typeface="微软雅黑" panose="020B0503020204020204" pitchFamily="34" charset="-122"/>
              </a:rPr>
              <a:t>A-BSP</a:t>
            </a:r>
            <a:r>
              <a:rPr lang="zh-CN" altLang="en-US" sz="2400" b="1" dirty="0">
                <a:solidFill>
                  <a:prstClr val="black"/>
                </a:solidFill>
                <a:latin typeface="微软雅黑" panose="020B0503020204020204" pitchFamily="34" charset="-122"/>
                <a:ea typeface="微软雅黑" panose="020B0503020204020204" pitchFamily="34" charset="-122"/>
              </a:rPr>
              <a:t>通讯次数的</a:t>
            </a:r>
            <a:r>
              <a:rPr lang="en-US" altLang="zh-CN" sz="2400" b="1" dirty="0">
                <a:solidFill>
                  <a:prstClr val="black"/>
                </a:solidFill>
                <a:latin typeface="微软雅黑" panose="020B0503020204020204" pitchFamily="34" charset="-122"/>
                <a:ea typeface="微软雅黑" panose="020B0503020204020204" pitchFamily="34" charset="-122"/>
              </a:rPr>
              <a:t>s+1=2</a:t>
            </a:r>
            <a:r>
              <a:rPr lang="zh-CN" altLang="en-US" sz="2400" b="1" dirty="0">
                <a:solidFill>
                  <a:prstClr val="black"/>
                </a:solidFill>
                <a:latin typeface="微软雅黑" panose="020B0503020204020204" pitchFamily="34" charset="-122"/>
                <a:ea typeface="微软雅黑" panose="020B0503020204020204" pitchFamily="34" charset="-122"/>
              </a:rPr>
              <a:t>倍</a:t>
            </a:r>
            <a:endParaRPr kumimoji="0" 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4200027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a:extLst>
              <a:ext uri="{FF2B5EF4-FFF2-40B4-BE49-F238E27FC236}">
                <a16:creationId xmlns:a16="http://schemas.microsoft.com/office/drawing/2014/main" id="{7AE0352E-D3ED-4D83-980D-0CBA0E9CF47A}"/>
              </a:ext>
            </a:extLst>
          </p:cNvPr>
          <p:cNvGrpSpPr/>
          <p:nvPr/>
        </p:nvGrpSpPr>
        <p:grpSpPr>
          <a:xfrm>
            <a:off x="2162655" y="1724259"/>
            <a:ext cx="1020688" cy="946150"/>
            <a:chOff x="5471810" y="2150431"/>
            <a:chExt cx="1121380" cy="1039488"/>
          </a:xfrm>
        </p:grpSpPr>
        <p:sp>
          <p:nvSpPr>
            <p:cNvPr id="40" name="正五边形 1">
              <a:extLst>
                <a:ext uri="{FF2B5EF4-FFF2-40B4-BE49-F238E27FC236}">
                  <a16:creationId xmlns:a16="http://schemas.microsoft.com/office/drawing/2014/main" id="{BFAB5622-55B3-49A4-B598-4D4FB85D6350}"/>
                </a:ext>
              </a:extLst>
            </p:cNvPr>
            <p:cNvSpPr/>
            <p:nvPr/>
          </p:nvSpPr>
          <p:spPr>
            <a:xfrm flipV="1">
              <a:off x="5636788" y="215043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1" name="正五边形 2">
              <a:extLst>
                <a:ext uri="{FF2B5EF4-FFF2-40B4-BE49-F238E27FC236}">
                  <a16:creationId xmlns:a16="http://schemas.microsoft.com/office/drawing/2014/main" id="{30016F41-2FC2-4588-A158-5950348FCA37}"/>
                </a:ext>
              </a:extLst>
            </p:cNvPr>
            <p:cNvSpPr/>
            <p:nvPr/>
          </p:nvSpPr>
          <p:spPr>
            <a:xfrm flipV="1">
              <a:off x="5801766"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2" name="正五边形 3">
              <a:extLst>
                <a:ext uri="{FF2B5EF4-FFF2-40B4-BE49-F238E27FC236}">
                  <a16:creationId xmlns:a16="http://schemas.microsoft.com/office/drawing/2014/main" id="{A90EAA3D-9D6D-4C72-803A-D0BC5145DCA2}"/>
                </a:ext>
              </a:extLst>
            </p:cNvPr>
            <p:cNvSpPr/>
            <p:nvPr/>
          </p:nvSpPr>
          <p:spPr>
            <a:xfrm flipV="1">
              <a:off x="5471810"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43" name="组合 42">
            <a:extLst>
              <a:ext uri="{FF2B5EF4-FFF2-40B4-BE49-F238E27FC236}">
                <a16:creationId xmlns:a16="http://schemas.microsoft.com/office/drawing/2014/main" id="{B6A01517-B7D8-429A-8322-0418DC2D5980}"/>
              </a:ext>
            </a:extLst>
          </p:cNvPr>
          <p:cNvGrpSpPr/>
          <p:nvPr/>
        </p:nvGrpSpPr>
        <p:grpSpPr>
          <a:xfrm>
            <a:off x="2162655" y="3305830"/>
            <a:ext cx="1020688" cy="946150"/>
            <a:chOff x="5471810" y="2150431"/>
            <a:chExt cx="1121380" cy="1039488"/>
          </a:xfrm>
        </p:grpSpPr>
        <p:sp>
          <p:nvSpPr>
            <p:cNvPr id="44" name="正五边形 7">
              <a:extLst>
                <a:ext uri="{FF2B5EF4-FFF2-40B4-BE49-F238E27FC236}">
                  <a16:creationId xmlns:a16="http://schemas.microsoft.com/office/drawing/2014/main" id="{E10105CA-3A63-4DC6-81EA-857BD9DB3D0F}"/>
                </a:ext>
              </a:extLst>
            </p:cNvPr>
            <p:cNvSpPr/>
            <p:nvPr/>
          </p:nvSpPr>
          <p:spPr>
            <a:xfrm flipV="1">
              <a:off x="5636788" y="215043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5" name="正五边形 8">
              <a:extLst>
                <a:ext uri="{FF2B5EF4-FFF2-40B4-BE49-F238E27FC236}">
                  <a16:creationId xmlns:a16="http://schemas.microsoft.com/office/drawing/2014/main" id="{2122C0AA-2F2A-43AC-B374-825960FD67C4}"/>
                </a:ext>
              </a:extLst>
            </p:cNvPr>
            <p:cNvSpPr/>
            <p:nvPr/>
          </p:nvSpPr>
          <p:spPr>
            <a:xfrm flipV="1">
              <a:off x="5801766"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正五边形 9">
              <a:extLst>
                <a:ext uri="{FF2B5EF4-FFF2-40B4-BE49-F238E27FC236}">
                  <a16:creationId xmlns:a16="http://schemas.microsoft.com/office/drawing/2014/main" id="{9DE32879-C566-4D15-86FC-51FD202F406C}"/>
                </a:ext>
              </a:extLst>
            </p:cNvPr>
            <p:cNvSpPr/>
            <p:nvPr/>
          </p:nvSpPr>
          <p:spPr>
            <a:xfrm flipV="1">
              <a:off x="5471810"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47" name="组合 46">
            <a:extLst>
              <a:ext uri="{FF2B5EF4-FFF2-40B4-BE49-F238E27FC236}">
                <a16:creationId xmlns:a16="http://schemas.microsoft.com/office/drawing/2014/main" id="{CCB1A81C-829B-431F-9E35-588CE5EA82CF}"/>
              </a:ext>
            </a:extLst>
          </p:cNvPr>
          <p:cNvGrpSpPr/>
          <p:nvPr/>
        </p:nvGrpSpPr>
        <p:grpSpPr>
          <a:xfrm>
            <a:off x="2162655" y="4582180"/>
            <a:ext cx="1020688" cy="946150"/>
            <a:chOff x="5471810" y="2150431"/>
            <a:chExt cx="1121380" cy="1039488"/>
          </a:xfrm>
        </p:grpSpPr>
        <p:sp>
          <p:nvSpPr>
            <p:cNvPr id="48" name="正五边形 11">
              <a:extLst>
                <a:ext uri="{FF2B5EF4-FFF2-40B4-BE49-F238E27FC236}">
                  <a16:creationId xmlns:a16="http://schemas.microsoft.com/office/drawing/2014/main" id="{B0E78C1E-635B-4AAA-BA47-04BE7ED575A5}"/>
                </a:ext>
              </a:extLst>
            </p:cNvPr>
            <p:cNvSpPr/>
            <p:nvPr/>
          </p:nvSpPr>
          <p:spPr>
            <a:xfrm flipV="1">
              <a:off x="5636788" y="215043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9" name="正五边形 12">
              <a:extLst>
                <a:ext uri="{FF2B5EF4-FFF2-40B4-BE49-F238E27FC236}">
                  <a16:creationId xmlns:a16="http://schemas.microsoft.com/office/drawing/2014/main" id="{51DFE345-C947-4864-8D69-CE635553F944}"/>
                </a:ext>
              </a:extLst>
            </p:cNvPr>
            <p:cNvSpPr/>
            <p:nvPr/>
          </p:nvSpPr>
          <p:spPr>
            <a:xfrm flipV="1">
              <a:off x="5801766"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0" name="正五边形 13">
              <a:extLst>
                <a:ext uri="{FF2B5EF4-FFF2-40B4-BE49-F238E27FC236}">
                  <a16:creationId xmlns:a16="http://schemas.microsoft.com/office/drawing/2014/main" id="{3C78559D-5DC2-4438-85E5-2E8831FEC092}"/>
                </a:ext>
              </a:extLst>
            </p:cNvPr>
            <p:cNvSpPr/>
            <p:nvPr/>
          </p:nvSpPr>
          <p:spPr>
            <a:xfrm flipV="1">
              <a:off x="5471810"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55" name="Copyright Notice">
            <a:extLst>
              <a:ext uri="{FF2B5EF4-FFF2-40B4-BE49-F238E27FC236}">
                <a16:creationId xmlns:a16="http://schemas.microsoft.com/office/drawing/2014/main" id="{E012E574-DFDB-4053-BF64-E73681A67240}"/>
              </a:ext>
            </a:extLst>
          </p:cNvPr>
          <p:cNvSpPr>
            <a:spLocks/>
          </p:cNvSpPr>
          <p:nvPr/>
        </p:nvSpPr>
        <p:spPr bwMode="auto">
          <a:xfrm>
            <a:off x="3524488" y="1746247"/>
            <a:ext cx="6354693" cy="117342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作者的实现中提供了一个自动预取器</a:t>
            </a:r>
            <a:r>
              <a:rPr lang="zh-CN" altLang="en-US" sz="2400" b="1" dirty="0">
                <a:solidFill>
                  <a:prstClr val="black"/>
                </a:solidFill>
                <a:latin typeface="微软雅黑" panose="020B0503020204020204" pitchFamily="34" charset="-122"/>
                <a:ea typeface="微软雅黑" panose="020B0503020204020204" pitchFamily="34" charset="-122"/>
              </a:rPr>
              <a:t>模块，可以在一次迭代后捕获访问模式，并且在每个时钟开始时自动刷新所需的数据</a:t>
            </a:r>
            <a:endParaRPr kumimoji="0" 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6" name="Copyright Notice">
            <a:extLst>
              <a:ext uri="{FF2B5EF4-FFF2-40B4-BE49-F238E27FC236}">
                <a16:creationId xmlns:a16="http://schemas.microsoft.com/office/drawing/2014/main" id="{B5951BFD-B6A6-4D99-898A-CEB1D72E0999}"/>
              </a:ext>
            </a:extLst>
          </p:cNvPr>
          <p:cNvSpPr>
            <a:spLocks/>
          </p:cNvSpPr>
          <p:nvPr/>
        </p:nvSpPr>
        <p:spPr bwMode="auto">
          <a:xfrm>
            <a:off x="3524487" y="3039420"/>
            <a:ext cx="6463622" cy="154276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zh-CN" altLang="en-US" sz="2400" b="1" dirty="0">
                <a:solidFill>
                  <a:prstClr val="black"/>
                </a:solidFill>
                <a:latin typeface="微软雅黑" panose="020B0503020204020204" pitchFamily="34" charset="-122"/>
                <a:ea typeface="微软雅黑" panose="020B0503020204020204" pitchFamily="34" charset="-122"/>
              </a:rPr>
              <a:t>支持两种预取策略。保守的预取策略会产生最少的流量，以避免新鲜度丢失。积极的预取策略会频繁刷新数据，即使存在无限的延迟，也要付出额外的客户端与服务器之间的通信</a:t>
            </a:r>
            <a:endParaRPr kumimoji="0" 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7" name="Copyright Notice">
            <a:extLst>
              <a:ext uri="{FF2B5EF4-FFF2-40B4-BE49-F238E27FC236}">
                <a16:creationId xmlns:a16="http://schemas.microsoft.com/office/drawing/2014/main" id="{2D83079B-84F8-4535-BD8E-2C9E529ADAA2}"/>
              </a:ext>
            </a:extLst>
          </p:cNvPr>
          <p:cNvSpPr>
            <a:spLocks/>
          </p:cNvSpPr>
          <p:nvPr/>
        </p:nvSpPr>
        <p:spPr bwMode="auto">
          <a:xfrm>
            <a:off x="3524487" y="4663666"/>
            <a:ext cx="6006011" cy="804097"/>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zh-CN" altLang="en-US" sz="2400" b="1" dirty="0">
                <a:solidFill>
                  <a:prstClr val="black"/>
                </a:solidFill>
                <a:latin typeface="微软雅黑" panose="020B0503020204020204" pitchFamily="34" charset="-122"/>
                <a:ea typeface="微软雅黑" panose="020B0503020204020204" pitchFamily="34" charset="-122"/>
              </a:rPr>
              <a:t>实验中，通常值得付出积极的预取费用，因此将其用作默认的预取策略</a:t>
            </a:r>
            <a:endParaRPr kumimoji="0" 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文本框 7">
            <a:extLst>
              <a:ext uri="{FF2B5EF4-FFF2-40B4-BE49-F238E27FC236}">
                <a16:creationId xmlns:a16="http://schemas.microsoft.com/office/drawing/2014/main" id="{2610357D-3D04-4C45-B073-42BFDD493FEE}"/>
              </a:ext>
            </a:extLst>
          </p:cNvPr>
          <p:cNvSpPr txBox="1"/>
          <p:nvPr/>
        </p:nvSpPr>
        <p:spPr>
          <a:xfrm>
            <a:off x="2135638" y="756337"/>
            <a:ext cx="87248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200" dirty="0">
                <a:solidFill>
                  <a:prstClr val="black"/>
                </a:solidFill>
                <a:latin typeface="微软雅黑" panose="020B0503020204020204" pitchFamily="34" charset="-122"/>
                <a:ea typeface="微软雅黑" panose="020B0503020204020204" pitchFamily="34" charset="-122"/>
              </a:rPr>
              <a:t>预取</a:t>
            </a:r>
            <a:endParaRPr kumimoji="0" lang="zh-CN" altLang="en-US"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458409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a:extLst>
              <a:ext uri="{FF2B5EF4-FFF2-40B4-BE49-F238E27FC236}">
                <a16:creationId xmlns:a16="http://schemas.microsoft.com/office/drawing/2014/main" id="{7AE0352E-D3ED-4D83-980D-0CBA0E9CF47A}"/>
              </a:ext>
            </a:extLst>
          </p:cNvPr>
          <p:cNvGrpSpPr/>
          <p:nvPr/>
        </p:nvGrpSpPr>
        <p:grpSpPr>
          <a:xfrm>
            <a:off x="292256" y="1641509"/>
            <a:ext cx="1020688" cy="946150"/>
            <a:chOff x="5471810" y="2150431"/>
            <a:chExt cx="1121380" cy="1039488"/>
          </a:xfrm>
        </p:grpSpPr>
        <p:sp>
          <p:nvSpPr>
            <p:cNvPr id="40" name="正五边形 1">
              <a:extLst>
                <a:ext uri="{FF2B5EF4-FFF2-40B4-BE49-F238E27FC236}">
                  <a16:creationId xmlns:a16="http://schemas.microsoft.com/office/drawing/2014/main" id="{BFAB5622-55B3-49A4-B598-4D4FB85D6350}"/>
                </a:ext>
              </a:extLst>
            </p:cNvPr>
            <p:cNvSpPr/>
            <p:nvPr/>
          </p:nvSpPr>
          <p:spPr>
            <a:xfrm flipV="1">
              <a:off x="5636788" y="215043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1" name="正五边形 2">
              <a:extLst>
                <a:ext uri="{FF2B5EF4-FFF2-40B4-BE49-F238E27FC236}">
                  <a16:creationId xmlns:a16="http://schemas.microsoft.com/office/drawing/2014/main" id="{30016F41-2FC2-4588-A158-5950348FCA37}"/>
                </a:ext>
              </a:extLst>
            </p:cNvPr>
            <p:cNvSpPr/>
            <p:nvPr/>
          </p:nvSpPr>
          <p:spPr>
            <a:xfrm flipV="1">
              <a:off x="5801766"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2" name="正五边形 3">
              <a:extLst>
                <a:ext uri="{FF2B5EF4-FFF2-40B4-BE49-F238E27FC236}">
                  <a16:creationId xmlns:a16="http://schemas.microsoft.com/office/drawing/2014/main" id="{A90EAA3D-9D6D-4C72-803A-D0BC5145DCA2}"/>
                </a:ext>
              </a:extLst>
            </p:cNvPr>
            <p:cNvSpPr/>
            <p:nvPr/>
          </p:nvSpPr>
          <p:spPr>
            <a:xfrm flipV="1">
              <a:off x="5471810"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43" name="组合 42">
            <a:extLst>
              <a:ext uri="{FF2B5EF4-FFF2-40B4-BE49-F238E27FC236}">
                <a16:creationId xmlns:a16="http://schemas.microsoft.com/office/drawing/2014/main" id="{B6A01517-B7D8-429A-8322-0418DC2D5980}"/>
              </a:ext>
            </a:extLst>
          </p:cNvPr>
          <p:cNvGrpSpPr/>
          <p:nvPr/>
        </p:nvGrpSpPr>
        <p:grpSpPr>
          <a:xfrm>
            <a:off x="292256" y="4270341"/>
            <a:ext cx="1020688" cy="946150"/>
            <a:chOff x="5471810" y="2150431"/>
            <a:chExt cx="1121380" cy="1039488"/>
          </a:xfrm>
        </p:grpSpPr>
        <p:sp>
          <p:nvSpPr>
            <p:cNvPr id="44" name="正五边形 7">
              <a:extLst>
                <a:ext uri="{FF2B5EF4-FFF2-40B4-BE49-F238E27FC236}">
                  <a16:creationId xmlns:a16="http://schemas.microsoft.com/office/drawing/2014/main" id="{E10105CA-3A63-4DC6-81EA-857BD9DB3D0F}"/>
                </a:ext>
              </a:extLst>
            </p:cNvPr>
            <p:cNvSpPr/>
            <p:nvPr/>
          </p:nvSpPr>
          <p:spPr>
            <a:xfrm flipV="1">
              <a:off x="5636788" y="215043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5" name="正五边形 8">
              <a:extLst>
                <a:ext uri="{FF2B5EF4-FFF2-40B4-BE49-F238E27FC236}">
                  <a16:creationId xmlns:a16="http://schemas.microsoft.com/office/drawing/2014/main" id="{2122C0AA-2F2A-43AC-B374-825960FD67C4}"/>
                </a:ext>
              </a:extLst>
            </p:cNvPr>
            <p:cNvSpPr/>
            <p:nvPr/>
          </p:nvSpPr>
          <p:spPr>
            <a:xfrm flipV="1">
              <a:off x="5801766"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正五边形 9">
              <a:extLst>
                <a:ext uri="{FF2B5EF4-FFF2-40B4-BE49-F238E27FC236}">
                  <a16:creationId xmlns:a16="http://schemas.microsoft.com/office/drawing/2014/main" id="{9DE32879-C566-4D15-86FC-51FD202F406C}"/>
                </a:ext>
              </a:extLst>
            </p:cNvPr>
            <p:cNvSpPr/>
            <p:nvPr/>
          </p:nvSpPr>
          <p:spPr>
            <a:xfrm flipV="1">
              <a:off x="5471810"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55" name="Copyright Notice">
            <a:extLst>
              <a:ext uri="{FF2B5EF4-FFF2-40B4-BE49-F238E27FC236}">
                <a16:creationId xmlns:a16="http://schemas.microsoft.com/office/drawing/2014/main" id="{E012E574-DFDB-4053-BF64-E73681A67240}"/>
              </a:ext>
            </a:extLst>
          </p:cNvPr>
          <p:cNvSpPr>
            <a:spLocks/>
          </p:cNvSpPr>
          <p:nvPr/>
        </p:nvSpPr>
        <p:spPr bwMode="auto">
          <a:xfrm>
            <a:off x="1654089" y="1473250"/>
            <a:ext cx="3510264" cy="283542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1" dirty="0">
                <a:solidFill>
                  <a:prstClr val="black"/>
                </a:solidFill>
                <a:latin typeface="微软雅黑" panose="020B0503020204020204" pitchFamily="34" charset="-122"/>
                <a:ea typeface="微软雅黑" panose="020B0503020204020204" pitchFamily="34" charset="-122"/>
              </a:rPr>
              <a:t>A-BSP</a:t>
            </a:r>
            <a:r>
              <a:rPr lang="zh-CN" altLang="en-US" sz="2000" b="1" dirty="0">
                <a:solidFill>
                  <a:prstClr val="black"/>
                </a:solidFill>
                <a:latin typeface="微软雅黑" panose="020B0503020204020204" pitchFamily="34" charset="-122"/>
                <a:ea typeface="微软雅黑" panose="020B0503020204020204" pitchFamily="34" charset="-122"/>
              </a:rPr>
              <a:t>。</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）显示了使用具有不同</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WPC</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设置的</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A-BSP</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对</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TM</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的性能影响。 最左侧的图显示了总体收敛速度，对数似然越大越好。</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WPC</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设置</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或</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4</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次迭代的性能明显优于</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BSP</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）或</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8</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的设置，这说明了太小和太大的</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WPC</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都是不可取的</a:t>
            </a:r>
            <a:endParaRPr kumimoji="0" 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6" name="Copyright Notice">
            <a:extLst>
              <a:ext uri="{FF2B5EF4-FFF2-40B4-BE49-F238E27FC236}">
                <a16:creationId xmlns:a16="http://schemas.microsoft.com/office/drawing/2014/main" id="{B5951BFD-B6A6-4D99-898A-CEB1D72E0999}"/>
              </a:ext>
            </a:extLst>
          </p:cNvPr>
          <p:cNvSpPr>
            <a:spLocks/>
          </p:cNvSpPr>
          <p:nvPr/>
        </p:nvSpPr>
        <p:spPr bwMode="auto">
          <a:xfrm>
            <a:off x="1654088" y="4252916"/>
            <a:ext cx="3510264" cy="252764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中间的图显示，随着</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WPC</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的增加，迭代速度更快。 最右边的图显示，随着</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WPC</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的增加，每次迭代的效率都较低，对总体收敛的贡献也较小，因此需要更多的迭代。 总体收敛速度可以认为是这两个指标的组合</a:t>
            </a:r>
            <a:endParaRPr kumimoji="0" 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文本框 7">
            <a:extLst>
              <a:ext uri="{FF2B5EF4-FFF2-40B4-BE49-F238E27FC236}">
                <a16:creationId xmlns:a16="http://schemas.microsoft.com/office/drawing/2014/main" id="{2610357D-3D04-4C45-B073-42BFDD493FEE}"/>
              </a:ext>
            </a:extLst>
          </p:cNvPr>
          <p:cNvSpPr txBox="1"/>
          <p:nvPr/>
        </p:nvSpPr>
        <p:spPr>
          <a:xfrm>
            <a:off x="2135638" y="756337"/>
            <a:ext cx="87248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A-BSP</a:t>
            </a:r>
            <a:r>
              <a:rPr kumimoji="0" lang="zh-CN" altLang="en-US"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实验结果</a:t>
            </a:r>
          </a:p>
        </p:txBody>
      </p:sp>
      <p:pic>
        <p:nvPicPr>
          <p:cNvPr id="4" name="图片 3">
            <a:extLst>
              <a:ext uri="{FF2B5EF4-FFF2-40B4-BE49-F238E27FC236}">
                <a16:creationId xmlns:a16="http://schemas.microsoft.com/office/drawing/2014/main" id="{41CBD18B-7CE2-437D-89C8-E1038ADB77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4516" y="1390557"/>
            <a:ext cx="6877484" cy="4956399"/>
          </a:xfrm>
          <a:prstGeom prst="rect">
            <a:avLst/>
          </a:prstGeom>
        </p:spPr>
      </p:pic>
    </p:spTree>
    <p:extLst>
      <p:ext uri="{BB962C8B-B14F-4D97-AF65-F5344CB8AC3E}">
        <p14:creationId xmlns:p14="http://schemas.microsoft.com/office/powerpoint/2010/main" val="4125338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a:extLst>
              <a:ext uri="{FF2B5EF4-FFF2-40B4-BE49-F238E27FC236}">
                <a16:creationId xmlns:a16="http://schemas.microsoft.com/office/drawing/2014/main" id="{7AE0352E-D3ED-4D83-980D-0CBA0E9CF47A}"/>
              </a:ext>
            </a:extLst>
          </p:cNvPr>
          <p:cNvGrpSpPr/>
          <p:nvPr/>
        </p:nvGrpSpPr>
        <p:grpSpPr>
          <a:xfrm>
            <a:off x="292256" y="1641509"/>
            <a:ext cx="1020688" cy="946150"/>
            <a:chOff x="5471810" y="2150431"/>
            <a:chExt cx="1121380" cy="1039488"/>
          </a:xfrm>
        </p:grpSpPr>
        <p:sp>
          <p:nvSpPr>
            <p:cNvPr id="40" name="正五边形 1">
              <a:extLst>
                <a:ext uri="{FF2B5EF4-FFF2-40B4-BE49-F238E27FC236}">
                  <a16:creationId xmlns:a16="http://schemas.microsoft.com/office/drawing/2014/main" id="{BFAB5622-55B3-49A4-B598-4D4FB85D6350}"/>
                </a:ext>
              </a:extLst>
            </p:cNvPr>
            <p:cNvSpPr/>
            <p:nvPr/>
          </p:nvSpPr>
          <p:spPr>
            <a:xfrm flipV="1">
              <a:off x="5636788" y="215043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1" name="正五边形 2">
              <a:extLst>
                <a:ext uri="{FF2B5EF4-FFF2-40B4-BE49-F238E27FC236}">
                  <a16:creationId xmlns:a16="http://schemas.microsoft.com/office/drawing/2014/main" id="{30016F41-2FC2-4588-A158-5950348FCA37}"/>
                </a:ext>
              </a:extLst>
            </p:cNvPr>
            <p:cNvSpPr/>
            <p:nvPr/>
          </p:nvSpPr>
          <p:spPr>
            <a:xfrm flipV="1">
              <a:off x="5801766"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2" name="正五边形 3">
              <a:extLst>
                <a:ext uri="{FF2B5EF4-FFF2-40B4-BE49-F238E27FC236}">
                  <a16:creationId xmlns:a16="http://schemas.microsoft.com/office/drawing/2014/main" id="{A90EAA3D-9D6D-4C72-803A-D0BC5145DCA2}"/>
                </a:ext>
              </a:extLst>
            </p:cNvPr>
            <p:cNvSpPr/>
            <p:nvPr/>
          </p:nvSpPr>
          <p:spPr>
            <a:xfrm flipV="1">
              <a:off x="5471810"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43" name="组合 42">
            <a:extLst>
              <a:ext uri="{FF2B5EF4-FFF2-40B4-BE49-F238E27FC236}">
                <a16:creationId xmlns:a16="http://schemas.microsoft.com/office/drawing/2014/main" id="{B6A01517-B7D8-429A-8322-0418DC2D5980}"/>
              </a:ext>
            </a:extLst>
          </p:cNvPr>
          <p:cNvGrpSpPr/>
          <p:nvPr/>
        </p:nvGrpSpPr>
        <p:grpSpPr>
          <a:xfrm>
            <a:off x="292256" y="4008343"/>
            <a:ext cx="1020688" cy="946150"/>
            <a:chOff x="5471810" y="2150431"/>
            <a:chExt cx="1121380" cy="1039488"/>
          </a:xfrm>
        </p:grpSpPr>
        <p:sp>
          <p:nvSpPr>
            <p:cNvPr id="44" name="正五边形 7">
              <a:extLst>
                <a:ext uri="{FF2B5EF4-FFF2-40B4-BE49-F238E27FC236}">
                  <a16:creationId xmlns:a16="http://schemas.microsoft.com/office/drawing/2014/main" id="{E10105CA-3A63-4DC6-81EA-857BD9DB3D0F}"/>
                </a:ext>
              </a:extLst>
            </p:cNvPr>
            <p:cNvSpPr/>
            <p:nvPr/>
          </p:nvSpPr>
          <p:spPr>
            <a:xfrm flipV="1">
              <a:off x="5636788" y="215043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5" name="正五边形 8">
              <a:extLst>
                <a:ext uri="{FF2B5EF4-FFF2-40B4-BE49-F238E27FC236}">
                  <a16:creationId xmlns:a16="http://schemas.microsoft.com/office/drawing/2014/main" id="{2122C0AA-2F2A-43AC-B374-825960FD67C4}"/>
                </a:ext>
              </a:extLst>
            </p:cNvPr>
            <p:cNvSpPr/>
            <p:nvPr/>
          </p:nvSpPr>
          <p:spPr>
            <a:xfrm flipV="1">
              <a:off x="5801766"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正五边形 9">
              <a:extLst>
                <a:ext uri="{FF2B5EF4-FFF2-40B4-BE49-F238E27FC236}">
                  <a16:creationId xmlns:a16="http://schemas.microsoft.com/office/drawing/2014/main" id="{9DE32879-C566-4D15-86FC-51FD202F406C}"/>
                </a:ext>
              </a:extLst>
            </p:cNvPr>
            <p:cNvSpPr/>
            <p:nvPr/>
          </p:nvSpPr>
          <p:spPr>
            <a:xfrm flipV="1">
              <a:off x="5471810"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55" name="Copyright Notice">
            <a:extLst>
              <a:ext uri="{FF2B5EF4-FFF2-40B4-BE49-F238E27FC236}">
                <a16:creationId xmlns:a16="http://schemas.microsoft.com/office/drawing/2014/main" id="{E012E574-DFDB-4053-BF64-E73681A67240}"/>
              </a:ext>
            </a:extLst>
          </p:cNvPr>
          <p:cNvSpPr>
            <a:spLocks/>
          </p:cNvSpPr>
          <p:nvPr/>
        </p:nvSpPr>
        <p:spPr bwMode="auto">
          <a:xfrm>
            <a:off x="1654089" y="1473250"/>
            <a:ext cx="3510264" cy="2219869"/>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US" altLang="zh-CN" sz="2000" b="1" dirty="0">
                <a:solidFill>
                  <a:prstClr val="black"/>
                </a:solidFill>
                <a:latin typeface="微软雅黑" panose="020B0503020204020204" pitchFamily="34" charset="-122"/>
                <a:ea typeface="微软雅黑" panose="020B0503020204020204" pitchFamily="34" charset="-122"/>
              </a:rPr>
              <a:t>SSP</a:t>
            </a:r>
            <a:r>
              <a:rPr lang="zh-CN" altLang="en-US" sz="2000" b="1" dirty="0">
                <a:solidFill>
                  <a:prstClr val="black"/>
                </a:solidFill>
                <a:latin typeface="微软雅黑" panose="020B0503020204020204" pitchFamily="34" charset="-122"/>
                <a:ea typeface="微软雅黑" panose="020B0503020204020204" pitchFamily="34" charset="-122"/>
              </a:rPr>
              <a:t>。 图</a:t>
            </a:r>
            <a:r>
              <a:rPr lang="en-US" altLang="zh-CN" sz="2000" b="1" dirty="0">
                <a:solidFill>
                  <a:prstClr val="black"/>
                </a:solidFill>
                <a:latin typeface="微软雅黑" panose="020B0503020204020204" pitchFamily="34" charset="-122"/>
                <a:ea typeface="微软雅黑" panose="020B0503020204020204" pitchFamily="34" charset="-122"/>
              </a:rPr>
              <a:t>3</a:t>
            </a:r>
            <a:r>
              <a:rPr lang="zh-CN" altLang="en-US" sz="2000" b="1" dirty="0">
                <a:solidFill>
                  <a:prstClr val="black"/>
                </a:solidFill>
                <a:latin typeface="微软雅黑" panose="020B0503020204020204" pitchFamily="34" charset="-122"/>
                <a:ea typeface="微软雅黑" panose="020B0503020204020204" pitchFamily="34" charset="-122"/>
              </a:rPr>
              <a:t>（</a:t>
            </a:r>
            <a:r>
              <a:rPr lang="en-US" altLang="zh-CN" sz="2000" b="1" dirty="0">
                <a:solidFill>
                  <a:prstClr val="black"/>
                </a:solidFill>
                <a:latin typeface="微软雅黑" panose="020B0503020204020204" pitchFamily="34" charset="-122"/>
                <a:ea typeface="微软雅黑" panose="020B0503020204020204" pitchFamily="34" charset="-122"/>
              </a:rPr>
              <a:t>b</a:t>
            </a:r>
            <a:r>
              <a:rPr lang="zh-CN" altLang="en-US" sz="2000" b="1" dirty="0">
                <a:solidFill>
                  <a:prstClr val="black"/>
                </a:solidFill>
                <a:latin typeface="微软雅黑" panose="020B0503020204020204" pitchFamily="34" charset="-122"/>
                <a:ea typeface="微软雅黑" panose="020B0503020204020204" pitchFamily="34" charset="-122"/>
              </a:rPr>
              <a:t>）显示了使用具有不同延迟设置的</a:t>
            </a:r>
            <a:r>
              <a:rPr lang="en-US" altLang="zh-CN" sz="2000" b="1" dirty="0">
                <a:solidFill>
                  <a:prstClr val="black"/>
                </a:solidFill>
                <a:latin typeface="微软雅黑" panose="020B0503020204020204" pitchFamily="34" charset="-122"/>
                <a:ea typeface="微软雅黑" panose="020B0503020204020204" pitchFamily="34" charset="-122"/>
              </a:rPr>
              <a:t>SSP</a:t>
            </a:r>
            <a:r>
              <a:rPr lang="zh-CN" altLang="en-US" sz="2000" b="1" dirty="0">
                <a:solidFill>
                  <a:prstClr val="black"/>
                </a:solidFill>
                <a:latin typeface="微软雅黑" panose="020B0503020204020204" pitchFamily="34" charset="-122"/>
                <a:ea typeface="微软雅黑" panose="020B0503020204020204" pitchFamily="34" charset="-122"/>
              </a:rPr>
              <a:t>时的相同性能效果。 可以看到类似的趋势：延迟提高了迭代速度，收益递减，并降低了迭代效率。 根据经验，最有效点为延迟</a:t>
            </a:r>
            <a:r>
              <a:rPr lang="en-US" altLang="zh-CN" sz="2000" b="1" dirty="0">
                <a:solidFill>
                  <a:prstClr val="black"/>
                </a:solidFill>
                <a:latin typeface="微软雅黑" panose="020B0503020204020204" pitchFamily="34" charset="-122"/>
                <a:ea typeface="微软雅黑" panose="020B0503020204020204" pitchFamily="34" charset="-122"/>
              </a:rPr>
              <a:t>= 3</a:t>
            </a:r>
            <a:endParaRPr kumimoji="0" 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6" name="Copyright Notice">
            <a:extLst>
              <a:ext uri="{FF2B5EF4-FFF2-40B4-BE49-F238E27FC236}">
                <a16:creationId xmlns:a16="http://schemas.microsoft.com/office/drawing/2014/main" id="{B5951BFD-B6A6-4D99-898A-CEB1D72E0999}"/>
              </a:ext>
            </a:extLst>
          </p:cNvPr>
          <p:cNvSpPr>
            <a:spLocks/>
          </p:cNvSpPr>
          <p:nvPr/>
        </p:nvSpPr>
        <p:spPr bwMode="auto">
          <a:xfrm>
            <a:off x="1654088" y="3990918"/>
            <a:ext cx="3510264" cy="2219869"/>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defRPr/>
            </a:pPr>
            <a:r>
              <a:rPr lang="zh-CN" altLang="en-US" sz="2000" b="1" dirty="0">
                <a:solidFill>
                  <a:prstClr val="black"/>
                </a:solidFill>
                <a:latin typeface="微软雅黑" panose="020B0503020204020204" pitchFamily="34" charset="-122"/>
                <a:ea typeface="微软雅黑" panose="020B0503020204020204" pitchFamily="34" charset="-122"/>
              </a:rPr>
              <a:t>在左边的图中，异步执行在执行的早期阶段表现良好，因为主动的预取机制会自动刷新数据。但它在收敛的最后（微调）阶段中挣扎。 甚至</a:t>
            </a:r>
            <a:r>
              <a:rPr lang="en-US" altLang="zh-CN" sz="2000" b="1" dirty="0">
                <a:solidFill>
                  <a:prstClr val="black"/>
                </a:solidFill>
                <a:latin typeface="微软雅黑" panose="020B0503020204020204" pitchFamily="34" charset="-122"/>
                <a:ea typeface="微软雅黑" panose="020B0503020204020204" pitchFamily="34" charset="-122"/>
              </a:rPr>
              <a:t>BSP</a:t>
            </a:r>
            <a:r>
              <a:rPr lang="zh-CN" altLang="en-US" sz="2000" b="1" dirty="0">
                <a:solidFill>
                  <a:prstClr val="black"/>
                </a:solidFill>
                <a:latin typeface="微软雅黑" panose="020B0503020204020204" pitchFamily="34" charset="-122"/>
                <a:ea typeface="微软雅黑" panose="020B0503020204020204" pitchFamily="34" charset="-122"/>
              </a:rPr>
              <a:t>基线（延迟</a:t>
            </a:r>
            <a:r>
              <a:rPr lang="en-US" altLang="zh-CN" sz="2000" b="1" dirty="0">
                <a:solidFill>
                  <a:prstClr val="black"/>
                </a:solidFill>
                <a:latin typeface="微软雅黑" panose="020B0503020204020204" pitchFamily="34" charset="-122"/>
                <a:ea typeface="微软雅黑" panose="020B0503020204020204" pitchFamily="34" charset="-122"/>
              </a:rPr>
              <a:t>= 0</a:t>
            </a:r>
            <a:r>
              <a:rPr lang="zh-CN" altLang="en-US" sz="2000" b="1" dirty="0">
                <a:solidFill>
                  <a:prstClr val="black"/>
                </a:solidFill>
                <a:latin typeface="微软雅黑" panose="020B0503020204020204" pitchFamily="34" charset="-122"/>
                <a:ea typeface="微软雅黑" panose="020B0503020204020204" pitchFamily="34" charset="-122"/>
              </a:rPr>
              <a:t>）也可以更快地收敛</a:t>
            </a:r>
            <a:endParaRPr kumimoji="0" 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文本框 7">
            <a:extLst>
              <a:ext uri="{FF2B5EF4-FFF2-40B4-BE49-F238E27FC236}">
                <a16:creationId xmlns:a16="http://schemas.microsoft.com/office/drawing/2014/main" id="{2610357D-3D04-4C45-B073-42BFDD493FEE}"/>
              </a:ext>
            </a:extLst>
          </p:cNvPr>
          <p:cNvSpPr txBox="1"/>
          <p:nvPr/>
        </p:nvSpPr>
        <p:spPr>
          <a:xfrm>
            <a:off x="2135638" y="756337"/>
            <a:ext cx="87248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SSP</a:t>
            </a:r>
            <a:r>
              <a:rPr kumimoji="0" lang="zh-CN" altLang="en-US"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实验结果</a:t>
            </a:r>
          </a:p>
        </p:txBody>
      </p:sp>
      <p:pic>
        <p:nvPicPr>
          <p:cNvPr id="4" name="图片 3">
            <a:extLst>
              <a:ext uri="{FF2B5EF4-FFF2-40B4-BE49-F238E27FC236}">
                <a16:creationId xmlns:a16="http://schemas.microsoft.com/office/drawing/2014/main" id="{41CBD18B-7CE2-437D-89C8-E1038ADB77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4516" y="1390557"/>
            <a:ext cx="6877484" cy="4956399"/>
          </a:xfrm>
          <a:prstGeom prst="rect">
            <a:avLst/>
          </a:prstGeom>
        </p:spPr>
      </p:pic>
    </p:spTree>
    <p:extLst>
      <p:ext uri="{BB962C8B-B14F-4D97-AF65-F5344CB8AC3E}">
        <p14:creationId xmlns:p14="http://schemas.microsoft.com/office/powerpoint/2010/main" val="1174435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a:extLst>
              <a:ext uri="{FF2B5EF4-FFF2-40B4-BE49-F238E27FC236}">
                <a16:creationId xmlns:a16="http://schemas.microsoft.com/office/drawing/2014/main" id="{7AE0352E-D3ED-4D83-980D-0CBA0E9CF47A}"/>
              </a:ext>
            </a:extLst>
          </p:cNvPr>
          <p:cNvGrpSpPr/>
          <p:nvPr/>
        </p:nvGrpSpPr>
        <p:grpSpPr>
          <a:xfrm>
            <a:off x="292256" y="1641509"/>
            <a:ext cx="1020688" cy="946150"/>
            <a:chOff x="5471810" y="2150431"/>
            <a:chExt cx="1121380" cy="1039488"/>
          </a:xfrm>
        </p:grpSpPr>
        <p:sp>
          <p:nvSpPr>
            <p:cNvPr id="40" name="正五边形 1">
              <a:extLst>
                <a:ext uri="{FF2B5EF4-FFF2-40B4-BE49-F238E27FC236}">
                  <a16:creationId xmlns:a16="http://schemas.microsoft.com/office/drawing/2014/main" id="{BFAB5622-55B3-49A4-B598-4D4FB85D6350}"/>
                </a:ext>
              </a:extLst>
            </p:cNvPr>
            <p:cNvSpPr/>
            <p:nvPr/>
          </p:nvSpPr>
          <p:spPr>
            <a:xfrm flipV="1">
              <a:off x="5636788" y="215043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1" name="正五边形 2">
              <a:extLst>
                <a:ext uri="{FF2B5EF4-FFF2-40B4-BE49-F238E27FC236}">
                  <a16:creationId xmlns:a16="http://schemas.microsoft.com/office/drawing/2014/main" id="{30016F41-2FC2-4588-A158-5950348FCA37}"/>
                </a:ext>
              </a:extLst>
            </p:cNvPr>
            <p:cNvSpPr/>
            <p:nvPr/>
          </p:nvSpPr>
          <p:spPr>
            <a:xfrm flipV="1">
              <a:off x="5801766"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2" name="正五边形 3">
              <a:extLst>
                <a:ext uri="{FF2B5EF4-FFF2-40B4-BE49-F238E27FC236}">
                  <a16:creationId xmlns:a16="http://schemas.microsoft.com/office/drawing/2014/main" id="{A90EAA3D-9D6D-4C72-803A-D0BC5145DCA2}"/>
                </a:ext>
              </a:extLst>
            </p:cNvPr>
            <p:cNvSpPr/>
            <p:nvPr/>
          </p:nvSpPr>
          <p:spPr>
            <a:xfrm flipV="1">
              <a:off x="5471810"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43" name="组合 42">
            <a:extLst>
              <a:ext uri="{FF2B5EF4-FFF2-40B4-BE49-F238E27FC236}">
                <a16:creationId xmlns:a16="http://schemas.microsoft.com/office/drawing/2014/main" id="{B6A01517-B7D8-429A-8322-0418DC2D5980}"/>
              </a:ext>
            </a:extLst>
          </p:cNvPr>
          <p:cNvGrpSpPr/>
          <p:nvPr/>
        </p:nvGrpSpPr>
        <p:grpSpPr>
          <a:xfrm>
            <a:off x="296205" y="3534905"/>
            <a:ext cx="1020688" cy="946150"/>
            <a:chOff x="5471810" y="2150431"/>
            <a:chExt cx="1121380" cy="1039488"/>
          </a:xfrm>
        </p:grpSpPr>
        <p:sp>
          <p:nvSpPr>
            <p:cNvPr id="44" name="正五边形 7">
              <a:extLst>
                <a:ext uri="{FF2B5EF4-FFF2-40B4-BE49-F238E27FC236}">
                  <a16:creationId xmlns:a16="http://schemas.microsoft.com/office/drawing/2014/main" id="{E10105CA-3A63-4DC6-81EA-857BD9DB3D0F}"/>
                </a:ext>
              </a:extLst>
            </p:cNvPr>
            <p:cNvSpPr/>
            <p:nvPr/>
          </p:nvSpPr>
          <p:spPr>
            <a:xfrm flipV="1">
              <a:off x="5636788" y="215043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5" name="正五边形 8">
              <a:extLst>
                <a:ext uri="{FF2B5EF4-FFF2-40B4-BE49-F238E27FC236}">
                  <a16:creationId xmlns:a16="http://schemas.microsoft.com/office/drawing/2014/main" id="{2122C0AA-2F2A-43AC-B374-825960FD67C4}"/>
                </a:ext>
              </a:extLst>
            </p:cNvPr>
            <p:cNvSpPr/>
            <p:nvPr/>
          </p:nvSpPr>
          <p:spPr>
            <a:xfrm flipV="1">
              <a:off x="5801766"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正五边形 9">
              <a:extLst>
                <a:ext uri="{FF2B5EF4-FFF2-40B4-BE49-F238E27FC236}">
                  <a16:creationId xmlns:a16="http://schemas.microsoft.com/office/drawing/2014/main" id="{9DE32879-C566-4D15-86FC-51FD202F406C}"/>
                </a:ext>
              </a:extLst>
            </p:cNvPr>
            <p:cNvSpPr/>
            <p:nvPr/>
          </p:nvSpPr>
          <p:spPr>
            <a:xfrm flipV="1">
              <a:off x="5471810"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55" name="Copyright Notice">
            <a:extLst>
              <a:ext uri="{FF2B5EF4-FFF2-40B4-BE49-F238E27FC236}">
                <a16:creationId xmlns:a16="http://schemas.microsoft.com/office/drawing/2014/main" id="{E012E574-DFDB-4053-BF64-E73681A67240}"/>
              </a:ext>
            </a:extLst>
          </p:cNvPr>
          <p:cNvSpPr>
            <a:spLocks/>
          </p:cNvSpPr>
          <p:nvPr/>
        </p:nvSpPr>
        <p:spPr bwMode="auto">
          <a:xfrm>
            <a:off x="1654089" y="1473250"/>
            <a:ext cx="3510264" cy="191209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US" altLang="zh-CN" sz="2000" b="1" dirty="0">
                <a:solidFill>
                  <a:prstClr val="black"/>
                </a:solidFill>
                <a:latin typeface="微软雅黑" panose="020B0503020204020204" pitchFamily="34" charset="-122"/>
                <a:ea typeface="微软雅黑" panose="020B0503020204020204" pitchFamily="34" charset="-122"/>
              </a:rPr>
              <a:t>A-BSP</a:t>
            </a:r>
            <a:r>
              <a:rPr lang="zh-CN" altLang="en-US" sz="2000" b="1" dirty="0">
                <a:solidFill>
                  <a:prstClr val="black"/>
                </a:solidFill>
                <a:latin typeface="微软雅黑" panose="020B0503020204020204" pitchFamily="34" charset="-122"/>
                <a:ea typeface="微软雅黑" panose="020B0503020204020204" pitchFamily="34" charset="-122"/>
              </a:rPr>
              <a:t>与</a:t>
            </a:r>
            <a:r>
              <a:rPr lang="en-US" altLang="zh-CN" sz="2000" b="1" dirty="0">
                <a:solidFill>
                  <a:prstClr val="black"/>
                </a:solidFill>
                <a:latin typeface="微软雅黑" panose="020B0503020204020204" pitchFamily="34" charset="-122"/>
                <a:ea typeface="微软雅黑" panose="020B0503020204020204" pitchFamily="34" charset="-122"/>
              </a:rPr>
              <a:t>SSP</a:t>
            </a:r>
            <a:r>
              <a:rPr lang="zh-CN" altLang="en-US" sz="2000" b="1" dirty="0">
                <a:solidFill>
                  <a:prstClr val="black"/>
                </a:solidFill>
                <a:latin typeface="微软雅黑" panose="020B0503020204020204" pitchFamily="34" charset="-122"/>
                <a:ea typeface="微软雅黑" panose="020B0503020204020204" pitchFamily="34" charset="-122"/>
              </a:rPr>
              <a:t>。（</a:t>
            </a:r>
            <a:r>
              <a:rPr lang="en-US" altLang="zh-CN" sz="2000" b="1" dirty="0">
                <a:solidFill>
                  <a:prstClr val="black"/>
                </a:solidFill>
                <a:latin typeface="微软雅黑" panose="020B0503020204020204" pitchFamily="34" charset="-122"/>
                <a:ea typeface="微软雅黑" panose="020B0503020204020204" pitchFamily="34" charset="-122"/>
              </a:rPr>
              <a:t>c</a:t>
            </a:r>
            <a:r>
              <a:rPr lang="zh-CN" altLang="en-US" sz="2000" b="1" dirty="0">
                <a:solidFill>
                  <a:prstClr val="black"/>
                </a:solidFill>
                <a:latin typeface="微软雅黑" panose="020B0503020204020204" pitchFamily="34" charset="-122"/>
                <a:ea typeface="微软雅黑" panose="020B0503020204020204" pitchFamily="34" charset="-122"/>
              </a:rPr>
              <a:t>）中比较四种配置：</a:t>
            </a:r>
            <a:r>
              <a:rPr lang="en-US" altLang="zh-CN" sz="2000" b="1" dirty="0">
                <a:solidFill>
                  <a:prstClr val="black"/>
                </a:solidFill>
                <a:latin typeface="微软雅黑" panose="020B0503020204020204" pitchFamily="34" charset="-122"/>
                <a:ea typeface="微软雅黑" panose="020B0503020204020204" pitchFamily="34" charset="-122"/>
              </a:rPr>
              <a:t>BSP</a:t>
            </a:r>
            <a:r>
              <a:rPr lang="zh-CN" altLang="en-US" sz="2000" b="1" dirty="0">
                <a:solidFill>
                  <a:prstClr val="black"/>
                </a:solidFill>
                <a:latin typeface="微软雅黑" panose="020B0503020204020204" pitchFamily="34" charset="-122"/>
                <a:ea typeface="微软雅黑" panose="020B0503020204020204" pitchFamily="34" charset="-122"/>
              </a:rPr>
              <a:t>，性能最佳的</a:t>
            </a:r>
            <a:r>
              <a:rPr lang="en-US" altLang="zh-CN" sz="2000" b="1" dirty="0">
                <a:solidFill>
                  <a:prstClr val="black"/>
                </a:solidFill>
                <a:latin typeface="微软雅黑" panose="020B0503020204020204" pitchFamily="34" charset="-122"/>
                <a:ea typeface="微软雅黑" panose="020B0503020204020204" pitchFamily="34" charset="-122"/>
              </a:rPr>
              <a:t>A-BSP</a:t>
            </a:r>
            <a:r>
              <a:rPr lang="zh-CN" altLang="en-US" sz="2000" b="1" dirty="0">
                <a:solidFill>
                  <a:prstClr val="black"/>
                </a:solidFill>
                <a:latin typeface="微软雅黑" panose="020B0503020204020204" pitchFamily="34" charset="-122"/>
                <a:ea typeface="微软雅黑" panose="020B0503020204020204" pitchFamily="34" charset="-122"/>
              </a:rPr>
              <a:t>（</a:t>
            </a:r>
            <a:r>
              <a:rPr lang="en-US" altLang="zh-CN" sz="2000" b="1" dirty="0" err="1">
                <a:solidFill>
                  <a:prstClr val="black"/>
                </a:solidFill>
                <a:latin typeface="微软雅黑" panose="020B0503020204020204" pitchFamily="34" charset="-122"/>
                <a:ea typeface="微软雅黑" panose="020B0503020204020204" pitchFamily="34" charset="-122"/>
              </a:rPr>
              <a:t>wpc</a:t>
            </a:r>
            <a:r>
              <a:rPr lang="en-US" altLang="zh-CN" sz="2000" b="1" dirty="0">
                <a:solidFill>
                  <a:prstClr val="black"/>
                </a:solidFill>
                <a:latin typeface="微软雅黑" panose="020B0503020204020204" pitchFamily="34" charset="-122"/>
                <a:ea typeface="微软雅黑" panose="020B0503020204020204" pitchFamily="34" charset="-122"/>
              </a:rPr>
              <a:t> = 4</a:t>
            </a:r>
            <a:r>
              <a:rPr lang="zh-CN" altLang="en-US" sz="2000" b="1" dirty="0">
                <a:solidFill>
                  <a:prstClr val="black"/>
                </a:solidFill>
                <a:latin typeface="微软雅黑" panose="020B0503020204020204" pitchFamily="34" charset="-122"/>
                <a:ea typeface="微软雅黑" panose="020B0503020204020204" pitchFamily="34" charset="-122"/>
              </a:rPr>
              <a:t>），性能最佳的</a:t>
            </a:r>
            <a:r>
              <a:rPr lang="en-US" altLang="zh-CN" sz="2000" b="1" dirty="0">
                <a:solidFill>
                  <a:prstClr val="black"/>
                </a:solidFill>
                <a:latin typeface="微软雅黑" panose="020B0503020204020204" pitchFamily="34" charset="-122"/>
                <a:ea typeface="微软雅黑" panose="020B0503020204020204" pitchFamily="34" charset="-122"/>
              </a:rPr>
              <a:t>SSP</a:t>
            </a:r>
            <a:r>
              <a:rPr lang="zh-CN" altLang="en-US" sz="2000" b="1" dirty="0">
                <a:solidFill>
                  <a:prstClr val="black"/>
                </a:solidFill>
                <a:latin typeface="微软雅黑" panose="020B0503020204020204" pitchFamily="34" charset="-122"/>
                <a:ea typeface="微软雅黑" panose="020B0503020204020204" pitchFamily="34" charset="-122"/>
              </a:rPr>
              <a:t>（延迟 </a:t>
            </a:r>
            <a:r>
              <a:rPr lang="en-US" altLang="zh-CN" sz="2000" b="1" dirty="0">
                <a:solidFill>
                  <a:prstClr val="black"/>
                </a:solidFill>
                <a:latin typeface="微软雅黑" panose="020B0503020204020204" pitchFamily="34" charset="-122"/>
                <a:ea typeface="微软雅黑" panose="020B0503020204020204" pitchFamily="34" charset="-122"/>
              </a:rPr>
              <a:t>= 3</a:t>
            </a:r>
            <a:r>
              <a:rPr lang="zh-CN" altLang="en-US" sz="2000" b="1" dirty="0">
                <a:solidFill>
                  <a:prstClr val="black"/>
                </a:solidFill>
                <a:latin typeface="微软雅黑" panose="020B0503020204020204" pitchFamily="34" charset="-122"/>
                <a:ea typeface="微软雅黑" panose="020B0503020204020204" pitchFamily="34" charset="-122"/>
              </a:rPr>
              <a:t>） ）和效果最佳的总体配置（</a:t>
            </a:r>
            <a:r>
              <a:rPr lang="en-US" altLang="zh-CN" sz="2000" b="1" dirty="0" err="1">
                <a:solidFill>
                  <a:prstClr val="black"/>
                </a:solidFill>
                <a:latin typeface="微软雅黑" panose="020B0503020204020204" pitchFamily="34" charset="-122"/>
                <a:ea typeface="微软雅黑" panose="020B0503020204020204" pitchFamily="34" charset="-122"/>
              </a:rPr>
              <a:t>wpc</a:t>
            </a:r>
            <a:r>
              <a:rPr lang="en-US" altLang="zh-CN" sz="2000" b="1" dirty="0">
                <a:solidFill>
                  <a:prstClr val="black"/>
                </a:solidFill>
                <a:latin typeface="微软雅黑" panose="020B0503020204020204" pitchFamily="34" charset="-122"/>
                <a:ea typeface="微软雅黑" panose="020B0503020204020204" pitchFamily="34" charset="-122"/>
              </a:rPr>
              <a:t> = 2</a:t>
            </a:r>
            <a:r>
              <a:rPr lang="zh-CN" altLang="en-US" sz="2000" b="1" dirty="0">
                <a:solidFill>
                  <a:prstClr val="black"/>
                </a:solidFill>
                <a:latin typeface="微软雅黑" panose="020B0503020204020204" pitchFamily="34" charset="-122"/>
                <a:ea typeface="微软雅黑" panose="020B0503020204020204" pitchFamily="34" charset="-122"/>
              </a:rPr>
              <a:t>和</a:t>
            </a:r>
            <a:r>
              <a:rPr lang="en-US" altLang="zh-CN" sz="2000" b="1" dirty="0">
                <a:solidFill>
                  <a:prstClr val="black"/>
                </a:solidFill>
                <a:latin typeface="微软雅黑" panose="020B0503020204020204" pitchFamily="34" charset="-122"/>
                <a:ea typeface="微软雅黑" panose="020B0503020204020204" pitchFamily="34" charset="-122"/>
              </a:rPr>
              <a:t>slack = 1</a:t>
            </a:r>
            <a:r>
              <a:rPr lang="zh-CN" altLang="en-US" sz="2000" b="1" dirty="0">
                <a:solidFill>
                  <a:prstClr val="black"/>
                </a:solidFill>
                <a:latin typeface="微软雅黑" panose="020B0503020204020204" pitchFamily="34" charset="-122"/>
                <a:ea typeface="微软雅黑" panose="020B0503020204020204" pitchFamily="34" charset="-122"/>
              </a:rPr>
              <a:t>的混合配置）。</a:t>
            </a:r>
            <a:endParaRPr kumimoji="0" 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6" name="Copyright Notice">
            <a:extLst>
              <a:ext uri="{FF2B5EF4-FFF2-40B4-BE49-F238E27FC236}">
                <a16:creationId xmlns:a16="http://schemas.microsoft.com/office/drawing/2014/main" id="{B5951BFD-B6A6-4D99-898A-CEB1D72E0999}"/>
              </a:ext>
            </a:extLst>
          </p:cNvPr>
          <p:cNvSpPr>
            <a:spLocks/>
          </p:cNvSpPr>
          <p:nvPr/>
        </p:nvSpPr>
        <p:spPr bwMode="auto">
          <a:xfrm>
            <a:off x="1658037" y="3517480"/>
            <a:ext cx="3510264" cy="988763"/>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defRPr/>
            </a:pPr>
            <a:r>
              <a:rPr lang="zh-CN" altLang="en-US" sz="2000" b="1" dirty="0">
                <a:solidFill>
                  <a:prstClr val="black"/>
                </a:solidFill>
                <a:latin typeface="微软雅黑" panose="020B0503020204020204" pitchFamily="34" charset="-122"/>
                <a:ea typeface="微软雅黑" panose="020B0503020204020204" pitchFamily="34" charset="-122"/>
              </a:rPr>
              <a:t>结果表明</a:t>
            </a:r>
            <a:r>
              <a:rPr lang="en-US" altLang="zh-CN" sz="2000" b="1" dirty="0">
                <a:solidFill>
                  <a:prstClr val="black"/>
                </a:solidFill>
                <a:latin typeface="微软雅黑" panose="020B0503020204020204" pitchFamily="34" charset="-122"/>
                <a:ea typeface="微软雅黑" panose="020B0503020204020204" pitchFamily="34" charset="-122"/>
              </a:rPr>
              <a:t>SSP</a:t>
            </a:r>
            <a:r>
              <a:rPr lang="zh-CN" altLang="en-US" sz="2000" b="1" dirty="0">
                <a:solidFill>
                  <a:prstClr val="black"/>
                </a:solidFill>
                <a:latin typeface="微软雅黑" panose="020B0503020204020204" pitchFamily="34" charset="-122"/>
                <a:ea typeface="微软雅黑" panose="020B0503020204020204" pitchFamily="34" charset="-122"/>
              </a:rPr>
              <a:t>的性能优于</a:t>
            </a:r>
            <a:r>
              <a:rPr lang="en-US" altLang="zh-CN" sz="2000" b="1" dirty="0">
                <a:solidFill>
                  <a:prstClr val="black"/>
                </a:solidFill>
                <a:latin typeface="微软雅黑" panose="020B0503020204020204" pitchFamily="34" charset="-122"/>
                <a:ea typeface="微软雅黑" panose="020B0503020204020204" pitchFamily="34" charset="-122"/>
              </a:rPr>
              <a:t>BSP</a:t>
            </a:r>
            <a:r>
              <a:rPr lang="zh-CN" altLang="en-US" sz="2000" b="1" dirty="0">
                <a:solidFill>
                  <a:prstClr val="black"/>
                </a:solidFill>
                <a:latin typeface="微软雅黑" panose="020B0503020204020204" pitchFamily="34" charset="-122"/>
                <a:ea typeface="微软雅黑" panose="020B0503020204020204" pitchFamily="34" charset="-122"/>
              </a:rPr>
              <a:t>和</a:t>
            </a:r>
            <a:r>
              <a:rPr lang="en-US" altLang="zh-CN" sz="2000" b="1" dirty="0">
                <a:solidFill>
                  <a:prstClr val="black"/>
                </a:solidFill>
                <a:latin typeface="微软雅黑" panose="020B0503020204020204" pitchFamily="34" charset="-122"/>
                <a:ea typeface="微软雅黑" panose="020B0503020204020204" pitchFamily="34" charset="-122"/>
              </a:rPr>
              <a:t>A-BSP</a:t>
            </a:r>
            <a:r>
              <a:rPr lang="zh-CN" altLang="en-US" sz="2000" b="1" dirty="0">
                <a:solidFill>
                  <a:prstClr val="black"/>
                </a:solidFill>
                <a:latin typeface="微软雅黑" panose="020B0503020204020204" pitchFamily="34" charset="-122"/>
                <a:ea typeface="微软雅黑" panose="020B0503020204020204" pitchFamily="34" charset="-122"/>
              </a:rPr>
              <a:t>，并且最佳配置是混合配置。</a:t>
            </a:r>
            <a:endParaRPr kumimoji="0" 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文本框 7">
            <a:extLst>
              <a:ext uri="{FF2B5EF4-FFF2-40B4-BE49-F238E27FC236}">
                <a16:creationId xmlns:a16="http://schemas.microsoft.com/office/drawing/2014/main" id="{2610357D-3D04-4C45-B073-42BFDD493FEE}"/>
              </a:ext>
            </a:extLst>
          </p:cNvPr>
          <p:cNvSpPr txBox="1"/>
          <p:nvPr/>
        </p:nvSpPr>
        <p:spPr>
          <a:xfrm>
            <a:off x="2135638" y="756337"/>
            <a:ext cx="87248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A-BSP</a:t>
            </a:r>
            <a:r>
              <a:rPr kumimoji="0" lang="zh-CN" altLang="en-US"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与</a:t>
            </a:r>
            <a:r>
              <a:rPr kumimoji="0" lang="en-US" altLang="zh-CN"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SSP</a:t>
            </a:r>
            <a:r>
              <a:rPr kumimoji="0" lang="zh-CN" altLang="en-US"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实验结果</a:t>
            </a:r>
          </a:p>
        </p:txBody>
      </p:sp>
      <p:pic>
        <p:nvPicPr>
          <p:cNvPr id="4" name="图片 3">
            <a:extLst>
              <a:ext uri="{FF2B5EF4-FFF2-40B4-BE49-F238E27FC236}">
                <a16:creationId xmlns:a16="http://schemas.microsoft.com/office/drawing/2014/main" id="{41CBD18B-7CE2-437D-89C8-E1038ADB77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4516" y="1390557"/>
            <a:ext cx="6877484" cy="4956399"/>
          </a:xfrm>
          <a:prstGeom prst="rect">
            <a:avLst/>
          </a:prstGeom>
        </p:spPr>
      </p:pic>
      <p:grpSp>
        <p:nvGrpSpPr>
          <p:cNvPr id="16" name="组合 15">
            <a:extLst>
              <a:ext uri="{FF2B5EF4-FFF2-40B4-BE49-F238E27FC236}">
                <a16:creationId xmlns:a16="http://schemas.microsoft.com/office/drawing/2014/main" id="{FD137AE3-D7CF-434D-93E8-CB3C802E38AA}"/>
              </a:ext>
            </a:extLst>
          </p:cNvPr>
          <p:cNvGrpSpPr/>
          <p:nvPr/>
        </p:nvGrpSpPr>
        <p:grpSpPr>
          <a:xfrm>
            <a:off x="292256" y="4695134"/>
            <a:ext cx="1020688" cy="946150"/>
            <a:chOff x="5471810" y="2150431"/>
            <a:chExt cx="1121380" cy="1039488"/>
          </a:xfrm>
        </p:grpSpPr>
        <p:sp>
          <p:nvSpPr>
            <p:cNvPr id="17" name="正五边形 7">
              <a:extLst>
                <a:ext uri="{FF2B5EF4-FFF2-40B4-BE49-F238E27FC236}">
                  <a16:creationId xmlns:a16="http://schemas.microsoft.com/office/drawing/2014/main" id="{17B6F9F3-B433-4B03-86AC-3B9D62C9C09C}"/>
                </a:ext>
              </a:extLst>
            </p:cNvPr>
            <p:cNvSpPr/>
            <p:nvPr/>
          </p:nvSpPr>
          <p:spPr>
            <a:xfrm flipV="1">
              <a:off x="5636788" y="215043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正五边形 8">
              <a:extLst>
                <a:ext uri="{FF2B5EF4-FFF2-40B4-BE49-F238E27FC236}">
                  <a16:creationId xmlns:a16="http://schemas.microsoft.com/office/drawing/2014/main" id="{1F8D96E8-2D9B-47D1-9F9E-EDD56AD2F42D}"/>
                </a:ext>
              </a:extLst>
            </p:cNvPr>
            <p:cNvSpPr/>
            <p:nvPr/>
          </p:nvSpPr>
          <p:spPr>
            <a:xfrm flipV="1">
              <a:off x="5801766"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正五边形 9">
              <a:extLst>
                <a:ext uri="{FF2B5EF4-FFF2-40B4-BE49-F238E27FC236}">
                  <a16:creationId xmlns:a16="http://schemas.microsoft.com/office/drawing/2014/main" id="{F89C75FE-1704-4FFD-966B-6C9E37FE7BCA}"/>
                </a:ext>
              </a:extLst>
            </p:cNvPr>
            <p:cNvSpPr/>
            <p:nvPr/>
          </p:nvSpPr>
          <p:spPr>
            <a:xfrm flipV="1">
              <a:off x="5471810"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20" name="Copyright Notice">
            <a:extLst>
              <a:ext uri="{FF2B5EF4-FFF2-40B4-BE49-F238E27FC236}">
                <a16:creationId xmlns:a16="http://schemas.microsoft.com/office/drawing/2014/main" id="{FB5122DE-3A42-4C2F-A6D5-7163ABFFB499}"/>
              </a:ext>
            </a:extLst>
          </p:cNvPr>
          <p:cNvSpPr>
            <a:spLocks/>
          </p:cNvSpPr>
          <p:nvPr/>
        </p:nvSpPr>
        <p:spPr bwMode="auto">
          <a:xfrm>
            <a:off x="1654088" y="4677709"/>
            <a:ext cx="3510264" cy="1604316"/>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defRPr/>
            </a:pPr>
            <a:r>
              <a:rPr lang="zh-CN" altLang="en-US" sz="2000" b="1" dirty="0">
                <a:solidFill>
                  <a:prstClr val="black"/>
                </a:solidFill>
                <a:latin typeface="微软雅黑" panose="020B0503020204020204" pitchFamily="34" charset="-122"/>
                <a:ea typeface="微软雅黑" panose="020B0503020204020204" pitchFamily="34" charset="-122"/>
              </a:rPr>
              <a:t>发现一般最佳设置为</a:t>
            </a:r>
            <a:r>
              <a:rPr lang="en-US" altLang="zh-CN" sz="2000" b="1" dirty="0">
                <a:solidFill>
                  <a:prstClr val="black"/>
                </a:solidFill>
                <a:latin typeface="微软雅黑" panose="020B0503020204020204" pitchFamily="34" charset="-122"/>
                <a:ea typeface="微软雅黑" panose="020B0503020204020204" pitchFamily="34" charset="-122"/>
              </a:rPr>
              <a:t>slack = 1</a:t>
            </a:r>
            <a:r>
              <a:rPr lang="zh-CN" altLang="en-US" sz="2000" b="1" dirty="0">
                <a:solidFill>
                  <a:prstClr val="black"/>
                </a:solidFill>
                <a:latin typeface="微软雅黑" panose="020B0503020204020204" pitchFamily="34" charset="-122"/>
                <a:ea typeface="微软雅黑" panose="020B0503020204020204" pitchFamily="34" charset="-122"/>
              </a:rPr>
              <a:t>，</a:t>
            </a:r>
            <a:r>
              <a:rPr lang="en-US" altLang="zh-CN" sz="2000" b="1" dirty="0" err="1">
                <a:solidFill>
                  <a:prstClr val="black"/>
                </a:solidFill>
                <a:latin typeface="微软雅黑" panose="020B0503020204020204" pitchFamily="34" charset="-122"/>
                <a:ea typeface="微软雅黑" panose="020B0503020204020204" pitchFamily="34" charset="-122"/>
              </a:rPr>
              <a:t>wpc</a:t>
            </a:r>
            <a:r>
              <a:rPr lang="zh-CN" altLang="en-US" sz="2000" b="1" dirty="0">
                <a:solidFill>
                  <a:prstClr val="black"/>
                </a:solidFill>
                <a:latin typeface="微软雅黑" panose="020B0503020204020204" pitchFamily="34" charset="-122"/>
                <a:ea typeface="微软雅黑" panose="020B0503020204020204" pitchFamily="34" charset="-122"/>
              </a:rPr>
              <a:t>设置为最佳延迟界限的一半，一个</a:t>
            </a:r>
            <a:r>
              <a:rPr lang="en-US" altLang="zh-CN" sz="2000" b="1" dirty="0">
                <a:solidFill>
                  <a:prstClr val="black"/>
                </a:solidFill>
                <a:latin typeface="微软雅黑" panose="020B0503020204020204" pitchFamily="34" charset="-122"/>
                <a:ea typeface="微软雅黑" panose="020B0503020204020204" pitchFamily="34" charset="-122"/>
              </a:rPr>
              <a:t>clock</a:t>
            </a:r>
            <a:r>
              <a:rPr lang="zh-CN" altLang="en-US" sz="2000" b="1" dirty="0">
                <a:solidFill>
                  <a:prstClr val="black"/>
                </a:solidFill>
                <a:latin typeface="微软雅黑" panose="020B0503020204020204" pitchFamily="34" charset="-122"/>
                <a:ea typeface="微软雅黑" panose="020B0503020204020204" pitchFamily="34" charset="-122"/>
              </a:rPr>
              <a:t>的延迟足以缓解间歇性的混乱，而使用更大的</a:t>
            </a:r>
            <a:r>
              <a:rPr lang="en-US" altLang="zh-CN" sz="2000" b="1" dirty="0">
                <a:solidFill>
                  <a:prstClr val="black"/>
                </a:solidFill>
                <a:latin typeface="微软雅黑" panose="020B0503020204020204" pitchFamily="34" charset="-122"/>
                <a:ea typeface="微软雅黑" panose="020B0503020204020204" pitchFamily="34" charset="-122"/>
              </a:rPr>
              <a:t>WPC</a:t>
            </a:r>
            <a:r>
              <a:rPr lang="zh-CN" altLang="en-US" sz="2000" b="1" dirty="0">
                <a:solidFill>
                  <a:prstClr val="black"/>
                </a:solidFill>
                <a:latin typeface="微软雅黑" panose="020B0503020204020204" pitchFamily="34" charset="-122"/>
                <a:ea typeface="微软雅黑" panose="020B0503020204020204" pitchFamily="34" charset="-122"/>
              </a:rPr>
              <a:t>通信成本会提高</a:t>
            </a:r>
            <a:endParaRPr kumimoji="0" 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793070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a:extLst>
              <a:ext uri="{FF2B5EF4-FFF2-40B4-BE49-F238E27FC236}">
                <a16:creationId xmlns:a16="http://schemas.microsoft.com/office/drawing/2014/main" id="{7AE0352E-D3ED-4D83-980D-0CBA0E9CF47A}"/>
              </a:ext>
            </a:extLst>
          </p:cNvPr>
          <p:cNvGrpSpPr/>
          <p:nvPr/>
        </p:nvGrpSpPr>
        <p:grpSpPr>
          <a:xfrm>
            <a:off x="301683" y="2370180"/>
            <a:ext cx="1020688" cy="946150"/>
            <a:chOff x="5471810" y="2150431"/>
            <a:chExt cx="1121380" cy="1039488"/>
          </a:xfrm>
        </p:grpSpPr>
        <p:sp>
          <p:nvSpPr>
            <p:cNvPr id="40" name="正五边形 1">
              <a:extLst>
                <a:ext uri="{FF2B5EF4-FFF2-40B4-BE49-F238E27FC236}">
                  <a16:creationId xmlns:a16="http://schemas.microsoft.com/office/drawing/2014/main" id="{BFAB5622-55B3-49A4-B598-4D4FB85D6350}"/>
                </a:ext>
              </a:extLst>
            </p:cNvPr>
            <p:cNvSpPr/>
            <p:nvPr/>
          </p:nvSpPr>
          <p:spPr>
            <a:xfrm flipV="1">
              <a:off x="5636788" y="215043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1" name="正五边形 2">
              <a:extLst>
                <a:ext uri="{FF2B5EF4-FFF2-40B4-BE49-F238E27FC236}">
                  <a16:creationId xmlns:a16="http://schemas.microsoft.com/office/drawing/2014/main" id="{30016F41-2FC2-4588-A158-5950348FCA37}"/>
                </a:ext>
              </a:extLst>
            </p:cNvPr>
            <p:cNvSpPr/>
            <p:nvPr/>
          </p:nvSpPr>
          <p:spPr>
            <a:xfrm flipV="1">
              <a:off x="5801766"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2" name="正五边形 3">
              <a:extLst>
                <a:ext uri="{FF2B5EF4-FFF2-40B4-BE49-F238E27FC236}">
                  <a16:creationId xmlns:a16="http://schemas.microsoft.com/office/drawing/2014/main" id="{A90EAA3D-9D6D-4C72-803A-D0BC5145DCA2}"/>
                </a:ext>
              </a:extLst>
            </p:cNvPr>
            <p:cNvSpPr/>
            <p:nvPr/>
          </p:nvSpPr>
          <p:spPr>
            <a:xfrm flipV="1">
              <a:off x="5471810"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43" name="组合 42">
            <a:extLst>
              <a:ext uri="{FF2B5EF4-FFF2-40B4-BE49-F238E27FC236}">
                <a16:creationId xmlns:a16="http://schemas.microsoft.com/office/drawing/2014/main" id="{B6A01517-B7D8-429A-8322-0418DC2D5980}"/>
              </a:ext>
            </a:extLst>
          </p:cNvPr>
          <p:cNvGrpSpPr/>
          <p:nvPr/>
        </p:nvGrpSpPr>
        <p:grpSpPr>
          <a:xfrm>
            <a:off x="301683" y="3553963"/>
            <a:ext cx="1020688" cy="946150"/>
            <a:chOff x="5471810" y="2150431"/>
            <a:chExt cx="1121380" cy="1039488"/>
          </a:xfrm>
        </p:grpSpPr>
        <p:sp>
          <p:nvSpPr>
            <p:cNvPr id="44" name="正五边形 7">
              <a:extLst>
                <a:ext uri="{FF2B5EF4-FFF2-40B4-BE49-F238E27FC236}">
                  <a16:creationId xmlns:a16="http://schemas.microsoft.com/office/drawing/2014/main" id="{E10105CA-3A63-4DC6-81EA-857BD9DB3D0F}"/>
                </a:ext>
              </a:extLst>
            </p:cNvPr>
            <p:cNvSpPr/>
            <p:nvPr/>
          </p:nvSpPr>
          <p:spPr>
            <a:xfrm flipV="1">
              <a:off x="5636788" y="215043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5" name="正五边形 8">
              <a:extLst>
                <a:ext uri="{FF2B5EF4-FFF2-40B4-BE49-F238E27FC236}">
                  <a16:creationId xmlns:a16="http://schemas.microsoft.com/office/drawing/2014/main" id="{2122C0AA-2F2A-43AC-B374-825960FD67C4}"/>
                </a:ext>
              </a:extLst>
            </p:cNvPr>
            <p:cNvSpPr/>
            <p:nvPr/>
          </p:nvSpPr>
          <p:spPr>
            <a:xfrm flipV="1">
              <a:off x="5801766"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正五边形 9">
              <a:extLst>
                <a:ext uri="{FF2B5EF4-FFF2-40B4-BE49-F238E27FC236}">
                  <a16:creationId xmlns:a16="http://schemas.microsoft.com/office/drawing/2014/main" id="{9DE32879-C566-4D15-86FC-51FD202F406C}"/>
                </a:ext>
              </a:extLst>
            </p:cNvPr>
            <p:cNvSpPr/>
            <p:nvPr/>
          </p:nvSpPr>
          <p:spPr>
            <a:xfrm flipV="1">
              <a:off x="5471810"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55" name="Copyright Notice">
            <a:extLst>
              <a:ext uri="{FF2B5EF4-FFF2-40B4-BE49-F238E27FC236}">
                <a16:creationId xmlns:a16="http://schemas.microsoft.com/office/drawing/2014/main" id="{E012E574-DFDB-4053-BF64-E73681A67240}"/>
              </a:ext>
            </a:extLst>
          </p:cNvPr>
          <p:cNvSpPr>
            <a:spLocks/>
          </p:cNvSpPr>
          <p:nvPr/>
        </p:nvSpPr>
        <p:spPr bwMode="auto">
          <a:xfrm>
            <a:off x="1663514" y="2327567"/>
            <a:ext cx="5093759" cy="988763"/>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zh-CN" altLang="en-US" sz="2000" b="1" dirty="0">
                <a:solidFill>
                  <a:prstClr val="black"/>
                </a:solidFill>
                <a:latin typeface="微软雅黑" panose="020B0503020204020204" pitchFamily="34" charset="-122"/>
                <a:ea typeface="微软雅黑" panose="020B0503020204020204" pitchFamily="34" charset="-122"/>
              </a:rPr>
              <a:t>图</a:t>
            </a:r>
            <a:r>
              <a:rPr lang="en-US" altLang="zh-CN" sz="2000" b="1" dirty="0">
                <a:solidFill>
                  <a:prstClr val="black"/>
                </a:solidFill>
                <a:latin typeface="微软雅黑" panose="020B0503020204020204" pitchFamily="34" charset="-122"/>
                <a:ea typeface="微软雅黑" panose="020B0503020204020204" pitchFamily="34" charset="-122"/>
              </a:rPr>
              <a:t>4</a:t>
            </a:r>
            <a:r>
              <a:rPr lang="zh-CN" altLang="en-US" sz="2000" b="1" dirty="0">
                <a:solidFill>
                  <a:prstClr val="black"/>
                </a:solidFill>
                <a:latin typeface="微软雅黑" panose="020B0503020204020204" pitchFamily="34" charset="-122"/>
                <a:ea typeface="微软雅黑" panose="020B0503020204020204" pitchFamily="34" charset="-122"/>
              </a:rPr>
              <a:t>将迭代速度分解为两部分：计算时间和“等待时间”，等待时间是由于数据太老而导致客户端应用程序被阻止的时间</a:t>
            </a:r>
            <a:endParaRPr kumimoji="0" 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6" name="Copyright Notice">
            <a:extLst>
              <a:ext uri="{FF2B5EF4-FFF2-40B4-BE49-F238E27FC236}">
                <a16:creationId xmlns:a16="http://schemas.microsoft.com/office/drawing/2014/main" id="{B5951BFD-B6A6-4D99-898A-CEB1D72E0999}"/>
              </a:ext>
            </a:extLst>
          </p:cNvPr>
          <p:cNvSpPr>
            <a:spLocks/>
          </p:cNvSpPr>
          <p:nvPr/>
        </p:nvSpPr>
        <p:spPr bwMode="auto">
          <a:xfrm>
            <a:off x="1663514" y="3677940"/>
            <a:ext cx="5089810" cy="680986"/>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defRPr/>
            </a:pPr>
            <a:r>
              <a:rPr lang="zh-CN" altLang="en-US" sz="2000" b="1" dirty="0">
                <a:solidFill>
                  <a:prstClr val="black"/>
                </a:solidFill>
                <a:latin typeface="微软雅黑" panose="020B0503020204020204" pitchFamily="34" charset="-122"/>
                <a:ea typeface="微软雅黑" panose="020B0503020204020204" pitchFamily="34" charset="-122"/>
              </a:rPr>
              <a:t>较大的延迟界限的迭代速度提高主要来自减少等待时间</a:t>
            </a:r>
            <a:endParaRPr kumimoji="0" 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文本框 7">
            <a:extLst>
              <a:ext uri="{FF2B5EF4-FFF2-40B4-BE49-F238E27FC236}">
                <a16:creationId xmlns:a16="http://schemas.microsoft.com/office/drawing/2014/main" id="{2610357D-3D04-4C45-B073-42BFDD493FEE}"/>
              </a:ext>
            </a:extLst>
          </p:cNvPr>
          <p:cNvSpPr txBox="1"/>
          <p:nvPr/>
        </p:nvSpPr>
        <p:spPr>
          <a:xfrm>
            <a:off x="2135638" y="756337"/>
            <a:ext cx="8724867" cy="584775"/>
          </a:xfrm>
          <a:prstGeom prst="rect">
            <a:avLst/>
          </a:prstGeom>
          <a:noFill/>
        </p:spPr>
        <p:txBody>
          <a:bodyPr wrap="square" rtlCol="0">
            <a:spAutoFit/>
          </a:bodyPr>
          <a:lstStyle/>
          <a:p>
            <a:pPr lvl="0">
              <a:defRPr/>
            </a:pPr>
            <a:r>
              <a:rPr lang="zh-CN" altLang="en-US" sz="3200" dirty="0">
                <a:solidFill>
                  <a:prstClr val="black"/>
                </a:solidFill>
                <a:latin typeface="微软雅黑" panose="020B0503020204020204" pitchFamily="34" charset="-122"/>
                <a:ea typeface="微软雅黑" panose="020B0503020204020204" pitchFamily="34" charset="-122"/>
              </a:rPr>
              <a:t>计算时间和“等待时间”</a:t>
            </a:r>
            <a:endParaRPr kumimoji="0" lang="zh-CN" altLang="en-US"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pic>
        <p:nvPicPr>
          <p:cNvPr id="3" name="图片 2">
            <a:extLst>
              <a:ext uri="{FF2B5EF4-FFF2-40B4-BE49-F238E27FC236}">
                <a16:creationId xmlns:a16="http://schemas.microsoft.com/office/drawing/2014/main" id="{4D5C5718-5129-46AF-9EFA-D100908D6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8012" y="2327567"/>
            <a:ext cx="4847619" cy="2609524"/>
          </a:xfrm>
          <a:prstGeom prst="rect">
            <a:avLst/>
          </a:prstGeom>
        </p:spPr>
      </p:pic>
    </p:spTree>
    <p:extLst>
      <p:ext uri="{BB962C8B-B14F-4D97-AF65-F5344CB8AC3E}">
        <p14:creationId xmlns:p14="http://schemas.microsoft.com/office/powerpoint/2010/main" val="1018635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a:extLst>
              <a:ext uri="{FF2B5EF4-FFF2-40B4-BE49-F238E27FC236}">
                <a16:creationId xmlns:a16="http://schemas.microsoft.com/office/drawing/2014/main" id="{7AE0352E-D3ED-4D83-980D-0CBA0E9CF47A}"/>
              </a:ext>
            </a:extLst>
          </p:cNvPr>
          <p:cNvGrpSpPr/>
          <p:nvPr/>
        </p:nvGrpSpPr>
        <p:grpSpPr>
          <a:xfrm>
            <a:off x="301683" y="1827627"/>
            <a:ext cx="826960" cy="946150"/>
            <a:chOff x="5471810" y="2150431"/>
            <a:chExt cx="1121380" cy="1039488"/>
          </a:xfrm>
        </p:grpSpPr>
        <p:sp>
          <p:nvSpPr>
            <p:cNvPr id="40" name="正五边形 1">
              <a:extLst>
                <a:ext uri="{FF2B5EF4-FFF2-40B4-BE49-F238E27FC236}">
                  <a16:creationId xmlns:a16="http://schemas.microsoft.com/office/drawing/2014/main" id="{BFAB5622-55B3-49A4-B598-4D4FB85D6350}"/>
                </a:ext>
              </a:extLst>
            </p:cNvPr>
            <p:cNvSpPr/>
            <p:nvPr/>
          </p:nvSpPr>
          <p:spPr>
            <a:xfrm flipV="1">
              <a:off x="5636788" y="215043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1" name="正五边形 2">
              <a:extLst>
                <a:ext uri="{FF2B5EF4-FFF2-40B4-BE49-F238E27FC236}">
                  <a16:creationId xmlns:a16="http://schemas.microsoft.com/office/drawing/2014/main" id="{30016F41-2FC2-4588-A158-5950348FCA37}"/>
                </a:ext>
              </a:extLst>
            </p:cNvPr>
            <p:cNvSpPr/>
            <p:nvPr/>
          </p:nvSpPr>
          <p:spPr>
            <a:xfrm flipV="1">
              <a:off x="5801766"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2" name="正五边形 3">
              <a:extLst>
                <a:ext uri="{FF2B5EF4-FFF2-40B4-BE49-F238E27FC236}">
                  <a16:creationId xmlns:a16="http://schemas.microsoft.com/office/drawing/2014/main" id="{A90EAA3D-9D6D-4C72-803A-D0BC5145DCA2}"/>
                </a:ext>
              </a:extLst>
            </p:cNvPr>
            <p:cNvSpPr/>
            <p:nvPr/>
          </p:nvSpPr>
          <p:spPr>
            <a:xfrm flipV="1">
              <a:off x="5471810"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43" name="组合 42">
            <a:extLst>
              <a:ext uri="{FF2B5EF4-FFF2-40B4-BE49-F238E27FC236}">
                <a16:creationId xmlns:a16="http://schemas.microsoft.com/office/drawing/2014/main" id="{B6A01517-B7D8-429A-8322-0418DC2D5980}"/>
              </a:ext>
            </a:extLst>
          </p:cNvPr>
          <p:cNvGrpSpPr/>
          <p:nvPr/>
        </p:nvGrpSpPr>
        <p:grpSpPr>
          <a:xfrm>
            <a:off x="301683" y="3611149"/>
            <a:ext cx="1020688" cy="946150"/>
            <a:chOff x="5471810" y="2150431"/>
            <a:chExt cx="1121380" cy="1039488"/>
          </a:xfrm>
        </p:grpSpPr>
        <p:sp>
          <p:nvSpPr>
            <p:cNvPr id="44" name="正五边形 7">
              <a:extLst>
                <a:ext uri="{FF2B5EF4-FFF2-40B4-BE49-F238E27FC236}">
                  <a16:creationId xmlns:a16="http://schemas.microsoft.com/office/drawing/2014/main" id="{E10105CA-3A63-4DC6-81EA-857BD9DB3D0F}"/>
                </a:ext>
              </a:extLst>
            </p:cNvPr>
            <p:cNvSpPr/>
            <p:nvPr/>
          </p:nvSpPr>
          <p:spPr>
            <a:xfrm flipV="1">
              <a:off x="5636788" y="215043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5" name="正五边形 8">
              <a:extLst>
                <a:ext uri="{FF2B5EF4-FFF2-40B4-BE49-F238E27FC236}">
                  <a16:creationId xmlns:a16="http://schemas.microsoft.com/office/drawing/2014/main" id="{2122C0AA-2F2A-43AC-B374-825960FD67C4}"/>
                </a:ext>
              </a:extLst>
            </p:cNvPr>
            <p:cNvSpPr/>
            <p:nvPr/>
          </p:nvSpPr>
          <p:spPr>
            <a:xfrm flipV="1">
              <a:off x="5801766"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正五边形 9">
              <a:extLst>
                <a:ext uri="{FF2B5EF4-FFF2-40B4-BE49-F238E27FC236}">
                  <a16:creationId xmlns:a16="http://schemas.microsoft.com/office/drawing/2014/main" id="{9DE32879-C566-4D15-86FC-51FD202F406C}"/>
                </a:ext>
              </a:extLst>
            </p:cNvPr>
            <p:cNvSpPr/>
            <p:nvPr/>
          </p:nvSpPr>
          <p:spPr>
            <a:xfrm flipV="1">
              <a:off x="5471810"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55" name="Copyright Notice">
            <a:extLst>
              <a:ext uri="{FF2B5EF4-FFF2-40B4-BE49-F238E27FC236}">
                <a16:creationId xmlns:a16="http://schemas.microsoft.com/office/drawing/2014/main" id="{E012E574-DFDB-4053-BF64-E73681A67240}"/>
              </a:ext>
            </a:extLst>
          </p:cNvPr>
          <p:cNvSpPr>
            <a:spLocks/>
          </p:cNvSpPr>
          <p:nvPr/>
        </p:nvSpPr>
        <p:spPr bwMode="auto">
          <a:xfrm>
            <a:off x="1663514" y="1785014"/>
            <a:ext cx="4126955" cy="1604316"/>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zh-CN" altLang="en-US" sz="2000" b="1" dirty="0">
                <a:solidFill>
                  <a:prstClr val="black"/>
                </a:solidFill>
                <a:latin typeface="微软雅黑" panose="020B0503020204020204" pitchFamily="34" charset="-122"/>
                <a:ea typeface="微软雅黑" panose="020B0503020204020204" pitchFamily="34" charset="-122"/>
              </a:rPr>
              <a:t>额外的通信可能导致</a:t>
            </a:r>
            <a:r>
              <a:rPr lang="en-US" altLang="zh-CN" sz="2000" b="1" dirty="0">
                <a:solidFill>
                  <a:prstClr val="black"/>
                </a:solidFill>
                <a:latin typeface="微软雅黑" panose="020B0503020204020204" pitchFamily="34" charset="-122"/>
                <a:ea typeface="微软雅黑" panose="020B0503020204020204" pitchFamily="34" charset="-122"/>
              </a:rPr>
              <a:t>SSP</a:t>
            </a:r>
            <a:r>
              <a:rPr lang="zh-CN" altLang="en-US" sz="2000" b="1" dirty="0">
                <a:solidFill>
                  <a:prstClr val="black"/>
                </a:solidFill>
                <a:latin typeface="微软雅黑" panose="020B0503020204020204" pitchFamily="34" charset="-122"/>
                <a:ea typeface="微软雅黑" panose="020B0503020204020204" pitchFamily="34" charset="-122"/>
              </a:rPr>
              <a:t>在某些情况下的性能比</a:t>
            </a:r>
            <a:r>
              <a:rPr lang="en-US" altLang="zh-CN" sz="2000" b="1" dirty="0">
                <a:solidFill>
                  <a:prstClr val="black"/>
                </a:solidFill>
                <a:latin typeface="微软雅黑" panose="020B0503020204020204" pitchFamily="34" charset="-122"/>
                <a:ea typeface="微软雅黑" panose="020B0503020204020204" pitchFamily="34" charset="-122"/>
              </a:rPr>
              <a:t>A-BSP</a:t>
            </a:r>
            <a:r>
              <a:rPr lang="zh-CN" altLang="en-US" sz="2000" b="1" dirty="0">
                <a:solidFill>
                  <a:prstClr val="black"/>
                </a:solidFill>
                <a:latin typeface="微软雅黑" panose="020B0503020204020204" pitchFamily="34" charset="-122"/>
                <a:ea typeface="微软雅黑" panose="020B0503020204020204" pitchFamily="34" charset="-122"/>
              </a:rPr>
              <a:t>差。问题的大部分是处理通信的</a:t>
            </a:r>
            <a:r>
              <a:rPr lang="en-US" altLang="zh-CN" sz="2000" b="1" dirty="0">
                <a:solidFill>
                  <a:prstClr val="black"/>
                </a:solidFill>
                <a:latin typeface="微软雅黑" panose="020B0503020204020204" pitchFamily="34" charset="-122"/>
                <a:ea typeface="微软雅黑" panose="020B0503020204020204" pitchFamily="34" charset="-122"/>
              </a:rPr>
              <a:t>CPU</a:t>
            </a:r>
            <a:r>
              <a:rPr lang="zh-CN" altLang="en-US" sz="2000" b="1" dirty="0">
                <a:solidFill>
                  <a:prstClr val="black"/>
                </a:solidFill>
                <a:latin typeface="微软雅黑" panose="020B0503020204020204" pitchFamily="34" charset="-122"/>
                <a:ea typeface="微软雅黑" panose="020B0503020204020204" pitchFamily="34" charset="-122"/>
              </a:rPr>
              <a:t>开销，而不是网络限制。模拟了通信的计算开销为零的情况</a:t>
            </a:r>
            <a:endParaRPr kumimoji="0" 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6" name="Copyright Notice">
            <a:extLst>
              <a:ext uri="{FF2B5EF4-FFF2-40B4-BE49-F238E27FC236}">
                <a16:creationId xmlns:a16="http://schemas.microsoft.com/office/drawing/2014/main" id="{B5951BFD-B6A6-4D99-898A-CEB1D72E0999}"/>
              </a:ext>
            </a:extLst>
          </p:cNvPr>
          <p:cNvSpPr>
            <a:spLocks/>
          </p:cNvSpPr>
          <p:nvPr/>
        </p:nvSpPr>
        <p:spPr bwMode="auto">
          <a:xfrm>
            <a:off x="1663514" y="3603831"/>
            <a:ext cx="4126955" cy="191209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defRPr/>
            </a:pPr>
            <a:r>
              <a:rPr lang="zh-CN" altLang="en-US" sz="2000" b="1" dirty="0">
                <a:solidFill>
                  <a:prstClr val="black"/>
                </a:solidFill>
                <a:latin typeface="微软雅黑" panose="020B0503020204020204" pitchFamily="34" charset="-122"/>
                <a:ea typeface="微软雅黑" panose="020B0503020204020204" pitchFamily="34" charset="-122"/>
              </a:rPr>
              <a:t>在图</a:t>
            </a:r>
            <a:r>
              <a:rPr lang="en-US" altLang="zh-CN" sz="2000" b="1" dirty="0">
                <a:solidFill>
                  <a:prstClr val="black"/>
                </a:solidFill>
                <a:latin typeface="微软雅黑" panose="020B0503020204020204" pitchFamily="34" charset="-122"/>
                <a:ea typeface="微软雅黑" panose="020B0503020204020204" pitchFamily="34" charset="-122"/>
              </a:rPr>
              <a:t>8</a:t>
            </a:r>
            <a:r>
              <a:rPr lang="zh-CN" altLang="en-US" sz="2000" b="1" dirty="0">
                <a:solidFill>
                  <a:prstClr val="black"/>
                </a:solidFill>
                <a:latin typeface="微软雅黑" panose="020B0503020204020204" pitchFamily="34" charset="-122"/>
                <a:ea typeface="微软雅黑" panose="020B0503020204020204" pitchFamily="34" charset="-122"/>
              </a:rPr>
              <a:t>中，对于</a:t>
            </a:r>
            <a:r>
              <a:rPr lang="en-US" altLang="zh-CN" sz="2000" b="1" dirty="0">
                <a:solidFill>
                  <a:prstClr val="black"/>
                </a:solidFill>
                <a:latin typeface="微软雅黑" panose="020B0503020204020204" pitchFamily="34" charset="-122"/>
                <a:ea typeface="微软雅黑" panose="020B0503020204020204" pitchFamily="34" charset="-122"/>
              </a:rPr>
              <a:t>A-BSP</a:t>
            </a:r>
            <a:r>
              <a:rPr lang="zh-CN" altLang="en-US" sz="2000" b="1" dirty="0">
                <a:solidFill>
                  <a:prstClr val="black"/>
                </a:solidFill>
                <a:latin typeface="微软雅黑" panose="020B0503020204020204" pitchFamily="34" charset="-122"/>
                <a:ea typeface="微软雅黑" panose="020B0503020204020204" pitchFamily="34" charset="-122"/>
              </a:rPr>
              <a:t>，</a:t>
            </a:r>
            <a:r>
              <a:rPr lang="en-US" altLang="zh-CN" sz="2000" b="1" dirty="0">
                <a:solidFill>
                  <a:prstClr val="black"/>
                </a:solidFill>
                <a:latin typeface="微软雅黑" panose="020B0503020204020204" pitchFamily="34" charset="-122"/>
                <a:ea typeface="微软雅黑" panose="020B0503020204020204" pitchFamily="34" charset="-122"/>
              </a:rPr>
              <a:t>{</a:t>
            </a:r>
            <a:r>
              <a:rPr lang="en-US" altLang="zh-CN" sz="2000" b="1" dirty="0" err="1">
                <a:solidFill>
                  <a:prstClr val="black"/>
                </a:solidFill>
                <a:latin typeface="微软雅黑" panose="020B0503020204020204" pitchFamily="34" charset="-122"/>
                <a:ea typeface="微软雅黑" panose="020B0503020204020204" pitchFamily="34" charset="-122"/>
              </a:rPr>
              <a:t>wpc</a:t>
            </a:r>
            <a:r>
              <a:rPr lang="en-US" altLang="zh-CN" sz="2000" b="1" dirty="0">
                <a:solidFill>
                  <a:prstClr val="black"/>
                </a:solidFill>
                <a:latin typeface="微软雅黑" panose="020B0503020204020204" pitchFamily="34" charset="-122"/>
                <a:ea typeface="微软雅黑" panose="020B0503020204020204" pitchFamily="34" charset="-122"/>
              </a:rPr>
              <a:t> = 0.25</a:t>
            </a:r>
            <a:r>
              <a:rPr lang="zh-CN" altLang="en-US" sz="2000" b="1" dirty="0">
                <a:solidFill>
                  <a:prstClr val="black"/>
                </a:solidFill>
                <a:latin typeface="微软雅黑" panose="020B0503020204020204" pitchFamily="34" charset="-122"/>
                <a:ea typeface="微软雅黑" panose="020B0503020204020204" pitchFamily="34" charset="-122"/>
              </a:rPr>
              <a:t>，</a:t>
            </a:r>
            <a:r>
              <a:rPr lang="en-US" altLang="zh-CN" sz="2000" b="1" dirty="0">
                <a:solidFill>
                  <a:prstClr val="black"/>
                </a:solidFill>
                <a:latin typeface="微软雅黑" panose="020B0503020204020204" pitchFamily="34" charset="-122"/>
                <a:ea typeface="微软雅黑" panose="020B0503020204020204" pitchFamily="34" charset="-122"/>
              </a:rPr>
              <a:t>slack = 0}</a:t>
            </a:r>
            <a:r>
              <a:rPr lang="zh-CN" altLang="en-US" sz="2000" b="1" dirty="0">
                <a:solidFill>
                  <a:prstClr val="black"/>
                </a:solidFill>
                <a:latin typeface="微软雅黑" panose="020B0503020204020204" pitchFamily="34" charset="-122"/>
                <a:ea typeface="微软雅黑" panose="020B0503020204020204" pitchFamily="34" charset="-122"/>
              </a:rPr>
              <a:t>，对于</a:t>
            </a:r>
            <a:r>
              <a:rPr lang="en-US" altLang="zh-CN" sz="2000" b="1" dirty="0">
                <a:solidFill>
                  <a:prstClr val="black"/>
                </a:solidFill>
                <a:latin typeface="微软雅黑" panose="020B0503020204020204" pitchFamily="34" charset="-122"/>
                <a:ea typeface="微软雅黑" panose="020B0503020204020204" pitchFamily="34" charset="-122"/>
              </a:rPr>
              <a:t>SSP</a:t>
            </a:r>
            <a:r>
              <a:rPr lang="zh-CN" altLang="en-US" sz="2000" b="1" dirty="0">
                <a:solidFill>
                  <a:prstClr val="black"/>
                </a:solidFill>
                <a:latin typeface="微软雅黑" panose="020B0503020204020204" pitchFamily="34" charset="-122"/>
                <a:ea typeface="微软雅黑" panose="020B0503020204020204" pitchFamily="34" charset="-122"/>
              </a:rPr>
              <a:t>，</a:t>
            </a:r>
            <a:r>
              <a:rPr lang="en-US" altLang="zh-CN" sz="2000" b="1" dirty="0">
                <a:solidFill>
                  <a:prstClr val="black"/>
                </a:solidFill>
                <a:latin typeface="微软雅黑" panose="020B0503020204020204" pitchFamily="34" charset="-122"/>
                <a:ea typeface="微软雅黑" panose="020B0503020204020204" pitchFamily="34" charset="-122"/>
              </a:rPr>
              <a:t>{</a:t>
            </a:r>
            <a:r>
              <a:rPr lang="en-US" altLang="zh-CN" sz="2000" b="1" dirty="0" err="1">
                <a:solidFill>
                  <a:prstClr val="black"/>
                </a:solidFill>
                <a:latin typeface="微软雅黑" panose="020B0503020204020204" pitchFamily="34" charset="-122"/>
                <a:ea typeface="微软雅黑" panose="020B0503020204020204" pitchFamily="34" charset="-122"/>
              </a:rPr>
              <a:t>wpc</a:t>
            </a:r>
            <a:r>
              <a:rPr lang="en-US" altLang="zh-CN" sz="2000" b="1" dirty="0">
                <a:solidFill>
                  <a:prstClr val="black"/>
                </a:solidFill>
                <a:latin typeface="微软雅黑" panose="020B0503020204020204" pitchFamily="34" charset="-122"/>
                <a:ea typeface="微软雅黑" panose="020B0503020204020204" pitchFamily="34" charset="-122"/>
              </a:rPr>
              <a:t> = 0.125</a:t>
            </a:r>
            <a:r>
              <a:rPr lang="zh-CN" altLang="en-US" sz="2000" b="1" dirty="0">
                <a:solidFill>
                  <a:prstClr val="black"/>
                </a:solidFill>
                <a:latin typeface="微软雅黑" panose="020B0503020204020204" pitchFamily="34" charset="-122"/>
                <a:ea typeface="微软雅黑" panose="020B0503020204020204" pitchFamily="34" charset="-122"/>
              </a:rPr>
              <a:t>，</a:t>
            </a:r>
            <a:r>
              <a:rPr lang="en-US" altLang="zh-CN" sz="2000" b="1" dirty="0">
                <a:solidFill>
                  <a:prstClr val="black"/>
                </a:solidFill>
                <a:latin typeface="微软雅黑" panose="020B0503020204020204" pitchFamily="34" charset="-122"/>
                <a:ea typeface="微软雅黑" panose="020B0503020204020204" pitchFamily="34" charset="-122"/>
              </a:rPr>
              <a:t>slack = 1}</a:t>
            </a:r>
            <a:r>
              <a:rPr lang="zh-CN" altLang="en-US" sz="2000" b="1" dirty="0">
                <a:solidFill>
                  <a:prstClr val="black"/>
                </a:solidFill>
                <a:latin typeface="微软雅黑" panose="020B0503020204020204" pitchFamily="34" charset="-122"/>
                <a:ea typeface="微软雅黑" panose="020B0503020204020204" pitchFamily="34" charset="-122"/>
              </a:rPr>
              <a:t>。图</a:t>
            </a:r>
            <a:r>
              <a:rPr lang="en-US" altLang="zh-CN" sz="2000" b="1" dirty="0">
                <a:solidFill>
                  <a:prstClr val="black"/>
                </a:solidFill>
                <a:latin typeface="微软雅黑" panose="020B0503020204020204" pitchFamily="34" charset="-122"/>
                <a:ea typeface="微软雅黑" panose="020B0503020204020204" pitchFamily="34" charset="-122"/>
              </a:rPr>
              <a:t>8</a:t>
            </a:r>
            <a:r>
              <a:rPr lang="zh-CN" altLang="en-US" sz="2000" b="1" dirty="0">
                <a:solidFill>
                  <a:prstClr val="black"/>
                </a:solidFill>
                <a:latin typeface="微软雅黑" panose="020B0503020204020204" pitchFamily="34" charset="-122"/>
                <a:ea typeface="微软雅黑" panose="020B0503020204020204" pitchFamily="34" charset="-122"/>
              </a:rPr>
              <a:t>显示了他们完成相同数量工作的时间。拥有额外的核对</a:t>
            </a:r>
            <a:r>
              <a:rPr lang="en-US" altLang="zh-CN" sz="2000" b="1" dirty="0">
                <a:solidFill>
                  <a:prstClr val="black"/>
                </a:solidFill>
                <a:latin typeface="微软雅黑" panose="020B0503020204020204" pitchFamily="34" charset="-122"/>
                <a:ea typeface="微软雅黑" panose="020B0503020204020204" pitchFamily="34" charset="-122"/>
              </a:rPr>
              <a:t>A-BSP</a:t>
            </a:r>
            <a:r>
              <a:rPr lang="zh-CN" altLang="en-US" sz="2000" b="1" dirty="0">
                <a:solidFill>
                  <a:prstClr val="black"/>
                </a:solidFill>
                <a:latin typeface="微软雅黑" panose="020B0503020204020204" pitchFamily="34" charset="-122"/>
                <a:ea typeface="微软雅黑" panose="020B0503020204020204" pitchFamily="34" charset="-122"/>
              </a:rPr>
              <a:t>的影响很小，但可以显着提高</a:t>
            </a:r>
            <a:r>
              <a:rPr lang="en-US" altLang="zh-CN" sz="2000" b="1" dirty="0">
                <a:solidFill>
                  <a:prstClr val="black"/>
                </a:solidFill>
                <a:latin typeface="微软雅黑" panose="020B0503020204020204" pitchFamily="34" charset="-122"/>
                <a:ea typeface="微软雅黑" panose="020B0503020204020204" pitchFamily="34" charset="-122"/>
              </a:rPr>
              <a:t>SSP</a:t>
            </a:r>
            <a:r>
              <a:rPr lang="zh-CN" altLang="en-US" sz="2000" b="1" dirty="0">
                <a:solidFill>
                  <a:prstClr val="black"/>
                </a:solidFill>
                <a:latin typeface="微软雅黑" panose="020B0503020204020204" pitchFamily="34" charset="-122"/>
                <a:ea typeface="微软雅黑" panose="020B0503020204020204" pitchFamily="34" charset="-122"/>
              </a:rPr>
              <a:t>的速度</a:t>
            </a:r>
            <a:endParaRPr kumimoji="0" 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文本框 7">
            <a:extLst>
              <a:ext uri="{FF2B5EF4-FFF2-40B4-BE49-F238E27FC236}">
                <a16:creationId xmlns:a16="http://schemas.microsoft.com/office/drawing/2014/main" id="{2610357D-3D04-4C45-B073-42BFDD493FEE}"/>
              </a:ext>
            </a:extLst>
          </p:cNvPr>
          <p:cNvSpPr txBox="1"/>
          <p:nvPr/>
        </p:nvSpPr>
        <p:spPr>
          <a:xfrm>
            <a:off x="2135638" y="756337"/>
            <a:ext cx="87248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通讯开销</a:t>
            </a:r>
          </a:p>
        </p:txBody>
      </p:sp>
      <p:pic>
        <p:nvPicPr>
          <p:cNvPr id="4" name="图片 3">
            <a:extLst>
              <a:ext uri="{FF2B5EF4-FFF2-40B4-BE49-F238E27FC236}">
                <a16:creationId xmlns:a16="http://schemas.microsoft.com/office/drawing/2014/main" id="{6AC70165-B6AD-4FAA-BF98-3F5929000A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0469" y="1175899"/>
            <a:ext cx="5799520" cy="5276311"/>
          </a:xfrm>
          <a:prstGeom prst="rect">
            <a:avLst/>
          </a:prstGeom>
        </p:spPr>
      </p:pic>
    </p:spTree>
    <p:extLst>
      <p:ext uri="{BB962C8B-B14F-4D97-AF65-F5344CB8AC3E}">
        <p14:creationId xmlns:p14="http://schemas.microsoft.com/office/powerpoint/2010/main" val="1962871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a:extLst>
              <a:ext uri="{FF2B5EF4-FFF2-40B4-BE49-F238E27FC236}">
                <a16:creationId xmlns:a16="http://schemas.microsoft.com/office/drawing/2014/main" id="{7AE0352E-D3ED-4D83-980D-0CBA0E9CF47A}"/>
              </a:ext>
            </a:extLst>
          </p:cNvPr>
          <p:cNvGrpSpPr/>
          <p:nvPr/>
        </p:nvGrpSpPr>
        <p:grpSpPr>
          <a:xfrm>
            <a:off x="2162655" y="2029480"/>
            <a:ext cx="1020688" cy="946150"/>
            <a:chOff x="5471810" y="2150431"/>
            <a:chExt cx="1121380" cy="1039488"/>
          </a:xfrm>
        </p:grpSpPr>
        <p:sp>
          <p:nvSpPr>
            <p:cNvPr id="40" name="正五边形 1">
              <a:extLst>
                <a:ext uri="{FF2B5EF4-FFF2-40B4-BE49-F238E27FC236}">
                  <a16:creationId xmlns:a16="http://schemas.microsoft.com/office/drawing/2014/main" id="{BFAB5622-55B3-49A4-B598-4D4FB85D6350}"/>
                </a:ext>
              </a:extLst>
            </p:cNvPr>
            <p:cNvSpPr/>
            <p:nvPr/>
          </p:nvSpPr>
          <p:spPr>
            <a:xfrm flipV="1">
              <a:off x="5636788" y="215043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1" name="正五边形 2">
              <a:extLst>
                <a:ext uri="{FF2B5EF4-FFF2-40B4-BE49-F238E27FC236}">
                  <a16:creationId xmlns:a16="http://schemas.microsoft.com/office/drawing/2014/main" id="{30016F41-2FC2-4588-A158-5950348FCA37}"/>
                </a:ext>
              </a:extLst>
            </p:cNvPr>
            <p:cNvSpPr/>
            <p:nvPr/>
          </p:nvSpPr>
          <p:spPr>
            <a:xfrm flipV="1">
              <a:off x="5801766"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2" name="正五边形 3">
              <a:extLst>
                <a:ext uri="{FF2B5EF4-FFF2-40B4-BE49-F238E27FC236}">
                  <a16:creationId xmlns:a16="http://schemas.microsoft.com/office/drawing/2014/main" id="{A90EAA3D-9D6D-4C72-803A-D0BC5145DCA2}"/>
                </a:ext>
              </a:extLst>
            </p:cNvPr>
            <p:cNvSpPr/>
            <p:nvPr/>
          </p:nvSpPr>
          <p:spPr>
            <a:xfrm flipV="1">
              <a:off x="5471810"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43" name="组合 42">
            <a:extLst>
              <a:ext uri="{FF2B5EF4-FFF2-40B4-BE49-F238E27FC236}">
                <a16:creationId xmlns:a16="http://schemas.microsoft.com/office/drawing/2014/main" id="{B6A01517-B7D8-429A-8322-0418DC2D5980}"/>
              </a:ext>
            </a:extLst>
          </p:cNvPr>
          <p:cNvGrpSpPr/>
          <p:nvPr/>
        </p:nvGrpSpPr>
        <p:grpSpPr>
          <a:xfrm>
            <a:off x="2162655" y="3305830"/>
            <a:ext cx="1020688" cy="946150"/>
            <a:chOff x="5471810" y="2150431"/>
            <a:chExt cx="1121380" cy="1039488"/>
          </a:xfrm>
        </p:grpSpPr>
        <p:sp>
          <p:nvSpPr>
            <p:cNvPr id="44" name="正五边形 7">
              <a:extLst>
                <a:ext uri="{FF2B5EF4-FFF2-40B4-BE49-F238E27FC236}">
                  <a16:creationId xmlns:a16="http://schemas.microsoft.com/office/drawing/2014/main" id="{E10105CA-3A63-4DC6-81EA-857BD9DB3D0F}"/>
                </a:ext>
              </a:extLst>
            </p:cNvPr>
            <p:cNvSpPr/>
            <p:nvPr/>
          </p:nvSpPr>
          <p:spPr>
            <a:xfrm flipV="1">
              <a:off x="5636788" y="215043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5" name="正五边形 8">
              <a:extLst>
                <a:ext uri="{FF2B5EF4-FFF2-40B4-BE49-F238E27FC236}">
                  <a16:creationId xmlns:a16="http://schemas.microsoft.com/office/drawing/2014/main" id="{2122C0AA-2F2A-43AC-B374-825960FD67C4}"/>
                </a:ext>
              </a:extLst>
            </p:cNvPr>
            <p:cNvSpPr/>
            <p:nvPr/>
          </p:nvSpPr>
          <p:spPr>
            <a:xfrm flipV="1">
              <a:off x="5801766"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正五边形 9">
              <a:extLst>
                <a:ext uri="{FF2B5EF4-FFF2-40B4-BE49-F238E27FC236}">
                  <a16:creationId xmlns:a16="http://schemas.microsoft.com/office/drawing/2014/main" id="{9DE32879-C566-4D15-86FC-51FD202F406C}"/>
                </a:ext>
              </a:extLst>
            </p:cNvPr>
            <p:cNvSpPr/>
            <p:nvPr/>
          </p:nvSpPr>
          <p:spPr>
            <a:xfrm flipV="1">
              <a:off x="5471810"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47" name="组合 46">
            <a:extLst>
              <a:ext uri="{FF2B5EF4-FFF2-40B4-BE49-F238E27FC236}">
                <a16:creationId xmlns:a16="http://schemas.microsoft.com/office/drawing/2014/main" id="{CCB1A81C-829B-431F-9E35-588CE5EA82CF}"/>
              </a:ext>
            </a:extLst>
          </p:cNvPr>
          <p:cNvGrpSpPr/>
          <p:nvPr/>
        </p:nvGrpSpPr>
        <p:grpSpPr>
          <a:xfrm>
            <a:off x="2162655" y="4582180"/>
            <a:ext cx="1020688" cy="946150"/>
            <a:chOff x="5471810" y="2150431"/>
            <a:chExt cx="1121380" cy="1039488"/>
          </a:xfrm>
        </p:grpSpPr>
        <p:sp>
          <p:nvSpPr>
            <p:cNvPr id="48" name="正五边形 11">
              <a:extLst>
                <a:ext uri="{FF2B5EF4-FFF2-40B4-BE49-F238E27FC236}">
                  <a16:creationId xmlns:a16="http://schemas.microsoft.com/office/drawing/2014/main" id="{B0E78C1E-635B-4AAA-BA47-04BE7ED575A5}"/>
                </a:ext>
              </a:extLst>
            </p:cNvPr>
            <p:cNvSpPr/>
            <p:nvPr/>
          </p:nvSpPr>
          <p:spPr>
            <a:xfrm flipV="1">
              <a:off x="5636788" y="215043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9" name="正五边形 12">
              <a:extLst>
                <a:ext uri="{FF2B5EF4-FFF2-40B4-BE49-F238E27FC236}">
                  <a16:creationId xmlns:a16="http://schemas.microsoft.com/office/drawing/2014/main" id="{51DFE345-C947-4864-8D69-CE635553F944}"/>
                </a:ext>
              </a:extLst>
            </p:cNvPr>
            <p:cNvSpPr/>
            <p:nvPr/>
          </p:nvSpPr>
          <p:spPr>
            <a:xfrm flipV="1">
              <a:off x="5801766"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0" name="正五边形 13">
              <a:extLst>
                <a:ext uri="{FF2B5EF4-FFF2-40B4-BE49-F238E27FC236}">
                  <a16:creationId xmlns:a16="http://schemas.microsoft.com/office/drawing/2014/main" id="{3C78559D-5DC2-4438-85E5-2E8831FEC092}"/>
                </a:ext>
              </a:extLst>
            </p:cNvPr>
            <p:cNvSpPr/>
            <p:nvPr/>
          </p:nvSpPr>
          <p:spPr>
            <a:xfrm flipV="1">
              <a:off x="5471810"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55" name="Copyright Notice">
            <a:extLst>
              <a:ext uri="{FF2B5EF4-FFF2-40B4-BE49-F238E27FC236}">
                <a16:creationId xmlns:a16="http://schemas.microsoft.com/office/drawing/2014/main" id="{E012E574-DFDB-4053-BF64-E73681A67240}"/>
              </a:ext>
            </a:extLst>
          </p:cNvPr>
          <p:cNvSpPr>
            <a:spLocks/>
          </p:cNvSpPr>
          <p:nvPr/>
        </p:nvSpPr>
        <p:spPr bwMode="auto">
          <a:xfrm>
            <a:off x="3524488" y="2051468"/>
            <a:ext cx="6838712" cy="804097"/>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zh-CN" altLang="en-US" sz="2400" b="1" cap="small" dirty="0">
                <a:solidFill>
                  <a:prstClr val="black"/>
                </a:solidFill>
                <a:latin typeface="微软雅黑" panose="020B0503020204020204" pitchFamily="34" charset="-122"/>
                <a:ea typeface="微软雅黑" panose="020B0503020204020204" pitchFamily="34" charset="-122"/>
              </a:rPr>
              <a:t>该模型可最大程度地提高</a:t>
            </a:r>
            <a:r>
              <a:rPr lang="en-US" altLang="zh-CN" sz="2400" b="1" dirty="0">
                <a:solidFill>
                  <a:prstClr val="black"/>
                </a:solidFill>
                <a:latin typeface="微软雅黑" panose="020B0503020204020204" pitchFamily="34" charset="-122"/>
                <a:ea typeface="微软雅黑" panose="020B0503020204020204" pitchFamily="34" charset="-122"/>
              </a:rPr>
              <a:t>worker</a:t>
            </a:r>
            <a:r>
              <a:rPr lang="zh-CN" altLang="en-US" sz="2400" b="1" cap="small" dirty="0">
                <a:solidFill>
                  <a:prstClr val="black"/>
                </a:solidFill>
                <a:latin typeface="微软雅黑" panose="020B0503020204020204" pitchFamily="34" charset="-122"/>
                <a:ea typeface="微软雅黑" panose="020B0503020204020204" pitchFamily="34" charset="-122"/>
              </a:rPr>
              <a:t>在深度学习算法中做有用工作的时间</a:t>
            </a:r>
            <a:endParaRPr kumimoji="0" lang="en-US" sz="2400" b="1" i="0" u="none" strike="noStrike" kern="1200" cap="small"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6" name="Copyright Notice">
            <a:extLst>
              <a:ext uri="{FF2B5EF4-FFF2-40B4-BE49-F238E27FC236}">
                <a16:creationId xmlns:a16="http://schemas.microsoft.com/office/drawing/2014/main" id="{B5951BFD-B6A6-4D99-898A-CEB1D72E0999}"/>
              </a:ext>
            </a:extLst>
          </p:cNvPr>
          <p:cNvSpPr>
            <a:spLocks/>
          </p:cNvSpPr>
          <p:nvPr/>
        </p:nvSpPr>
        <p:spPr bwMode="auto">
          <a:xfrm>
            <a:off x="3524488" y="3432657"/>
            <a:ext cx="6463622" cy="804097"/>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US" altLang="zh-CN" sz="2400" b="1" cap="small" dirty="0">
                <a:solidFill>
                  <a:prstClr val="black"/>
                </a:solidFill>
                <a:latin typeface="微软雅黑" panose="020B0503020204020204" pitchFamily="34" charset="-122"/>
                <a:ea typeface="微软雅黑" panose="020B0503020204020204" pitchFamily="34" charset="-122"/>
              </a:rPr>
              <a:t>SSP</a:t>
            </a:r>
            <a:r>
              <a:rPr lang="zh-CN" altLang="en-US" sz="2400" b="1" cap="small" dirty="0">
                <a:solidFill>
                  <a:prstClr val="black"/>
                </a:solidFill>
                <a:latin typeface="微软雅黑" panose="020B0503020204020204" pitchFamily="34" charset="-122"/>
                <a:ea typeface="微软雅黑" panose="020B0503020204020204" pitchFamily="34" charset="-122"/>
              </a:rPr>
              <a:t>模型允许分布式</a:t>
            </a:r>
            <a:r>
              <a:rPr lang="en-US" altLang="zh-CN" sz="2400" b="1" dirty="0">
                <a:solidFill>
                  <a:prstClr val="black"/>
                </a:solidFill>
                <a:latin typeface="微软雅黑" panose="020B0503020204020204" pitchFamily="34" charset="-122"/>
                <a:ea typeface="微软雅黑" panose="020B0503020204020204" pitchFamily="34" charset="-122"/>
              </a:rPr>
              <a:t>worker</a:t>
            </a:r>
            <a:r>
              <a:rPr lang="zh-CN" altLang="en-US" sz="2400" b="1" cap="small" dirty="0">
                <a:solidFill>
                  <a:prstClr val="black"/>
                </a:solidFill>
                <a:latin typeface="微软雅黑" panose="020B0503020204020204" pitchFamily="34" charset="-122"/>
                <a:ea typeface="微软雅黑" panose="020B0503020204020204" pitchFamily="34" charset="-122"/>
              </a:rPr>
              <a:t>从其本地缓存中读取模型参数值的延迟版本。</a:t>
            </a:r>
            <a:endParaRPr kumimoji="0" lang="en-US" sz="2400" b="1" i="0" u="none" strike="noStrike" kern="1200" cap="small"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7" name="Copyright Notice">
            <a:extLst>
              <a:ext uri="{FF2B5EF4-FFF2-40B4-BE49-F238E27FC236}">
                <a16:creationId xmlns:a16="http://schemas.microsoft.com/office/drawing/2014/main" id="{2D83079B-84F8-4535-BD8E-2C9E529ADAA2}"/>
              </a:ext>
            </a:extLst>
          </p:cNvPr>
          <p:cNvSpPr>
            <a:spLocks/>
          </p:cNvSpPr>
          <p:nvPr/>
        </p:nvSpPr>
        <p:spPr bwMode="auto">
          <a:xfrm>
            <a:off x="3524487" y="4724233"/>
            <a:ext cx="6006011" cy="804097"/>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US" altLang="zh-CN" sz="2400" b="1" cap="small" dirty="0">
                <a:solidFill>
                  <a:prstClr val="black"/>
                </a:solidFill>
                <a:latin typeface="微软雅黑" panose="020B0503020204020204" pitchFamily="34" charset="-122"/>
                <a:ea typeface="微软雅黑" panose="020B0503020204020204" pitchFamily="34" charset="-122"/>
              </a:rPr>
              <a:t>SSP</a:t>
            </a:r>
            <a:r>
              <a:rPr lang="zh-CN" altLang="en-US" sz="2400" b="1" cap="small" dirty="0">
                <a:solidFill>
                  <a:prstClr val="black"/>
                </a:solidFill>
                <a:latin typeface="微软雅黑" panose="020B0503020204020204" pitchFamily="34" charset="-122"/>
                <a:ea typeface="微软雅黑" panose="020B0503020204020204" pitchFamily="34" charset="-122"/>
              </a:rPr>
              <a:t>模型通过限制延迟值的最大使用期限来确保算法的正确性。</a:t>
            </a:r>
            <a:endParaRPr kumimoji="0" lang="en-US" sz="2400" b="1" i="0" u="none" strike="noStrike" kern="1200" cap="small"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文本框 7">
            <a:extLst>
              <a:ext uri="{FF2B5EF4-FFF2-40B4-BE49-F238E27FC236}">
                <a16:creationId xmlns:a16="http://schemas.microsoft.com/office/drawing/2014/main" id="{2610357D-3D04-4C45-B073-42BFDD493FEE}"/>
              </a:ext>
            </a:extLst>
          </p:cNvPr>
          <p:cNvSpPr txBox="1"/>
          <p:nvPr/>
        </p:nvSpPr>
        <p:spPr>
          <a:xfrm>
            <a:off x="2135638" y="756337"/>
            <a:ext cx="87248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Stale Synchronous Parallel Model(SSP</a:t>
            </a:r>
            <a:r>
              <a:rPr kumimoji="0" lang="zh-CN" altLang="en-US"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模型</a:t>
            </a:r>
            <a:r>
              <a:rPr kumimoji="0" lang="en-US" altLang="zh-CN"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zh-CN" altLang="en-US"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688097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a:extLst>
              <a:ext uri="{FF2B5EF4-FFF2-40B4-BE49-F238E27FC236}">
                <a16:creationId xmlns:a16="http://schemas.microsoft.com/office/drawing/2014/main" id="{7AE0352E-D3ED-4D83-980D-0CBA0E9CF47A}"/>
              </a:ext>
            </a:extLst>
          </p:cNvPr>
          <p:cNvGrpSpPr/>
          <p:nvPr/>
        </p:nvGrpSpPr>
        <p:grpSpPr>
          <a:xfrm>
            <a:off x="221473" y="2017254"/>
            <a:ext cx="1020688" cy="946150"/>
            <a:chOff x="5471810" y="2150431"/>
            <a:chExt cx="1121380" cy="1039488"/>
          </a:xfrm>
        </p:grpSpPr>
        <p:sp>
          <p:nvSpPr>
            <p:cNvPr id="40" name="正五边形 1">
              <a:extLst>
                <a:ext uri="{FF2B5EF4-FFF2-40B4-BE49-F238E27FC236}">
                  <a16:creationId xmlns:a16="http://schemas.microsoft.com/office/drawing/2014/main" id="{BFAB5622-55B3-49A4-B598-4D4FB85D6350}"/>
                </a:ext>
              </a:extLst>
            </p:cNvPr>
            <p:cNvSpPr/>
            <p:nvPr/>
          </p:nvSpPr>
          <p:spPr>
            <a:xfrm flipV="1">
              <a:off x="5636788" y="215043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1" name="正五边形 2">
              <a:extLst>
                <a:ext uri="{FF2B5EF4-FFF2-40B4-BE49-F238E27FC236}">
                  <a16:creationId xmlns:a16="http://schemas.microsoft.com/office/drawing/2014/main" id="{30016F41-2FC2-4588-A158-5950348FCA37}"/>
                </a:ext>
              </a:extLst>
            </p:cNvPr>
            <p:cNvSpPr/>
            <p:nvPr/>
          </p:nvSpPr>
          <p:spPr>
            <a:xfrm flipV="1">
              <a:off x="5801766"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2" name="正五边形 3">
              <a:extLst>
                <a:ext uri="{FF2B5EF4-FFF2-40B4-BE49-F238E27FC236}">
                  <a16:creationId xmlns:a16="http://schemas.microsoft.com/office/drawing/2014/main" id="{A90EAA3D-9D6D-4C72-803A-D0BC5145DCA2}"/>
                </a:ext>
              </a:extLst>
            </p:cNvPr>
            <p:cNvSpPr/>
            <p:nvPr/>
          </p:nvSpPr>
          <p:spPr>
            <a:xfrm flipV="1">
              <a:off x="5471810"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43" name="组合 42">
            <a:extLst>
              <a:ext uri="{FF2B5EF4-FFF2-40B4-BE49-F238E27FC236}">
                <a16:creationId xmlns:a16="http://schemas.microsoft.com/office/drawing/2014/main" id="{B6A01517-B7D8-429A-8322-0418DC2D5980}"/>
              </a:ext>
            </a:extLst>
          </p:cNvPr>
          <p:cNvGrpSpPr/>
          <p:nvPr/>
        </p:nvGrpSpPr>
        <p:grpSpPr>
          <a:xfrm>
            <a:off x="221473" y="3801916"/>
            <a:ext cx="1020688" cy="946150"/>
            <a:chOff x="5471810" y="2150431"/>
            <a:chExt cx="1121380" cy="1039488"/>
          </a:xfrm>
        </p:grpSpPr>
        <p:sp>
          <p:nvSpPr>
            <p:cNvPr id="44" name="正五边形 7">
              <a:extLst>
                <a:ext uri="{FF2B5EF4-FFF2-40B4-BE49-F238E27FC236}">
                  <a16:creationId xmlns:a16="http://schemas.microsoft.com/office/drawing/2014/main" id="{E10105CA-3A63-4DC6-81EA-857BD9DB3D0F}"/>
                </a:ext>
              </a:extLst>
            </p:cNvPr>
            <p:cNvSpPr/>
            <p:nvPr/>
          </p:nvSpPr>
          <p:spPr>
            <a:xfrm flipV="1">
              <a:off x="5636788" y="215043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5" name="正五边形 8">
              <a:extLst>
                <a:ext uri="{FF2B5EF4-FFF2-40B4-BE49-F238E27FC236}">
                  <a16:creationId xmlns:a16="http://schemas.microsoft.com/office/drawing/2014/main" id="{2122C0AA-2F2A-43AC-B374-825960FD67C4}"/>
                </a:ext>
              </a:extLst>
            </p:cNvPr>
            <p:cNvSpPr/>
            <p:nvPr/>
          </p:nvSpPr>
          <p:spPr>
            <a:xfrm flipV="1">
              <a:off x="5801766"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正五边形 9">
              <a:extLst>
                <a:ext uri="{FF2B5EF4-FFF2-40B4-BE49-F238E27FC236}">
                  <a16:creationId xmlns:a16="http://schemas.microsoft.com/office/drawing/2014/main" id="{9DE32879-C566-4D15-86FC-51FD202F406C}"/>
                </a:ext>
              </a:extLst>
            </p:cNvPr>
            <p:cNvSpPr/>
            <p:nvPr/>
          </p:nvSpPr>
          <p:spPr>
            <a:xfrm flipV="1">
              <a:off x="5471810"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55" name="Copyright Notice">
            <a:extLst>
              <a:ext uri="{FF2B5EF4-FFF2-40B4-BE49-F238E27FC236}">
                <a16:creationId xmlns:a16="http://schemas.microsoft.com/office/drawing/2014/main" id="{E012E574-DFDB-4053-BF64-E73681A67240}"/>
              </a:ext>
            </a:extLst>
          </p:cNvPr>
          <p:cNvSpPr>
            <a:spLocks/>
          </p:cNvSpPr>
          <p:nvPr/>
        </p:nvSpPr>
        <p:spPr bwMode="auto">
          <a:xfrm>
            <a:off x="1583305" y="1974641"/>
            <a:ext cx="4155280" cy="1604316"/>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zh-CN" altLang="en-US" sz="2000" b="1" dirty="0">
                <a:solidFill>
                  <a:prstClr val="black"/>
                </a:solidFill>
                <a:latin typeface="微软雅黑" panose="020B0503020204020204" pitchFamily="34" charset="-122"/>
                <a:ea typeface="微软雅黑" panose="020B0503020204020204" pitchFamily="34" charset="-122"/>
              </a:rPr>
              <a:t>图</a:t>
            </a:r>
            <a:r>
              <a:rPr lang="en-US" altLang="zh-CN" sz="2000" b="1" dirty="0">
                <a:solidFill>
                  <a:prstClr val="black"/>
                </a:solidFill>
                <a:latin typeface="微软雅黑" panose="020B0503020204020204" pitchFamily="34" charset="-122"/>
                <a:ea typeface="微软雅黑" panose="020B0503020204020204" pitchFamily="34" charset="-122"/>
              </a:rPr>
              <a:t>9</a:t>
            </a:r>
            <a:r>
              <a:rPr lang="zh-CN" altLang="en-US" sz="2000" b="1" dirty="0">
                <a:solidFill>
                  <a:prstClr val="black"/>
                </a:solidFill>
                <a:latin typeface="微软雅黑" panose="020B0503020204020204" pitchFamily="34" charset="-122"/>
                <a:ea typeface="微软雅黑" panose="020B0503020204020204" pitchFamily="34" charset="-122"/>
              </a:rPr>
              <a:t>显示了预取的重要性。对于使用</a:t>
            </a:r>
            <a:r>
              <a:rPr lang="en-US" altLang="zh-CN" sz="2000" b="1" dirty="0">
                <a:solidFill>
                  <a:prstClr val="black"/>
                </a:solidFill>
                <a:latin typeface="微软雅黑" panose="020B0503020204020204" pitchFamily="34" charset="-122"/>
                <a:ea typeface="微软雅黑" panose="020B0503020204020204" pitchFamily="34" charset="-122"/>
              </a:rPr>
              <a:t>SSP</a:t>
            </a:r>
            <a:r>
              <a:rPr lang="zh-CN" altLang="en-US" sz="2000" b="1" dirty="0">
                <a:solidFill>
                  <a:prstClr val="black"/>
                </a:solidFill>
                <a:latin typeface="微软雅黑" panose="020B0503020204020204" pitchFamily="34" charset="-122"/>
                <a:ea typeface="微软雅黑" panose="020B0503020204020204" pitchFamily="34" charset="-122"/>
              </a:rPr>
              <a:t>的三个应用程序，分别显示了每次迭代的时间，分为计算时间和等待时间。 在每种情况下，预取都会大大减少等待时间</a:t>
            </a:r>
            <a:endParaRPr kumimoji="0" 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6" name="Copyright Notice">
            <a:extLst>
              <a:ext uri="{FF2B5EF4-FFF2-40B4-BE49-F238E27FC236}">
                <a16:creationId xmlns:a16="http://schemas.microsoft.com/office/drawing/2014/main" id="{B5951BFD-B6A6-4D99-898A-CEB1D72E0999}"/>
              </a:ext>
            </a:extLst>
          </p:cNvPr>
          <p:cNvSpPr>
            <a:spLocks/>
          </p:cNvSpPr>
          <p:nvPr/>
        </p:nvSpPr>
        <p:spPr bwMode="auto">
          <a:xfrm>
            <a:off x="1583304" y="3801916"/>
            <a:ext cx="4235490" cy="283542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defRPr/>
            </a:pPr>
            <a:r>
              <a:rPr lang="en-US" altLang="zh-CN" sz="2000" b="1" dirty="0">
                <a:solidFill>
                  <a:prstClr val="black"/>
                </a:solidFill>
                <a:latin typeface="微软雅黑" panose="020B0503020204020204" pitchFamily="34" charset="-122"/>
                <a:ea typeface="微软雅黑" panose="020B0503020204020204" pitchFamily="34" charset="-122"/>
              </a:rPr>
              <a:t>MF</a:t>
            </a:r>
            <a:r>
              <a:rPr lang="zh-CN" altLang="en-US" sz="2000" b="1" dirty="0">
                <a:solidFill>
                  <a:prstClr val="black"/>
                </a:solidFill>
                <a:latin typeface="微软雅黑" panose="020B0503020204020204" pitchFamily="34" charset="-122"/>
                <a:ea typeface="微软雅黑" panose="020B0503020204020204" pitchFamily="34" charset="-122"/>
              </a:rPr>
              <a:t>的速度高于</a:t>
            </a:r>
            <a:r>
              <a:rPr lang="en-US" altLang="zh-CN" sz="2000" b="1" dirty="0">
                <a:solidFill>
                  <a:prstClr val="black"/>
                </a:solidFill>
                <a:latin typeface="微软雅黑" panose="020B0503020204020204" pitchFamily="34" charset="-122"/>
                <a:ea typeface="微软雅黑" panose="020B0503020204020204" pitchFamily="34" charset="-122"/>
              </a:rPr>
              <a:t>TM</a:t>
            </a:r>
            <a:r>
              <a:rPr lang="zh-CN" altLang="en-US" sz="2000" b="1" dirty="0">
                <a:solidFill>
                  <a:prstClr val="black"/>
                </a:solidFill>
                <a:latin typeface="微软雅黑" panose="020B0503020204020204" pitchFamily="34" charset="-122"/>
                <a:ea typeface="微软雅黑" panose="020B0503020204020204" pitchFamily="34" charset="-122"/>
              </a:rPr>
              <a:t>和</a:t>
            </a:r>
            <a:r>
              <a:rPr lang="en-US" altLang="zh-CN" sz="2000" b="1" dirty="0">
                <a:solidFill>
                  <a:prstClr val="black"/>
                </a:solidFill>
                <a:latin typeface="微软雅黑" panose="020B0503020204020204" pitchFamily="34" charset="-122"/>
                <a:ea typeface="微软雅黑" panose="020B0503020204020204" pitchFamily="34" charset="-122"/>
              </a:rPr>
              <a:t>PR</a:t>
            </a:r>
            <a:r>
              <a:rPr lang="zh-CN" altLang="en-US" sz="2000" b="1" dirty="0">
                <a:solidFill>
                  <a:prstClr val="black"/>
                </a:solidFill>
                <a:latin typeface="微软雅黑" panose="020B0503020204020204" pitchFamily="34" charset="-122"/>
                <a:ea typeface="微软雅黑" panose="020B0503020204020204" pitchFamily="34" charset="-122"/>
              </a:rPr>
              <a:t>的速度有两个原因。 首先，由不同应用程序线程访问的行集在</a:t>
            </a:r>
            <a:r>
              <a:rPr lang="en-US" altLang="zh-CN" sz="2000" b="1" dirty="0">
                <a:solidFill>
                  <a:prstClr val="black"/>
                </a:solidFill>
                <a:latin typeface="微软雅黑" panose="020B0503020204020204" pitchFamily="34" charset="-122"/>
                <a:ea typeface="微软雅黑" panose="020B0503020204020204" pitchFamily="34" charset="-122"/>
              </a:rPr>
              <a:t>MF</a:t>
            </a:r>
            <a:r>
              <a:rPr lang="zh-CN" altLang="en-US" sz="2000" b="1" dirty="0">
                <a:solidFill>
                  <a:prstClr val="black"/>
                </a:solidFill>
                <a:latin typeface="微软雅黑" panose="020B0503020204020204" pitchFamily="34" charset="-122"/>
                <a:ea typeface="微软雅黑" panose="020B0503020204020204" pitchFamily="34" charset="-122"/>
              </a:rPr>
              <a:t>中的重叠比在</a:t>
            </a:r>
            <a:r>
              <a:rPr lang="en-US" altLang="zh-CN" sz="2000" b="1" dirty="0">
                <a:solidFill>
                  <a:prstClr val="black"/>
                </a:solidFill>
                <a:latin typeface="微软雅黑" panose="020B0503020204020204" pitchFamily="34" charset="-122"/>
                <a:ea typeface="微软雅黑" panose="020B0503020204020204" pitchFamily="34" charset="-122"/>
              </a:rPr>
              <a:t>TM</a:t>
            </a:r>
            <a:r>
              <a:rPr lang="zh-CN" altLang="en-US" sz="2000" b="1" dirty="0">
                <a:solidFill>
                  <a:prstClr val="black"/>
                </a:solidFill>
                <a:latin typeface="微软雅黑" panose="020B0503020204020204" pitchFamily="34" charset="-122"/>
                <a:ea typeface="微软雅黑" panose="020B0503020204020204" pitchFamily="34" charset="-122"/>
              </a:rPr>
              <a:t>中的重叠少； 因此，当没有预取时，机器上一个线程使用的行不太可能已经被另一个线程获取并放入共享进程缓存中。 其次，每次迭代在</a:t>
            </a:r>
            <a:r>
              <a:rPr lang="en-US" altLang="zh-CN" sz="2000" b="1" dirty="0">
                <a:solidFill>
                  <a:prstClr val="black"/>
                </a:solidFill>
                <a:latin typeface="微软雅黑" panose="020B0503020204020204" pitchFamily="34" charset="-122"/>
                <a:ea typeface="微软雅黑" panose="020B0503020204020204" pitchFamily="34" charset="-122"/>
              </a:rPr>
              <a:t>MF</a:t>
            </a:r>
            <a:r>
              <a:rPr lang="zh-CN" altLang="en-US" sz="2000" b="1" dirty="0">
                <a:solidFill>
                  <a:prstClr val="black"/>
                </a:solidFill>
                <a:latin typeface="微软雅黑" panose="020B0503020204020204" pitchFamily="34" charset="-122"/>
                <a:ea typeface="微软雅黑" panose="020B0503020204020204" pitchFamily="34" charset="-122"/>
              </a:rPr>
              <a:t>中都更长，这意味着</a:t>
            </a:r>
            <a:r>
              <a:rPr lang="en-US" altLang="zh-CN" sz="2000" b="1" dirty="0">
                <a:solidFill>
                  <a:prstClr val="black"/>
                </a:solidFill>
                <a:latin typeface="微软雅黑" panose="020B0503020204020204" pitchFamily="34" charset="-122"/>
                <a:ea typeface="微软雅黑" panose="020B0503020204020204" pitchFamily="34" charset="-122"/>
              </a:rPr>
              <a:t>MF</a:t>
            </a:r>
            <a:r>
              <a:rPr lang="zh-CN" altLang="en-US" sz="2000" b="1" dirty="0">
                <a:solidFill>
                  <a:prstClr val="black"/>
                </a:solidFill>
                <a:latin typeface="微软雅黑" panose="020B0503020204020204" pitchFamily="34" charset="-122"/>
                <a:ea typeface="微软雅黑" panose="020B0503020204020204" pitchFamily="34" charset="-122"/>
              </a:rPr>
              <a:t>中相同的延迟将覆盖更多的工作</a:t>
            </a:r>
            <a:endParaRPr kumimoji="0" 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文本框 7">
            <a:extLst>
              <a:ext uri="{FF2B5EF4-FFF2-40B4-BE49-F238E27FC236}">
                <a16:creationId xmlns:a16="http://schemas.microsoft.com/office/drawing/2014/main" id="{2610357D-3D04-4C45-B073-42BFDD493FEE}"/>
              </a:ext>
            </a:extLst>
          </p:cNvPr>
          <p:cNvSpPr txBox="1"/>
          <p:nvPr/>
        </p:nvSpPr>
        <p:spPr>
          <a:xfrm>
            <a:off x="2135638" y="756337"/>
            <a:ext cx="8724867" cy="584775"/>
          </a:xfrm>
          <a:prstGeom prst="rect">
            <a:avLst/>
          </a:prstGeom>
          <a:noFill/>
        </p:spPr>
        <p:txBody>
          <a:bodyPr wrap="square" rtlCol="0">
            <a:spAutoFit/>
          </a:bodyPr>
          <a:lstStyle/>
          <a:p>
            <a:pPr lvl="0">
              <a:defRPr/>
            </a:pPr>
            <a:r>
              <a:rPr lang="zh-CN" altLang="en-US" sz="3200" dirty="0">
                <a:solidFill>
                  <a:prstClr val="black"/>
                </a:solidFill>
                <a:latin typeface="微软雅黑" panose="020B0503020204020204" pitchFamily="34" charset="-122"/>
                <a:ea typeface="微软雅黑" panose="020B0503020204020204" pitchFamily="34" charset="-122"/>
              </a:rPr>
              <a:t>预取和吞吐量</a:t>
            </a:r>
            <a:endParaRPr kumimoji="0" lang="zh-CN" altLang="en-US"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pic>
        <p:nvPicPr>
          <p:cNvPr id="4" name="图片 3">
            <a:extLst>
              <a:ext uri="{FF2B5EF4-FFF2-40B4-BE49-F238E27FC236}">
                <a16:creationId xmlns:a16="http://schemas.microsoft.com/office/drawing/2014/main" id="{02EE48F0-6BE6-4F5B-A299-0D3EDF7E53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8794" y="2154130"/>
            <a:ext cx="6304762" cy="3047619"/>
          </a:xfrm>
          <a:prstGeom prst="rect">
            <a:avLst/>
          </a:prstGeom>
        </p:spPr>
      </p:pic>
    </p:spTree>
    <p:extLst>
      <p:ext uri="{BB962C8B-B14F-4D97-AF65-F5344CB8AC3E}">
        <p14:creationId xmlns:p14="http://schemas.microsoft.com/office/powerpoint/2010/main" val="611566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8325228" y="6545425"/>
            <a:ext cx="775136"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模板下载：</a:t>
            </a:r>
            <a:r>
              <a:rPr kumimoji="0" lang="en-US" altLang="zh-CN" sz="1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www.1ppt.com/moban/     </a:t>
            </a:r>
            <a:r>
              <a:rPr kumimoji="0" lang="zh-CN" altLang="en-US" sz="1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行业</a:t>
            </a:r>
            <a:r>
              <a:rPr kumimoji="0" lang="en-US" altLang="zh-CN" sz="1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a:t>
            </a:r>
            <a:r>
              <a:rPr kumimoji="0" lang="en-US" altLang="zh-CN" sz="1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www.1ppt.com/hangye/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节日</a:t>
            </a:r>
            <a:r>
              <a:rPr kumimoji="0" lang="en-US" altLang="zh-CN" sz="1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a:t>
            </a:r>
            <a:r>
              <a:rPr kumimoji="0" lang="en-US" altLang="zh-CN" sz="1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www.1ppt.com/jieri/           PPT</a:t>
            </a:r>
            <a:r>
              <a:rPr kumimoji="0" lang="zh-CN" altLang="en-US" sz="1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素材下载：</a:t>
            </a:r>
            <a:r>
              <a:rPr kumimoji="0" lang="en-US" altLang="zh-CN" sz="1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www.1ppt.com/sucai/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背景图片：</a:t>
            </a:r>
            <a:r>
              <a:rPr kumimoji="0" lang="en-US" altLang="zh-CN" sz="1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www.1ppt.com/beijing/      PPT</a:t>
            </a:r>
            <a:r>
              <a:rPr kumimoji="0" lang="zh-CN" altLang="en-US" sz="1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图表下载：</a:t>
            </a:r>
            <a:r>
              <a:rPr kumimoji="0" lang="en-US" altLang="zh-CN" sz="1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www.1ppt.com/tubiao/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优秀</a:t>
            </a:r>
            <a:r>
              <a:rPr kumimoji="0" lang="en-US" altLang="zh-CN" sz="1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下载：</a:t>
            </a:r>
            <a:r>
              <a:rPr kumimoji="0" lang="en-US" altLang="zh-CN" sz="1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www.1ppt.com/xiazai/        PPT</a:t>
            </a:r>
            <a:r>
              <a:rPr kumimoji="0" lang="zh-CN" altLang="en-US" sz="1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 </a:t>
            </a:r>
            <a:r>
              <a:rPr kumimoji="0" lang="en-US" altLang="zh-CN" sz="1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www.1ppt.com/powerpoint/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Word</a:t>
            </a:r>
            <a:r>
              <a:rPr kumimoji="0" lang="zh-CN" altLang="en-US" sz="1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 </a:t>
            </a:r>
            <a:r>
              <a:rPr kumimoji="0" lang="en-US" altLang="zh-CN" sz="1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www.1ppt.com/word/              Excel</a:t>
            </a:r>
            <a:r>
              <a:rPr kumimoji="0" lang="zh-CN" altLang="en-US" sz="1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a:t>
            </a:r>
            <a:r>
              <a:rPr kumimoji="0" lang="en-US" altLang="zh-CN" sz="1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www.1ppt.com/excel/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资料下载：</a:t>
            </a:r>
            <a:r>
              <a:rPr kumimoji="0" lang="en-US" altLang="zh-CN" sz="1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www.1ppt.com/ziliao/                PPT</a:t>
            </a:r>
            <a:r>
              <a:rPr kumimoji="0" lang="zh-CN" altLang="en-US" sz="1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课件下载：</a:t>
            </a:r>
            <a:r>
              <a:rPr kumimoji="0" lang="en-US" altLang="zh-CN" sz="1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www.1ppt.com/kejian/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范文下载：</a:t>
            </a:r>
            <a:r>
              <a:rPr kumimoji="0" lang="en-US" altLang="zh-CN" sz="1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www.1ppt.com/fanwen/             </a:t>
            </a:r>
            <a:r>
              <a:rPr kumimoji="0" lang="zh-CN" altLang="en-US" sz="1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试卷下载：</a:t>
            </a:r>
            <a:r>
              <a:rPr kumimoji="0" lang="en-US" altLang="zh-CN" sz="1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www.1ppt.com/shiti/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教案下载：</a:t>
            </a:r>
            <a:r>
              <a:rPr kumimoji="0" lang="en-US" altLang="zh-CN" sz="1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www.1ppt.com/jiaoan/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字体下载：</a:t>
            </a:r>
            <a:r>
              <a:rPr kumimoji="0" lang="en-US" altLang="zh-CN" sz="1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www.1ppt.com/ziti/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 </a:t>
            </a:r>
            <a:endParaRPr kumimoji="0" lang="zh-CN" altLang="en-US" sz="1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0" name="正五边形 9"/>
          <p:cNvSpPr/>
          <p:nvPr/>
        </p:nvSpPr>
        <p:spPr>
          <a:xfrm flipV="1">
            <a:off x="-506546" y="-377370"/>
            <a:ext cx="1767838" cy="1683656"/>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正五边形 10"/>
          <p:cNvSpPr/>
          <p:nvPr/>
        </p:nvSpPr>
        <p:spPr>
          <a:xfrm flipV="1">
            <a:off x="0" y="-377370"/>
            <a:ext cx="1767838" cy="1683656"/>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正五边形 12"/>
          <p:cNvSpPr/>
          <p:nvPr/>
        </p:nvSpPr>
        <p:spPr>
          <a:xfrm flipV="1">
            <a:off x="1137192" y="-130627"/>
            <a:ext cx="1767838" cy="1683656"/>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正五边形 13"/>
          <p:cNvSpPr/>
          <p:nvPr/>
        </p:nvSpPr>
        <p:spPr>
          <a:xfrm flipV="1">
            <a:off x="1514565" y="-341083"/>
            <a:ext cx="1767838" cy="1683656"/>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正五边形 15"/>
          <p:cNvSpPr/>
          <p:nvPr/>
        </p:nvSpPr>
        <p:spPr>
          <a:xfrm flipV="1">
            <a:off x="4225819" y="-478744"/>
            <a:ext cx="1767838" cy="1683656"/>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正五边形 16"/>
          <p:cNvSpPr/>
          <p:nvPr/>
        </p:nvSpPr>
        <p:spPr>
          <a:xfrm flipV="1">
            <a:off x="2838256" y="-377370"/>
            <a:ext cx="1767838" cy="1683656"/>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正五边形 18"/>
          <p:cNvSpPr/>
          <p:nvPr/>
        </p:nvSpPr>
        <p:spPr>
          <a:xfrm flipV="1">
            <a:off x="3786047" y="-558345"/>
            <a:ext cx="1767838" cy="1683656"/>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 name="正五边形 26"/>
          <p:cNvSpPr/>
          <p:nvPr/>
        </p:nvSpPr>
        <p:spPr>
          <a:xfrm>
            <a:off x="6609591" y="5919787"/>
            <a:ext cx="1767838" cy="1683656"/>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正五边形 27"/>
          <p:cNvSpPr/>
          <p:nvPr/>
        </p:nvSpPr>
        <p:spPr>
          <a:xfrm>
            <a:off x="6169819" y="5840186"/>
            <a:ext cx="1767838" cy="1683656"/>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9" name="正五边形 28"/>
          <p:cNvSpPr/>
          <p:nvPr/>
        </p:nvSpPr>
        <p:spPr>
          <a:xfrm>
            <a:off x="7735592" y="5622835"/>
            <a:ext cx="2163218" cy="2060209"/>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0" name="正五边形 29"/>
          <p:cNvSpPr/>
          <p:nvPr/>
        </p:nvSpPr>
        <p:spPr>
          <a:xfrm>
            <a:off x="7295820" y="5543234"/>
            <a:ext cx="2163218" cy="2060209"/>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正五边形 30"/>
          <p:cNvSpPr/>
          <p:nvPr/>
        </p:nvSpPr>
        <p:spPr>
          <a:xfrm>
            <a:off x="9256973" y="5999388"/>
            <a:ext cx="2163218" cy="2060209"/>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正五边形 31"/>
          <p:cNvSpPr/>
          <p:nvPr/>
        </p:nvSpPr>
        <p:spPr>
          <a:xfrm>
            <a:off x="8817201" y="5919787"/>
            <a:ext cx="2163218" cy="2060209"/>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3" name="正五边形 32"/>
          <p:cNvSpPr/>
          <p:nvPr/>
        </p:nvSpPr>
        <p:spPr>
          <a:xfrm>
            <a:off x="10585039" y="6573338"/>
            <a:ext cx="2163218" cy="2060209"/>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4" name="正五边形 33"/>
          <p:cNvSpPr/>
          <p:nvPr/>
        </p:nvSpPr>
        <p:spPr>
          <a:xfrm>
            <a:off x="10145267" y="6493737"/>
            <a:ext cx="2163218" cy="2060209"/>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5" name="正五边形 34"/>
          <p:cNvSpPr/>
          <p:nvPr/>
        </p:nvSpPr>
        <p:spPr>
          <a:xfrm>
            <a:off x="5318745" y="6287588"/>
            <a:ext cx="2163218" cy="2060209"/>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6" name="正五边形 35"/>
          <p:cNvSpPr/>
          <p:nvPr/>
        </p:nvSpPr>
        <p:spPr>
          <a:xfrm>
            <a:off x="4878973" y="6207987"/>
            <a:ext cx="2163218" cy="2060209"/>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 name="等腰三角形 1"/>
          <p:cNvSpPr/>
          <p:nvPr/>
        </p:nvSpPr>
        <p:spPr>
          <a:xfrm>
            <a:off x="2786967" y="2012997"/>
            <a:ext cx="7111843" cy="685800"/>
          </a:xfrm>
          <a:prstGeom prst="triangle">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等腰三角形 37"/>
          <p:cNvSpPr/>
          <p:nvPr/>
        </p:nvSpPr>
        <p:spPr>
          <a:xfrm flipV="1">
            <a:off x="2786967" y="4110492"/>
            <a:ext cx="7111843" cy="685800"/>
          </a:xfrm>
          <a:prstGeom prst="triangle">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Copyright Notice"/>
          <p:cNvSpPr>
            <a:spLocks/>
          </p:cNvSpPr>
          <p:nvPr/>
        </p:nvSpPr>
        <p:spPr bwMode="auto">
          <a:xfrm>
            <a:off x="3135651" y="2842286"/>
            <a:ext cx="5920706" cy="117342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small"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THANK YOU</a:t>
            </a:r>
          </a:p>
        </p:txBody>
      </p:sp>
    </p:spTree>
    <p:extLst>
      <p:ext uri="{BB962C8B-B14F-4D97-AF65-F5344CB8AC3E}">
        <p14:creationId xmlns:p14="http://schemas.microsoft.com/office/powerpoint/2010/main" val="741229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a:extLst>
              <a:ext uri="{FF2B5EF4-FFF2-40B4-BE49-F238E27FC236}">
                <a16:creationId xmlns:a16="http://schemas.microsoft.com/office/drawing/2014/main" id="{7AE0352E-D3ED-4D83-980D-0CBA0E9CF47A}"/>
              </a:ext>
            </a:extLst>
          </p:cNvPr>
          <p:cNvGrpSpPr/>
          <p:nvPr/>
        </p:nvGrpSpPr>
        <p:grpSpPr>
          <a:xfrm>
            <a:off x="1625294" y="1567567"/>
            <a:ext cx="1020688" cy="946150"/>
            <a:chOff x="5471810" y="2150431"/>
            <a:chExt cx="1121380" cy="1039488"/>
          </a:xfrm>
        </p:grpSpPr>
        <p:sp>
          <p:nvSpPr>
            <p:cNvPr id="40" name="正五边形 1">
              <a:extLst>
                <a:ext uri="{FF2B5EF4-FFF2-40B4-BE49-F238E27FC236}">
                  <a16:creationId xmlns:a16="http://schemas.microsoft.com/office/drawing/2014/main" id="{BFAB5622-55B3-49A4-B598-4D4FB85D6350}"/>
                </a:ext>
              </a:extLst>
            </p:cNvPr>
            <p:cNvSpPr/>
            <p:nvPr/>
          </p:nvSpPr>
          <p:spPr>
            <a:xfrm flipV="1">
              <a:off x="5636788" y="215043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1" name="正五边形 2">
              <a:extLst>
                <a:ext uri="{FF2B5EF4-FFF2-40B4-BE49-F238E27FC236}">
                  <a16:creationId xmlns:a16="http://schemas.microsoft.com/office/drawing/2014/main" id="{30016F41-2FC2-4588-A158-5950348FCA37}"/>
                </a:ext>
              </a:extLst>
            </p:cNvPr>
            <p:cNvSpPr/>
            <p:nvPr/>
          </p:nvSpPr>
          <p:spPr>
            <a:xfrm flipV="1">
              <a:off x="5801766"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2" name="正五边形 3">
              <a:extLst>
                <a:ext uri="{FF2B5EF4-FFF2-40B4-BE49-F238E27FC236}">
                  <a16:creationId xmlns:a16="http://schemas.microsoft.com/office/drawing/2014/main" id="{A90EAA3D-9D6D-4C72-803A-D0BC5145DCA2}"/>
                </a:ext>
              </a:extLst>
            </p:cNvPr>
            <p:cNvSpPr/>
            <p:nvPr/>
          </p:nvSpPr>
          <p:spPr>
            <a:xfrm flipV="1">
              <a:off x="5471810"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43" name="组合 42">
            <a:extLst>
              <a:ext uri="{FF2B5EF4-FFF2-40B4-BE49-F238E27FC236}">
                <a16:creationId xmlns:a16="http://schemas.microsoft.com/office/drawing/2014/main" id="{B6A01517-B7D8-429A-8322-0418DC2D5980}"/>
              </a:ext>
            </a:extLst>
          </p:cNvPr>
          <p:cNvGrpSpPr/>
          <p:nvPr/>
        </p:nvGrpSpPr>
        <p:grpSpPr>
          <a:xfrm>
            <a:off x="1625294" y="2843917"/>
            <a:ext cx="1020688" cy="946150"/>
            <a:chOff x="5471810" y="2150431"/>
            <a:chExt cx="1121380" cy="1039488"/>
          </a:xfrm>
        </p:grpSpPr>
        <p:sp>
          <p:nvSpPr>
            <p:cNvPr id="44" name="正五边形 7">
              <a:extLst>
                <a:ext uri="{FF2B5EF4-FFF2-40B4-BE49-F238E27FC236}">
                  <a16:creationId xmlns:a16="http://schemas.microsoft.com/office/drawing/2014/main" id="{E10105CA-3A63-4DC6-81EA-857BD9DB3D0F}"/>
                </a:ext>
              </a:extLst>
            </p:cNvPr>
            <p:cNvSpPr/>
            <p:nvPr/>
          </p:nvSpPr>
          <p:spPr>
            <a:xfrm flipV="1">
              <a:off x="5636788" y="215043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5" name="正五边形 8">
              <a:extLst>
                <a:ext uri="{FF2B5EF4-FFF2-40B4-BE49-F238E27FC236}">
                  <a16:creationId xmlns:a16="http://schemas.microsoft.com/office/drawing/2014/main" id="{2122C0AA-2F2A-43AC-B374-825960FD67C4}"/>
                </a:ext>
              </a:extLst>
            </p:cNvPr>
            <p:cNvSpPr/>
            <p:nvPr/>
          </p:nvSpPr>
          <p:spPr>
            <a:xfrm flipV="1">
              <a:off x="5801766"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正五边形 9">
              <a:extLst>
                <a:ext uri="{FF2B5EF4-FFF2-40B4-BE49-F238E27FC236}">
                  <a16:creationId xmlns:a16="http://schemas.microsoft.com/office/drawing/2014/main" id="{9DE32879-C566-4D15-86FC-51FD202F406C}"/>
                </a:ext>
              </a:extLst>
            </p:cNvPr>
            <p:cNvSpPr/>
            <p:nvPr/>
          </p:nvSpPr>
          <p:spPr>
            <a:xfrm flipV="1">
              <a:off x="5471810"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47" name="组合 46">
            <a:extLst>
              <a:ext uri="{FF2B5EF4-FFF2-40B4-BE49-F238E27FC236}">
                <a16:creationId xmlns:a16="http://schemas.microsoft.com/office/drawing/2014/main" id="{CCB1A81C-829B-431F-9E35-588CE5EA82CF}"/>
              </a:ext>
            </a:extLst>
          </p:cNvPr>
          <p:cNvGrpSpPr/>
          <p:nvPr/>
        </p:nvGrpSpPr>
        <p:grpSpPr>
          <a:xfrm>
            <a:off x="1625294" y="4883838"/>
            <a:ext cx="1020688" cy="946150"/>
            <a:chOff x="5471810" y="2150431"/>
            <a:chExt cx="1121380" cy="1039488"/>
          </a:xfrm>
        </p:grpSpPr>
        <p:sp>
          <p:nvSpPr>
            <p:cNvPr id="48" name="正五边形 11">
              <a:extLst>
                <a:ext uri="{FF2B5EF4-FFF2-40B4-BE49-F238E27FC236}">
                  <a16:creationId xmlns:a16="http://schemas.microsoft.com/office/drawing/2014/main" id="{B0E78C1E-635B-4AAA-BA47-04BE7ED575A5}"/>
                </a:ext>
              </a:extLst>
            </p:cNvPr>
            <p:cNvSpPr/>
            <p:nvPr/>
          </p:nvSpPr>
          <p:spPr>
            <a:xfrm flipV="1">
              <a:off x="5636788" y="215043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9" name="正五边形 12">
              <a:extLst>
                <a:ext uri="{FF2B5EF4-FFF2-40B4-BE49-F238E27FC236}">
                  <a16:creationId xmlns:a16="http://schemas.microsoft.com/office/drawing/2014/main" id="{51DFE345-C947-4864-8D69-CE635553F944}"/>
                </a:ext>
              </a:extLst>
            </p:cNvPr>
            <p:cNvSpPr/>
            <p:nvPr/>
          </p:nvSpPr>
          <p:spPr>
            <a:xfrm flipV="1">
              <a:off x="5801766"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0" name="正五边形 13">
              <a:extLst>
                <a:ext uri="{FF2B5EF4-FFF2-40B4-BE49-F238E27FC236}">
                  <a16:creationId xmlns:a16="http://schemas.microsoft.com/office/drawing/2014/main" id="{3C78559D-5DC2-4438-85E5-2E8831FEC092}"/>
                </a:ext>
              </a:extLst>
            </p:cNvPr>
            <p:cNvSpPr/>
            <p:nvPr/>
          </p:nvSpPr>
          <p:spPr>
            <a:xfrm flipV="1">
              <a:off x="5471810"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55" name="Copyright Notice">
            <a:extLst>
              <a:ext uri="{FF2B5EF4-FFF2-40B4-BE49-F238E27FC236}">
                <a16:creationId xmlns:a16="http://schemas.microsoft.com/office/drawing/2014/main" id="{E012E574-DFDB-4053-BF64-E73681A67240}"/>
              </a:ext>
            </a:extLst>
          </p:cNvPr>
          <p:cNvSpPr>
            <a:spLocks/>
          </p:cNvSpPr>
          <p:nvPr/>
        </p:nvSpPr>
        <p:spPr bwMode="auto">
          <a:xfrm>
            <a:off x="2987127" y="1589555"/>
            <a:ext cx="6838712" cy="804097"/>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zh-CN" altLang="en-US" sz="2400" b="1" cap="small" dirty="0">
                <a:solidFill>
                  <a:prstClr val="black"/>
                </a:solidFill>
                <a:latin typeface="微软雅黑" panose="020B0503020204020204" pitchFamily="34" charset="-122"/>
                <a:ea typeface="微软雅黑" panose="020B0503020204020204" pitchFamily="34" charset="-122"/>
              </a:rPr>
              <a:t>本文提出一种使用延迟同步并行（</a:t>
            </a:r>
            <a:r>
              <a:rPr lang="en-US" altLang="zh-CN" sz="2400" b="1" cap="small" dirty="0">
                <a:solidFill>
                  <a:prstClr val="black"/>
                </a:solidFill>
                <a:latin typeface="微软雅黑" panose="020B0503020204020204" pitchFamily="34" charset="-122"/>
                <a:ea typeface="微软雅黑" panose="020B0503020204020204" pitchFamily="34" charset="-122"/>
              </a:rPr>
              <a:t>SSP</a:t>
            </a:r>
            <a:r>
              <a:rPr lang="zh-CN" altLang="en-US" sz="2400" b="1" cap="small" dirty="0">
                <a:solidFill>
                  <a:prstClr val="black"/>
                </a:solidFill>
                <a:latin typeface="微软雅黑" panose="020B0503020204020204" pitchFamily="34" charset="-122"/>
                <a:ea typeface="微软雅黑" panose="020B0503020204020204" pitchFamily="34" charset="-122"/>
              </a:rPr>
              <a:t>）计算模型的参数服务器</a:t>
            </a:r>
            <a:endParaRPr kumimoji="0" lang="en-US" sz="2400" b="1" i="0" u="none" strike="noStrike" kern="1200" cap="small"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6" name="Copyright Notice">
            <a:extLst>
              <a:ext uri="{FF2B5EF4-FFF2-40B4-BE49-F238E27FC236}">
                <a16:creationId xmlns:a16="http://schemas.microsoft.com/office/drawing/2014/main" id="{B5951BFD-B6A6-4D99-898A-CEB1D72E0999}"/>
              </a:ext>
            </a:extLst>
          </p:cNvPr>
          <p:cNvSpPr>
            <a:spLocks/>
          </p:cNvSpPr>
          <p:nvPr/>
        </p:nvSpPr>
        <p:spPr bwMode="auto">
          <a:xfrm>
            <a:off x="2987126" y="2843917"/>
            <a:ext cx="8108188" cy="154276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zh-CN" altLang="en-US" sz="2400" b="1" cap="small" dirty="0">
                <a:solidFill>
                  <a:prstClr val="black"/>
                </a:solidFill>
                <a:latin typeface="微软雅黑" panose="020B0503020204020204" pitchFamily="34" charset="-122"/>
                <a:ea typeface="微软雅黑" panose="020B0503020204020204" pitchFamily="34" charset="-122"/>
              </a:rPr>
              <a:t>在</a:t>
            </a:r>
            <a:r>
              <a:rPr lang="en-US" altLang="zh-CN" sz="2400" b="1" cap="small" dirty="0">
                <a:solidFill>
                  <a:prstClr val="black"/>
                </a:solidFill>
                <a:latin typeface="微软雅黑" panose="020B0503020204020204" pitchFamily="34" charset="-122"/>
                <a:ea typeface="微软雅黑" panose="020B0503020204020204" pitchFamily="34" charset="-122"/>
              </a:rPr>
              <a:t>SSP</a:t>
            </a:r>
            <a:r>
              <a:rPr lang="zh-CN" altLang="en-US" sz="2400" b="1" cap="small" dirty="0">
                <a:solidFill>
                  <a:prstClr val="black"/>
                </a:solidFill>
                <a:latin typeface="微软雅黑" panose="020B0503020204020204" pitchFamily="34" charset="-122"/>
                <a:ea typeface="微软雅黑" panose="020B0503020204020204" pitchFamily="34" charset="-122"/>
              </a:rPr>
              <a:t>中，工作机器可以对参数</a:t>
            </a:r>
            <a:r>
              <a:rPr lang="en-US" altLang="zh-CN" sz="2400" b="1" cap="small" dirty="0">
                <a:solidFill>
                  <a:prstClr val="black"/>
                </a:solidFill>
                <a:latin typeface="微软雅黑" panose="020B0503020204020204" pitchFamily="34" charset="-122"/>
                <a:ea typeface="微软雅黑" panose="020B0503020204020204" pitchFamily="34" charset="-122"/>
              </a:rPr>
              <a:t>θ</a:t>
            </a:r>
            <a:r>
              <a:rPr lang="zh-CN" altLang="en-US" sz="2400" b="1" cap="small" dirty="0">
                <a:solidFill>
                  <a:prstClr val="black"/>
                </a:solidFill>
                <a:latin typeface="微软雅黑" panose="020B0503020204020204" pitchFamily="34" charset="-122"/>
                <a:ea typeface="微软雅黑" panose="020B0503020204020204" pitchFamily="34" charset="-122"/>
              </a:rPr>
              <a:t>进行更新</a:t>
            </a:r>
            <a:r>
              <a:rPr lang="en-US" altLang="zh-CN" sz="2400" b="1" cap="small" dirty="0">
                <a:solidFill>
                  <a:prstClr val="black"/>
                </a:solidFill>
                <a:latin typeface="微软雅黑" panose="020B0503020204020204" pitchFamily="34" charset="-122"/>
                <a:ea typeface="微软雅黑" panose="020B0503020204020204" pitchFamily="34" charset="-122"/>
              </a:rPr>
              <a:t>δ</a:t>
            </a:r>
            <a:r>
              <a:rPr lang="zh-CN" altLang="en-US" sz="2400" b="1" cap="small" dirty="0">
                <a:solidFill>
                  <a:prstClr val="black"/>
                </a:solidFill>
                <a:latin typeface="微软雅黑" panose="020B0503020204020204" pitchFamily="34" charset="-122"/>
                <a:ea typeface="微软雅黑" panose="020B0503020204020204" pitchFamily="34" charset="-122"/>
              </a:rPr>
              <a:t>，更新遵循形式</a:t>
            </a:r>
            <a:r>
              <a:rPr lang="en-US" altLang="zh-CN" sz="2400" b="1" cap="small" dirty="0">
                <a:solidFill>
                  <a:prstClr val="black"/>
                </a:solidFill>
                <a:latin typeface="微软雅黑" panose="020B0503020204020204" pitchFamily="34" charset="-122"/>
                <a:ea typeface="微软雅黑" panose="020B0503020204020204" pitchFamily="34" charset="-122"/>
              </a:rPr>
              <a:t>θ&lt;-</a:t>
            </a:r>
            <a:r>
              <a:rPr lang="en-US" altLang="zh-CN" sz="2400" b="1" cap="small" dirty="0" err="1">
                <a:solidFill>
                  <a:prstClr val="black"/>
                </a:solidFill>
                <a:latin typeface="微软雅黑" panose="020B0503020204020204" pitchFamily="34" charset="-122"/>
                <a:ea typeface="微软雅黑" panose="020B0503020204020204" pitchFamily="34" charset="-122"/>
              </a:rPr>
              <a:t>θ+δ</a:t>
            </a:r>
            <a:r>
              <a:rPr lang="zh-CN" altLang="en-US" sz="2400" b="1" cap="small" dirty="0">
                <a:solidFill>
                  <a:prstClr val="black"/>
                </a:solidFill>
                <a:latin typeface="微软雅黑" panose="020B0503020204020204" pitchFamily="34" charset="-122"/>
                <a:ea typeface="微软雅黑" panose="020B0503020204020204" pitchFamily="34" charset="-122"/>
              </a:rPr>
              <a:t>。因此当前</a:t>
            </a:r>
            <a:r>
              <a:rPr lang="en-US" altLang="zh-CN" sz="2400" b="1" cap="small" dirty="0">
                <a:solidFill>
                  <a:prstClr val="black"/>
                </a:solidFill>
                <a:latin typeface="微软雅黑" panose="020B0503020204020204" pitchFamily="34" charset="-122"/>
                <a:ea typeface="微软雅黑" panose="020B0503020204020204" pitchFamily="34" charset="-122"/>
              </a:rPr>
              <a:t>θ</a:t>
            </a:r>
            <a:r>
              <a:rPr lang="zh-CN" altLang="en-US" sz="2400" b="1" cap="small" dirty="0">
                <a:solidFill>
                  <a:prstClr val="black"/>
                </a:solidFill>
                <a:latin typeface="微软雅黑" panose="020B0503020204020204" pitchFamily="34" charset="-122"/>
                <a:ea typeface="微软雅黑" panose="020B0503020204020204" pitchFamily="34" charset="-122"/>
              </a:rPr>
              <a:t>的真实值只是所有工作机器的更新</a:t>
            </a:r>
            <a:r>
              <a:rPr lang="en-US" altLang="zh-CN" sz="2400" b="1" cap="small" dirty="0">
                <a:solidFill>
                  <a:prstClr val="black"/>
                </a:solidFill>
                <a:latin typeface="微软雅黑" panose="020B0503020204020204" pitchFamily="34" charset="-122"/>
                <a:ea typeface="微软雅黑" panose="020B0503020204020204" pitchFamily="34" charset="-122"/>
              </a:rPr>
              <a:t>δ</a:t>
            </a:r>
            <a:r>
              <a:rPr lang="zh-CN" altLang="en-US" sz="2400" b="1" cap="small" dirty="0">
                <a:solidFill>
                  <a:prstClr val="black"/>
                </a:solidFill>
                <a:latin typeface="微软雅黑" panose="020B0503020204020204" pitchFamily="34" charset="-122"/>
                <a:ea typeface="微软雅黑" panose="020B0503020204020204" pitchFamily="34" charset="-122"/>
              </a:rPr>
              <a:t>的和。当一个工作机器请求参数</a:t>
            </a:r>
            <a:r>
              <a:rPr lang="en-US" altLang="zh-CN" sz="2400" b="1" cap="small" dirty="0">
                <a:solidFill>
                  <a:prstClr val="black"/>
                </a:solidFill>
                <a:latin typeface="微软雅黑" panose="020B0503020204020204" pitchFamily="34" charset="-122"/>
                <a:ea typeface="微软雅黑" panose="020B0503020204020204" pitchFamily="34" charset="-122"/>
              </a:rPr>
              <a:t>θ</a:t>
            </a:r>
            <a:r>
              <a:rPr lang="zh-CN" altLang="en-US" sz="2400" b="1" cap="small" dirty="0">
                <a:solidFill>
                  <a:prstClr val="black"/>
                </a:solidFill>
                <a:latin typeface="微软雅黑" panose="020B0503020204020204" pitchFamily="34" charset="-122"/>
                <a:ea typeface="微软雅黑" panose="020B0503020204020204" pitchFamily="34" charset="-122"/>
              </a:rPr>
              <a:t>时，</a:t>
            </a:r>
            <a:r>
              <a:rPr lang="en-US" altLang="zh-CN" sz="2400" b="1" cap="small" dirty="0">
                <a:solidFill>
                  <a:prstClr val="black"/>
                </a:solidFill>
                <a:latin typeface="微软雅黑" panose="020B0503020204020204" pitchFamily="34" charset="-122"/>
                <a:ea typeface="微软雅黑" panose="020B0503020204020204" pitchFamily="34" charset="-122"/>
              </a:rPr>
              <a:t>SSP</a:t>
            </a:r>
            <a:r>
              <a:rPr lang="zh-CN" altLang="en-US" sz="2400" b="1" cap="small" dirty="0">
                <a:solidFill>
                  <a:prstClr val="black"/>
                </a:solidFill>
                <a:latin typeface="微软雅黑" panose="020B0503020204020204" pitchFamily="34" charset="-122"/>
                <a:ea typeface="微软雅黑" panose="020B0503020204020204" pitchFamily="34" charset="-122"/>
              </a:rPr>
              <a:t>模型会给它一个延迟版本的参数</a:t>
            </a:r>
            <a:r>
              <a:rPr lang="en-US" altLang="zh-CN" sz="2400" b="1" cap="small" dirty="0">
                <a:solidFill>
                  <a:prstClr val="black"/>
                </a:solidFill>
                <a:latin typeface="微软雅黑" panose="020B0503020204020204" pitchFamily="34" charset="-122"/>
                <a:ea typeface="微软雅黑" panose="020B0503020204020204" pitchFamily="34" charset="-122"/>
              </a:rPr>
              <a:t>θ</a:t>
            </a:r>
            <a:r>
              <a:rPr lang="zh-CN" altLang="en-US" sz="2400" b="1" cap="small" dirty="0">
                <a:solidFill>
                  <a:prstClr val="black"/>
                </a:solidFill>
                <a:latin typeface="微软雅黑" panose="020B0503020204020204" pitchFamily="34" charset="-122"/>
                <a:ea typeface="微软雅黑" panose="020B0503020204020204" pitchFamily="34" charset="-122"/>
              </a:rPr>
              <a:t>，该参数不包括最近的更新</a:t>
            </a:r>
            <a:r>
              <a:rPr lang="en-US" altLang="zh-CN" sz="2400" b="1" cap="small" dirty="0">
                <a:solidFill>
                  <a:prstClr val="black"/>
                </a:solidFill>
                <a:latin typeface="微软雅黑" panose="020B0503020204020204" pitchFamily="34" charset="-122"/>
                <a:ea typeface="微软雅黑" panose="020B0503020204020204" pitchFamily="34" charset="-122"/>
              </a:rPr>
              <a:t>δ</a:t>
            </a:r>
            <a:r>
              <a:rPr lang="zh-CN" altLang="en-US" sz="2400" b="1" cap="small" dirty="0">
                <a:solidFill>
                  <a:prstClr val="black"/>
                </a:solidFill>
                <a:latin typeface="微软雅黑" panose="020B0503020204020204" pitchFamily="34" charset="-122"/>
                <a:ea typeface="微软雅黑" panose="020B0503020204020204" pitchFamily="34" charset="-122"/>
              </a:rPr>
              <a:t>。</a:t>
            </a:r>
            <a:endParaRPr kumimoji="0" lang="en-US" sz="2400" b="1" i="0" u="none" strike="noStrike" kern="1200" cap="small"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7" name="Copyright Notice">
            <a:extLst>
              <a:ext uri="{FF2B5EF4-FFF2-40B4-BE49-F238E27FC236}">
                <a16:creationId xmlns:a16="http://schemas.microsoft.com/office/drawing/2014/main" id="{2D83079B-84F8-4535-BD8E-2C9E529ADAA2}"/>
              </a:ext>
            </a:extLst>
          </p:cNvPr>
          <p:cNvSpPr>
            <a:spLocks/>
          </p:cNvSpPr>
          <p:nvPr/>
        </p:nvSpPr>
        <p:spPr bwMode="auto">
          <a:xfrm>
            <a:off x="2987126" y="4883838"/>
            <a:ext cx="8108188" cy="117342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zh-CN" altLang="en-US" sz="2400" b="1" cap="small" dirty="0">
                <a:solidFill>
                  <a:prstClr val="black"/>
                </a:solidFill>
                <a:latin typeface="微软雅黑" panose="020B0503020204020204" pitchFamily="34" charset="-122"/>
                <a:ea typeface="微软雅黑" panose="020B0503020204020204" pitchFamily="34" charset="-122"/>
              </a:rPr>
              <a:t>这可以让每个工作机器把更多时间用在计算上而不是等待其它工作机器完成，以及让工作机器与参数服务器进行通讯的时间更少，从而有更多时间做有用计算。</a:t>
            </a:r>
            <a:endParaRPr kumimoji="0" lang="en-US" sz="2400" b="1" i="0" u="none" strike="noStrike" kern="1200" cap="small"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文本框 7">
            <a:extLst>
              <a:ext uri="{FF2B5EF4-FFF2-40B4-BE49-F238E27FC236}">
                <a16:creationId xmlns:a16="http://schemas.microsoft.com/office/drawing/2014/main" id="{2610357D-3D04-4C45-B073-42BFDD493FEE}"/>
              </a:ext>
            </a:extLst>
          </p:cNvPr>
          <p:cNvSpPr txBox="1"/>
          <p:nvPr/>
        </p:nvSpPr>
        <p:spPr>
          <a:xfrm>
            <a:off x="2135638" y="756337"/>
            <a:ext cx="87248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Stale Synchronous Parallel Model(SSP</a:t>
            </a:r>
            <a:r>
              <a:rPr kumimoji="0" lang="zh-CN" altLang="en-US"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模型</a:t>
            </a:r>
            <a:r>
              <a:rPr kumimoji="0" lang="en-US" altLang="zh-CN"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zh-CN" altLang="en-US"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742826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a:extLst>
              <a:ext uri="{FF2B5EF4-FFF2-40B4-BE49-F238E27FC236}">
                <a16:creationId xmlns:a16="http://schemas.microsoft.com/office/drawing/2014/main" id="{7AE0352E-D3ED-4D83-980D-0CBA0E9CF47A}"/>
              </a:ext>
            </a:extLst>
          </p:cNvPr>
          <p:cNvGrpSpPr/>
          <p:nvPr/>
        </p:nvGrpSpPr>
        <p:grpSpPr>
          <a:xfrm>
            <a:off x="805196" y="2129052"/>
            <a:ext cx="981743" cy="946150"/>
            <a:chOff x="5471810" y="2150431"/>
            <a:chExt cx="1121380" cy="1039488"/>
          </a:xfrm>
        </p:grpSpPr>
        <p:sp>
          <p:nvSpPr>
            <p:cNvPr id="40" name="正五边形 1">
              <a:extLst>
                <a:ext uri="{FF2B5EF4-FFF2-40B4-BE49-F238E27FC236}">
                  <a16:creationId xmlns:a16="http://schemas.microsoft.com/office/drawing/2014/main" id="{BFAB5622-55B3-49A4-B598-4D4FB85D6350}"/>
                </a:ext>
              </a:extLst>
            </p:cNvPr>
            <p:cNvSpPr/>
            <p:nvPr/>
          </p:nvSpPr>
          <p:spPr>
            <a:xfrm flipV="1">
              <a:off x="5636788" y="215043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1" name="正五边形 2">
              <a:extLst>
                <a:ext uri="{FF2B5EF4-FFF2-40B4-BE49-F238E27FC236}">
                  <a16:creationId xmlns:a16="http://schemas.microsoft.com/office/drawing/2014/main" id="{30016F41-2FC2-4588-A158-5950348FCA37}"/>
                </a:ext>
              </a:extLst>
            </p:cNvPr>
            <p:cNvSpPr/>
            <p:nvPr/>
          </p:nvSpPr>
          <p:spPr>
            <a:xfrm flipV="1">
              <a:off x="5801766"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2" name="正五边形 3">
              <a:extLst>
                <a:ext uri="{FF2B5EF4-FFF2-40B4-BE49-F238E27FC236}">
                  <a16:creationId xmlns:a16="http://schemas.microsoft.com/office/drawing/2014/main" id="{A90EAA3D-9D6D-4C72-803A-D0BC5145DCA2}"/>
                </a:ext>
              </a:extLst>
            </p:cNvPr>
            <p:cNvSpPr/>
            <p:nvPr/>
          </p:nvSpPr>
          <p:spPr>
            <a:xfrm flipV="1">
              <a:off x="5471810"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43" name="组合 42">
            <a:extLst>
              <a:ext uri="{FF2B5EF4-FFF2-40B4-BE49-F238E27FC236}">
                <a16:creationId xmlns:a16="http://schemas.microsoft.com/office/drawing/2014/main" id="{B6A01517-B7D8-429A-8322-0418DC2D5980}"/>
              </a:ext>
            </a:extLst>
          </p:cNvPr>
          <p:cNvGrpSpPr/>
          <p:nvPr/>
        </p:nvGrpSpPr>
        <p:grpSpPr>
          <a:xfrm>
            <a:off x="805196" y="3729043"/>
            <a:ext cx="1020688" cy="946150"/>
            <a:chOff x="5471810" y="2150431"/>
            <a:chExt cx="1121380" cy="1039488"/>
          </a:xfrm>
        </p:grpSpPr>
        <p:sp>
          <p:nvSpPr>
            <p:cNvPr id="44" name="正五边形 7">
              <a:extLst>
                <a:ext uri="{FF2B5EF4-FFF2-40B4-BE49-F238E27FC236}">
                  <a16:creationId xmlns:a16="http://schemas.microsoft.com/office/drawing/2014/main" id="{E10105CA-3A63-4DC6-81EA-857BD9DB3D0F}"/>
                </a:ext>
              </a:extLst>
            </p:cNvPr>
            <p:cNvSpPr/>
            <p:nvPr/>
          </p:nvSpPr>
          <p:spPr>
            <a:xfrm flipV="1">
              <a:off x="5636788" y="215043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5" name="正五边形 8">
              <a:extLst>
                <a:ext uri="{FF2B5EF4-FFF2-40B4-BE49-F238E27FC236}">
                  <a16:creationId xmlns:a16="http://schemas.microsoft.com/office/drawing/2014/main" id="{2122C0AA-2F2A-43AC-B374-825960FD67C4}"/>
                </a:ext>
              </a:extLst>
            </p:cNvPr>
            <p:cNvSpPr/>
            <p:nvPr/>
          </p:nvSpPr>
          <p:spPr>
            <a:xfrm flipV="1">
              <a:off x="5801766"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正五边形 9">
              <a:extLst>
                <a:ext uri="{FF2B5EF4-FFF2-40B4-BE49-F238E27FC236}">
                  <a16:creationId xmlns:a16="http://schemas.microsoft.com/office/drawing/2014/main" id="{9DE32879-C566-4D15-86FC-51FD202F406C}"/>
                </a:ext>
              </a:extLst>
            </p:cNvPr>
            <p:cNvSpPr/>
            <p:nvPr/>
          </p:nvSpPr>
          <p:spPr>
            <a:xfrm flipV="1">
              <a:off x="5471810"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55" name="Copyright Notice">
            <a:extLst>
              <a:ext uri="{FF2B5EF4-FFF2-40B4-BE49-F238E27FC236}">
                <a16:creationId xmlns:a16="http://schemas.microsoft.com/office/drawing/2014/main" id="{E012E574-DFDB-4053-BF64-E73681A67240}"/>
              </a:ext>
            </a:extLst>
          </p:cNvPr>
          <p:cNvSpPr>
            <a:spLocks/>
          </p:cNvSpPr>
          <p:nvPr/>
        </p:nvSpPr>
        <p:spPr bwMode="auto">
          <a:xfrm>
            <a:off x="2167029" y="2151040"/>
            <a:ext cx="9267686" cy="117342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zh-CN" altLang="en-US" sz="2400" b="1" dirty="0">
                <a:solidFill>
                  <a:prstClr val="black"/>
                </a:solidFill>
                <a:latin typeface="微软雅黑" panose="020B0503020204020204" pitchFamily="34" charset="-122"/>
                <a:ea typeface="微软雅黑" panose="020B0503020204020204" pitchFamily="34" charset="-122"/>
              </a:rPr>
              <a:t>假设一个有</a:t>
            </a:r>
            <a:r>
              <a:rPr lang="en-US" altLang="zh-CN" sz="2400" b="1" dirty="0">
                <a:solidFill>
                  <a:prstClr val="black"/>
                </a:solidFill>
                <a:latin typeface="微软雅黑" panose="020B0503020204020204" pitchFamily="34" charset="-122"/>
                <a:ea typeface="微软雅黑" panose="020B0503020204020204" pitchFamily="34" charset="-122"/>
              </a:rPr>
              <a:t>P</a:t>
            </a:r>
            <a:r>
              <a:rPr lang="zh-CN" altLang="en-US" sz="2400" b="1" dirty="0">
                <a:solidFill>
                  <a:prstClr val="black"/>
                </a:solidFill>
                <a:latin typeface="微软雅黑" panose="020B0503020204020204" pitchFamily="34" charset="-122"/>
                <a:ea typeface="微软雅黑" panose="020B0503020204020204" pitchFamily="34" charset="-122"/>
              </a:rPr>
              <a:t>个</a:t>
            </a:r>
            <a:r>
              <a:rPr lang="en-US" altLang="zh-CN" sz="2400" b="1" dirty="0">
                <a:solidFill>
                  <a:prstClr val="black"/>
                </a:solidFill>
                <a:latin typeface="微软雅黑" panose="020B0503020204020204" pitchFamily="34" charset="-122"/>
                <a:ea typeface="微软雅黑" panose="020B0503020204020204" pitchFamily="34" charset="-122"/>
              </a:rPr>
              <a:t>worker</a:t>
            </a:r>
            <a:r>
              <a:rPr lang="zh-CN" altLang="en-US" sz="2400" b="1" dirty="0">
                <a:solidFill>
                  <a:prstClr val="black"/>
                </a:solidFill>
                <a:latin typeface="微软雅黑" panose="020B0503020204020204" pitchFamily="34" charset="-122"/>
                <a:ea typeface="微软雅黑" panose="020B0503020204020204" pitchFamily="34" charset="-122"/>
              </a:rPr>
              <a:t>的集合，每个</a:t>
            </a:r>
            <a:r>
              <a:rPr lang="en-US" altLang="zh-CN" sz="2400" b="1" dirty="0">
                <a:solidFill>
                  <a:prstClr val="black"/>
                </a:solidFill>
                <a:latin typeface="微软雅黑" panose="020B0503020204020204" pitchFamily="34" charset="-122"/>
                <a:ea typeface="微软雅黑" panose="020B0503020204020204" pitchFamily="34" charset="-122"/>
              </a:rPr>
              <a:t>worker</a:t>
            </a:r>
            <a:r>
              <a:rPr lang="zh-CN" altLang="en-US" sz="2400" b="1" dirty="0">
                <a:solidFill>
                  <a:prstClr val="black"/>
                </a:solidFill>
                <a:latin typeface="微软雅黑" panose="020B0503020204020204" pitchFamily="34" charset="-122"/>
                <a:ea typeface="微软雅黑" panose="020B0503020204020204" pitchFamily="34" charset="-122"/>
              </a:rPr>
              <a:t>每隔一个时间间隔（称为时钟）对一个共享参数进行更新</a:t>
            </a:r>
            <a:r>
              <a:rPr lang="en-US" altLang="zh-CN" sz="2400" b="1" dirty="0">
                <a:solidFill>
                  <a:prstClr val="black"/>
                </a:solidFill>
                <a:latin typeface="微软雅黑" panose="020B0503020204020204" pitchFamily="34" charset="-122"/>
                <a:ea typeface="微软雅黑" panose="020B0503020204020204" pitchFamily="34" charset="-122"/>
              </a:rPr>
              <a:t>x&lt;-</a:t>
            </a:r>
            <a:r>
              <a:rPr lang="en-US" altLang="zh-CN" sz="2400" b="1" dirty="0" err="1">
                <a:solidFill>
                  <a:prstClr val="black"/>
                </a:solidFill>
                <a:latin typeface="微软雅黑" panose="020B0503020204020204" pitchFamily="34" charset="-122"/>
                <a:ea typeface="微软雅黑" panose="020B0503020204020204" pitchFamily="34" charset="-122"/>
              </a:rPr>
              <a:t>x+u</a:t>
            </a:r>
            <a:r>
              <a:rPr lang="zh-CN" altLang="en-US" sz="2400" b="1" dirty="0">
                <a:solidFill>
                  <a:prstClr val="black"/>
                </a:solidFill>
                <a:latin typeface="微软雅黑" panose="020B0503020204020204" pitchFamily="34" charset="-122"/>
                <a:ea typeface="微软雅黑" panose="020B0503020204020204" pitchFamily="34" charset="-122"/>
              </a:rPr>
              <a:t>。这里的时钟类似于迭代。每个</a:t>
            </a:r>
            <a:r>
              <a:rPr lang="en-US" altLang="zh-CN" sz="2400" b="1" dirty="0">
                <a:solidFill>
                  <a:prstClr val="black"/>
                </a:solidFill>
                <a:latin typeface="微软雅黑" panose="020B0503020204020204" pitchFamily="34" charset="-122"/>
                <a:ea typeface="微软雅黑" panose="020B0503020204020204" pitchFamily="34" charset="-122"/>
              </a:rPr>
              <a:t>worker</a:t>
            </a:r>
            <a:r>
              <a:rPr lang="zh-CN" altLang="en-US" sz="2400" b="1" dirty="0">
                <a:solidFill>
                  <a:prstClr val="black"/>
                </a:solidFill>
                <a:latin typeface="微软雅黑" panose="020B0503020204020204" pitchFamily="34" charset="-122"/>
                <a:ea typeface="微软雅黑" panose="020B0503020204020204" pitchFamily="34" charset="-122"/>
              </a:rPr>
              <a:t>有自己的整数值时钟，且只在每个时钟结束时提交更新。</a:t>
            </a:r>
            <a:endParaRPr kumimoji="0" lang="en-US" sz="2400" b="1" i="0" u="none" strike="noStrike" kern="1200" spc="0" normalizeH="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6" name="Copyright Notice">
            <a:extLst>
              <a:ext uri="{FF2B5EF4-FFF2-40B4-BE49-F238E27FC236}">
                <a16:creationId xmlns:a16="http://schemas.microsoft.com/office/drawing/2014/main" id="{B5951BFD-B6A6-4D99-898A-CEB1D72E0999}"/>
              </a:ext>
            </a:extLst>
          </p:cNvPr>
          <p:cNvSpPr>
            <a:spLocks/>
          </p:cNvSpPr>
          <p:nvPr/>
        </p:nvSpPr>
        <p:spPr bwMode="auto">
          <a:xfrm>
            <a:off x="2167028" y="3855870"/>
            <a:ext cx="9201587" cy="117342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zh-CN" altLang="en-US" sz="2400" b="1" dirty="0">
                <a:solidFill>
                  <a:prstClr val="black"/>
                </a:solidFill>
                <a:latin typeface="微软雅黑" panose="020B0503020204020204" pitchFamily="34" charset="-122"/>
                <a:ea typeface="微软雅黑" panose="020B0503020204020204" pitchFamily="34" charset="-122"/>
              </a:rPr>
              <a:t>该更新不会立即对其他读取</a:t>
            </a:r>
            <a:r>
              <a:rPr lang="en-US" altLang="zh-CN" sz="2400" b="1" dirty="0">
                <a:solidFill>
                  <a:prstClr val="black"/>
                </a:solidFill>
                <a:latin typeface="微软雅黑" panose="020B0503020204020204" pitchFamily="34" charset="-122"/>
                <a:ea typeface="微软雅黑" panose="020B0503020204020204" pitchFamily="34" charset="-122"/>
              </a:rPr>
              <a:t>x</a:t>
            </a:r>
            <a:r>
              <a:rPr lang="zh-CN" altLang="en-US" sz="2400" b="1" dirty="0">
                <a:solidFill>
                  <a:prstClr val="black"/>
                </a:solidFill>
                <a:latin typeface="微软雅黑" panose="020B0503020204020204" pitchFamily="34" charset="-122"/>
                <a:ea typeface="微软雅黑" panose="020B0503020204020204" pitchFamily="34" charset="-122"/>
              </a:rPr>
              <a:t>的</a:t>
            </a:r>
            <a:r>
              <a:rPr lang="en-US" altLang="zh-CN" sz="2400" b="1" dirty="0">
                <a:solidFill>
                  <a:prstClr val="black"/>
                </a:solidFill>
                <a:latin typeface="微软雅黑" panose="020B0503020204020204" pitchFamily="34" charset="-122"/>
                <a:ea typeface="微软雅黑" panose="020B0503020204020204" pitchFamily="34" charset="-122"/>
              </a:rPr>
              <a:t>worker</a:t>
            </a:r>
            <a:r>
              <a:rPr lang="zh-CN" altLang="en-US" sz="2400" b="1" dirty="0">
                <a:solidFill>
                  <a:prstClr val="black"/>
                </a:solidFill>
                <a:latin typeface="微软雅黑" panose="020B0503020204020204" pitchFamily="34" charset="-122"/>
                <a:ea typeface="微软雅黑" panose="020B0503020204020204" pitchFamily="34" charset="-122"/>
              </a:rPr>
              <a:t>可见，即其他</a:t>
            </a:r>
            <a:r>
              <a:rPr lang="en-US" altLang="zh-CN" sz="2400" b="1" dirty="0">
                <a:solidFill>
                  <a:prstClr val="black"/>
                </a:solidFill>
                <a:latin typeface="微软雅黑" panose="020B0503020204020204" pitchFamily="34" charset="-122"/>
                <a:ea typeface="微软雅黑" panose="020B0503020204020204" pitchFamily="34" charset="-122"/>
              </a:rPr>
              <a:t>worker</a:t>
            </a:r>
            <a:r>
              <a:rPr lang="zh-CN" altLang="en-US" sz="2400" b="1" dirty="0">
                <a:solidFill>
                  <a:prstClr val="black"/>
                </a:solidFill>
                <a:latin typeface="微软雅黑" panose="020B0503020204020204" pitchFamily="34" charset="-122"/>
                <a:ea typeface="微软雅黑" panose="020B0503020204020204" pitchFamily="34" charset="-122"/>
              </a:rPr>
              <a:t>只能看到延迟的更新子集。其思想是延迟情况下</a:t>
            </a:r>
            <a:r>
              <a:rPr lang="en-US" altLang="zh-CN" sz="2400" b="1" dirty="0">
                <a:solidFill>
                  <a:prstClr val="black"/>
                </a:solidFill>
                <a:latin typeface="微软雅黑" panose="020B0503020204020204" pitchFamily="34" charset="-122"/>
                <a:ea typeface="微软雅黑" panose="020B0503020204020204" pitchFamily="34" charset="-122"/>
              </a:rPr>
              <a:t>worker</a:t>
            </a:r>
            <a:r>
              <a:rPr lang="zh-CN" altLang="en-US" sz="2400" b="1" dirty="0">
                <a:solidFill>
                  <a:prstClr val="black"/>
                </a:solidFill>
                <a:latin typeface="微软雅黑" panose="020B0503020204020204" pitchFamily="34" charset="-122"/>
                <a:ea typeface="微软雅黑" panose="020B0503020204020204" pitchFamily="34" charset="-122"/>
              </a:rPr>
              <a:t>可以从本地的</a:t>
            </a:r>
            <a:r>
              <a:rPr lang="en-US" altLang="zh-CN" sz="2400" b="1" dirty="0">
                <a:solidFill>
                  <a:prstClr val="black"/>
                </a:solidFill>
                <a:latin typeface="微软雅黑" panose="020B0503020204020204" pitchFamily="34" charset="-122"/>
                <a:ea typeface="微软雅黑" panose="020B0503020204020204" pitchFamily="34" charset="-122"/>
              </a:rPr>
              <a:t>cache</a:t>
            </a:r>
            <a:r>
              <a:rPr lang="zh-CN" altLang="en-US" sz="2400" b="1" dirty="0">
                <a:solidFill>
                  <a:prstClr val="black"/>
                </a:solidFill>
                <a:latin typeface="微软雅黑" panose="020B0503020204020204" pitchFamily="34" charset="-122"/>
                <a:ea typeface="微软雅黑" panose="020B0503020204020204" pitchFamily="34" charset="-122"/>
              </a:rPr>
              <a:t>上读取更新（快），而不是从从参数服务器获取（慢</a:t>
            </a:r>
            <a:r>
              <a:rPr lang="zh-CN" altLang="en-US" sz="2400" b="1" cap="small" dirty="0">
                <a:solidFill>
                  <a:prstClr val="black"/>
                </a:solidFill>
                <a:latin typeface="微软雅黑" panose="020B0503020204020204" pitchFamily="34" charset="-122"/>
                <a:ea typeface="微软雅黑" panose="020B0503020204020204" pitchFamily="34" charset="-122"/>
              </a:rPr>
              <a:t>）。</a:t>
            </a:r>
            <a:endParaRPr kumimoji="0" lang="en-US" sz="2400" b="1" i="0" u="none" strike="noStrike" kern="1200" cap="small"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文本框 7">
            <a:extLst>
              <a:ext uri="{FF2B5EF4-FFF2-40B4-BE49-F238E27FC236}">
                <a16:creationId xmlns:a16="http://schemas.microsoft.com/office/drawing/2014/main" id="{2610357D-3D04-4C45-B073-42BFDD493FEE}"/>
              </a:ext>
            </a:extLst>
          </p:cNvPr>
          <p:cNvSpPr txBox="1"/>
          <p:nvPr/>
        </p:nvSpPr>
        <p:spPr>
          <a:xfrm>
            <a:off x="2135638" y="756337"/>
            <a:ext cx="87248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SSP</a:t>
            </a:r>
            <a:r>
              <a:rPr kumimoji="0" lang="zh-CN" altLang="en-US"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模型具体行为</a:t>
            </a:r>
          </a:p>
        </p:txBody>
      </p:sp>
    </p:spTree>
    <p:extLst>
      <p:ext uri="{BB962C8B-B14F-4D97-AF65-F5344CB8AC3E}">
        <p14:creationId xmlns:p14="http://schemas.microsoft.com/office/powerpoint/2010/main" val="2656201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a:extLst>
              <a:ext uri="{FF2B5EF4-FFF2-40B4-BE49-F238E27FC236}">
                <a16:creationId xmlns:a16="http://schemas.microsoft.com/office/drawing/2014/main" id="{7AE0352E-D3ED-4D83-980D-0CBA0E9CF47A}"/>
              </a:ext>
            </a:extLst>
          </p:cNvPr>
          <p:cNvGrpSpPr/>
          <p:nvPr/>
        </p:nvGrpSpPr>
        <p:grpSpPr>
          <a:xfrm>
            <a:off x="142176" y="1758032"/>
            <a:ext cx="1020688" cy="946150"/>
            <a:chOff x="5471810" y="2150431"/>
            <a:chExt cx="1121380" cy="1039488"/>
          </a:xfrm>
        </p:grpSpPr>
        <p:sp>
          <p:nvSpPr>
            <p:cNvPr id="40" name="正五边形 1">
              <a:extLst>
                <a:ext uri="{FF2B5EF4-FFF2-40B4-BE49-F238E27FC236}">
                  <a16:creationId xmlns:a16="http://schemas.microsoft.com/office/drawing/2014/main" id="{BFAB5622-55B3-49A4-B598-4D4FB85D6350}"/>
                </a:ext>
              </a:extLst>
            </p:cNvPr>
            <p:cNvSpPr/>
            <p:nvPr/>
          </p:nvSpPr>
          <p:spPr>
            <a:xfrm flipV="1">
              <a:off x="5636788" y="215043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1" name="正五边形 2">
              <a:extLst>
                <a:ext uri="{FF2B5EF4-FFF2-40B4-BE49-F238E27FC236}">
                  <a16:creationId xmlns:a16="http://schemas.microsoft.com/office/drawing/2014/main" id="{30016F41-2FC2-4588-A158-5950348FCA37}"/>
                </a:ext>
              </a:extLst>
            </p:cNvPr>
            <p:cNvSpPr/>
            <p:nvPr/>
          </p:nvSpPr>
          <p:spPr>
            <a:xfrm flipV="1">
              <a:off x="5801766"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2" name="正五边形 3">
              <a:extLst>
                <a:ext uri="{FF2B5EF4-FFF2-40B4-BE49-F238E27FC236}">
                  <a16:creationId xmlns:a16="http://schemas.microsoft.com/office/drawing/2014/main" id="{A90EAA3D-9D6D-4C72-803A-D0BC5145DCA2}"/>
                </a:ext>
              </a:extLst>
            </p:cNvPr>
            <p:cNvSpPr/>
            <p:nvPr/>
          </p:nvSpPr>
          <p:spPr>
            <a:xfrm flipV="1">
              <a:off x="5471810"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55" name="Copyright Notice">
            <a:extLst>
              <a:ext uri="{FF2B5EF4-FFF2-40B4-BE49-F238E27FC236}">
                <a16:creationId xmlns:a16="http://schemas.microsoft.com/office/drawing/2014/main" id="{E012E574-DFDB-4053-BF64-E73681A67240}"/>
              </a:ext>
            </a:extLst>
          </p:cNvPr>
          <p:cNvSpPr>
            <a:spLocks/>
          </p:cNvSpPr>
          <p:nvPr/>
        </p:nvSpPr>
        <p:spPr bwMode="auto">
          <a:xfrm>
            <a:off x="1408519" y="1644393"/>
            <a:ext cx="3436954" cy="117342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zh-CN" altLang="en-US" sz="2400" b="1" cap="small" dirty="0">
                <a:solidFill>
                  <a:prstClr val="black"/>
                </a:solidFill>
                <a:latin typeface="微软雅黑" panose="020B0503020204020204" pitchFamily="34" charset="-122"/>
                <a:ea typeface="微软雅黑" panose="020B0503020204020204" pitchFamily="34" charset="-122"/>
              </a:rPr>
              <a:t>给定用户选择的延迟阈值</a:t>
            </a:r>
            <a:r>
              <a:rPr lang="en-US" altLang="zh-CN" sz="2400" b="1" cap="small" dirty="0">
                <a:solidFill>
                  <a:prstClr val="black"/>
                </a:solidFill>
                <a:latin typeface="微软雅黑" panose="020B0503020204020204" pitchFamily="34" charset="-122"/>
                <a:ea typeface="微软雅黑" panose="020B0503020204020204" pitchFamily="34" charset="-122"/>
              </a:rPr>
              <a:t>s&gt;=0</a:t>
            </a:r>
            <a:r>
              <a:rPr lang="zh-CN" altLang="en-US" sz="2400" b="1" cap="small" dirty="0">
                <a:solidFill>
                  <a:prstClr val="black"/>
                </a:solidFill>
                <a:latin typeface="微软雅黑" panose="020B0503020204020204" pitchFamily="34" charset="-122"/>
                <a:ea typeface="微软雅黑" panose="020B0503020204020204" pitchFamily="34" charset="-122"/>
              </a:rPr>
              <a:t>，</a:t>
            </a:r>
            <a:r>
              <a:rPr lang="en-US" altLang="zh-CN" sz="2400" b="1" cap="small" dirty="0">
                <a:solidFill>
                  <a:prstClr val="black"/>
                </a:solidFill>
                <a:latin typeface="微软雅黑" panose="020B0503020204020204" pitchFamily="34" charset="-122"/>
                <a:ea typeface="微软雅黑" panose="020B0503020204020204" pitchFamily="34" charset="-122"/>
              </a:rPr>
              <a:t>SSP</a:t>
            </a:r>
            <a:r>
              <a:rPr lang="zh-CN" altLang="en-US" sz="2400" b="1" cap="small" dirty="0">
                <a:solidFill>
                  <a:prstClr val="black"/>
                </a:solidFill>
                <a:latin typeface="微软雅黑" panose="020B0503020204020204" pitchFamily="34" charset="-122"/>
                <a:ea typeface="微软雅黑" panose="020B0503020204020204" pitchFamily="34" charset="-122"/>
              </a:rPr>
              <a:t>执行下方有界延迟条件</a:t>
            </a:r>
            <a:endParaRPr kumimoji="0" lang="en-US" sz="2400" b="1" i="0" u="none" strike="noStrike" kern="1200" cap="small"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文本框 7">
            <a:extLst>
              <a:ext uri="{FF2B5EF4-FFF2-40B4-BE49-F238E27FC236}">
                <a16:creationId xmlns:a16="http://schemas.microsoft.com/office/drawing/2014/main" id="{2610357D-3D04-4C45-B073-42BFDD493FEE}"/>
              </a:ext>
            </a:extLst>
          </p:cNvPr>
          <p:cNvSpPr txBox="1"/>
          <p:nvPr/>
        </p:nvSpPr>
        <p:spPr>
          <a:xfrm>
            <a:off x="2135638" y="756337"/>
            <a:ext cx="87248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SSP</a:t>
            </a:r>
            <a:r>
              <a:rPr kumimoji="0" lang="zh-CN" altLang="en-US"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模型具体行为</a:t>
            </a:r>
          </a:p>
        </p:txBody>
      </p:sp>
      <p:sp>
        <p:nvSpPr>
          <p:cNvPr id="2" name="文本框 1">
            <a:extLst>
              <a:ext uri="{FF2B5EF4-FFF2-40B4-BE49-F238E27FC236}">
                <a16:creationId xmlns:a16="http://schemas.microsoft.com/office/drawing/2014/main" id="{B5D58166-3A84-4CE6-B52E-B659D2F36C72}"/>
              </a:ext>
            </a:extLst>
          </p:cNvPr>
          <p:cNvSpPr txBox="1"/>
          <p:nvPr/>
        </p:nvSpPr>
        <p:spPr>
          <a:xfrm>
            <a:off x="156300" y="2935200"/>
            <a:ext cx="4929445" cy="3693319"/>
          </a:xfrm>
          <a:prstGeom prst="rect">
            <a:avLst/>
          </a:prstGeom>
          <a:noFill/>
        </p:spPr>
        <p:txBody>
          <a:bodyPr wrap="square" rtlCol="0">
            <a:spAutoFit/>
          </a:bodyPr>
          <a:lstStyle/>
          <a:p>
            <a:r>
              <a:rPr lang="en-US" altLang="zh-CN" b="1" dirty="0"/>
              <a:t>(1)</a:t>
            </a:r>
            <a:r>
              <a:rPr lang="zh-CN" altLang="en-US" b="1" dirty="0"/>
              <a:t>最慢和最快的</a:t>
            </a:r>
            <a:r>
              <a:rPr lang="en-US" altLang="zh-CN" b="1" dirty="0"/>
              <a:t>worker</a:t>
            </a:r>
            <a:r>
              <a:rPr lang="zh-CN" altLang="en-US" b="1" dirty="0"/>
              <a:t>相隔必须小于等于</a:t>
            </a:r>
            <a:r>
              <a:rPr lang="en-US" altLang="zh-CN" b="1" dirty="0"/>
              <a:t>s</a:t>
            </a:r>
            <a:r>
              <a:rPr lang="zh-CN" altLang="en-US" b="1" dirty="0"/>
              <a:t>个时钟，否则最快的</a:t>
            </a:r>
            <a:r>
              <a:rPr lang="en-US" altLang="zh-CN" b="1" dirty="0"/>
              <a:t>worker</a:t>
            </a:r>
            <a:r>
              <a:rPr lang="zh-CN" altLang="en-US" b="1" dirty="0"/>
              <a:t>必须等待最慢的</a:t>
            </a:r>
            <a:r>
              <a:rPr lang="en-US" altLang="zh-CN" b="1" dirty="0"/>
              <a:t>worker</a:t>
            </a:r>
            <a:r>
              <a:rPr lang="zh-CN" altLang="en-US" b="1" dirty="0"/>
              <a:t>赶上来。</a:t>
            </a:r>
            <a:endParaRPr lang="en-US" altLang="zh-CN" b="1" dirty="0"/>
          </a:p>
          <a:p>
            <a:endParaRPr lang="en-US" altLang="zh-CN" dirty="0"/>
          </a:p>
          <a:p>
            <a:r>
              <a:rPr lang="en-US" altLang="zh-CN" b="1" dirty="0"/>
              <a:t>(2)</a:t>
            </a:r>
            <a:r>
              <a:rPr lang="zh-CN" altLang="en-US" b="1" dirty="0"/>
              <a:t>当一个</a:t>
            </a:r>
            <a:r>
              <a:rPr lang="en-US" altLang="zh-CN" b="1" dirty="0"/>
              <a:t>worker</a:t>
            </a:r>
            <a:r>
              <a:rPr lang="zh-CN" altLang="en-US" b="1" dirty="0"/>
              <a:t>在时钟为</a:t>
            </a:r>
            <a:r>
              <a:rPr lang="en-US" altLang="zh-CN" b="1" dirty="0"/>
              <a:t>c</a:t>
            </a:r>
            <a:r>
              <a:rPr lang="zh-CN" altLang="en-US" b="1" dirty="0"/>
              <a:t>时提交更新</a:t>
            </a:r>
            <a:r>
              <a:rPr lang="en-US" altLang="zh-CN" b="1" dirty="0"/>
              <a:t>u</a:t>
            </a:r>
            <a:r>
              <a:rPr lang="zh-CN" altLang="en-US" b="1" dirty="0"/>
              <a:t>时，</a:t>
            </a:r>
            <a:r>
              <a:rPr lang="en-US" altLang="zh-CN" b="1" dirty="0"/>
              <a:t>u</a:t>
            </a:r>
            <a:r>
              <a:rPr lang="zh-CN" altLang="en-US" b="1" dirty="0"/>
              <a:t>被标上时间</a:t>
            </a:r>
            <a:r>
              <a:rPr lang="en-US" altLang="zh-CN" b="1" dirty="0"/>
              <a:t>c</a:t>
            </a:r>
            <a:r>
              <a:rPr lang="zh-CN" altLang="en-US" b="1" dirty="0"/>
              <a:t>的时间戳。</a:t>
            </a:r>
            <a:endParaRPr lang="en-US" altLang="zh-CN" b="1" dirty="0"/>
          </a:p>
          <a:p>
            <a:endParaRPr lang="en-US" altLang="zh-CN" dirty="0"/>
          </a:p>
          <a:p>
            <a:r>
              <a:rPr lang="en-US" altLang="zh-CN" b="1" dirty="0"/>
              <a:t>(3)</a:t>
            </a:r>
            <a:r>
              <a:rPr lang="zh-CN" altLang="en-US" b="1" dirty="0"/>
              <a:t>当一个</a:t>
            </a:r>
            <a:r>
              <a:rPr lang="en-US" altLang="zh-CN" b="1" dirty="0"/>
              <a:t>worker</a:t>
            </a:r>
            <a:r>
              <a:rPr lang="zh-CN" altLang="en-US" b="1" dirty="0"/>
              <a:t>在时钟为</a:t>
            </a:r>
            <a:r>
              <a:rPr lang="en-US" altLang="zh-CN" b="1" dirty="0"/>
              <a:t>c</a:t>
            </a:r>
            <a:r>
              <a:rPr lang="zh-CN" altLang="en-US" b="1" dirty="0"/>
              <a:t>时读取</a:t>
            </a:r>
            <a:r>
              <a:rPr lang="en-US" altLang="zh-CN" b="1" dirty="0"/>
              <a:t>x</a:t>
            </a:r>
            <a:r>
              <a:rPr lang="zh-CN" altLang="en-US" b="1" dirty="0"/>
              <a:t>，它一直能看到时间戳小于等于</a:t>
            </a:r>
            <a:r>
              <a:rPr lang="en-US" altLang="zh-CN" b="1" dirty="0"/>
              <a:t>c-s-1</a:t>
            </a:r>
            <a:r>
              <a:rPr lang="zh-CN" altLang="en-US" b="1" dirty="0"/>
              <a:t>的更新</a:t>
            </a:r>
            <a:r>
              <a:rPr lang="en-US" altLang="zh-CN" b="1" dirty="0"/>
              <a:t>u</a:t>
            </a:r>
            <a:r>
              <a:rPr lang="zh-CN" altLang="en-US" b="1" dirty="0"/>
              <a:t>的所有结果。该</a:t>
            </a:r>
            <a:r>
              <a:rPr lang="en-US" altLang="zh-CN" b="1" dirty="0"/>
              <a:t>worker</a:t>
            </a:r>
            <a:r>
              <a:rPr lang="zh-CN" altLang="en-US" b="1" dirty="0"/>
              <a:t>可能还会从其它</a:t>
            </a:r>
            <a:r>
              <a:rPr lang="en-US" altLang="zh-CN" b="1" dirty="0"/>
              <a:t>worker</a:t>
            </a:r>
            <a:r>
              <a:rPr lang="zh-CN" altLang="en-US" b="1" dirty="0"/>
              <a:t>看到时间戳大于</a:t>
            </a:r>
            <a:r>
              <a:rPr lang="en-US" altLang="zh-CN" b="1" dirty="0"/>
              <a:t>c-s-1</a:t>
            </a:r>
            <a:r>
              <a:rPr lang="zh-CN" altLang="en-US" b="1" dirty="0"/>
              <a:t>的更新</a:t>
            </a:r>
            <a:r>
              <a:rPr lang="en-US" altLang="zh-CN" b="1" dirty="0"/>
              <a:t>u</a:t>
            </a:r>
            <a:r>
              <a:rPr lang="zh-CN" altLang="en-US" b="1" dirty="0"/>
              <a:t>。</a:t>
            </a:r>
            <a:endParaRPr lang="en-US" altLang="zh-CN" b="1" dirty="0"/>
          </a:p>
          <a:p>
            <a:endParaRPr lang="en-US" altLang="zh-CN" dirty="0"/>
          </a:p>
          <a:p>
            <a:r>
              <a:rPr lang="en-US" altLang="zh-CN" dirty="0"/>
              <a:t>(4) </a:t>
            </a:r>
            <a:r>
              <a:rPr lang="en-US" altLang="zh-CN" b="1" dirty="0"/>
              <a:t>worker P</a:t>
            </a:r>
            <a:r>
              <a:rPr lang="zh-CN" altLang="en-US" b="1" dirty="0"/>
              <a:t>总会看到自己做出的更新。</a:t>
            </a:r>
          </a:p>
        </p:txBody>
      </p:sp>
      <p:pic>
        <p:nvPicPr>
          <p:cNvPr id="4" name="图片 3">
            <a:extLst>
              <a:ext uri="{FF2B5EF4-FFF2-40B4-BE49-F238E27FC236}">
                <a16:creationId xmlns:a16="http://schemas.microsoft.com/office/drawing/2014/main" id="{AF61230E-1F22-49B5-8DF4-C12683AA26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5800" y="1957826"/>
            <a:ext cx="7046200" cy="4143837"/>
          </a:xfrm>
          <a:prstGeom prst="rect">
            <a:avLst/>
          </a:prstGeom>
        </p:spPr>
      </p:pic>
    </p:spTree>
    <p:extLst>
      <p:ext uri="{BB962C8B-B14F-4D97-AF65-F5344CB8AC3E}">
        <p14:creationId xmlns:p14="http://schemas.microsoft.com/office/powerpoint/2010/main" val="3027228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a:extLst>
              <a:ext uri="{FF2B5EF4-FFF2-40B4-BE49-F238E27FC236}">
                <a16:creationId xmlns:a16="http://schemas.microsoft.com/office/drawing/2014/main" id="{7AE0352E-D3ED-4D83-980D-0CBA0E9CF47A}"/>
              </a:ext>
            </a:extLst>
          </p:cNvPr>
          <p:cNvGrpSpPr/>
          <p:nvPr/>
        </p:nvGrpSpPr>
        <p:grpSpPr>
          <a:xfrm>
            <a:off x="390416" y="1982346"/>
            <a:ext cx="1020688" cy="946150"/>
            <a:chOff x="5471810" y="2150431"/>
            <a:chExt cx="1121380" cy="1039488"/>
          </a:xfrm>
        </p:grpSpPr>
        <p:sp>
          <p:nvSpPr>
            <p:cNvPr id="40" name="正五边形 1">
              <a:extLst>
                <a:ext uri="{FF2B5EF4-FFF2-40B4-BE49-F238E27FC236}">
                  <a16:creationId xmlns:a16="http://schemas.microsoft.com/office/drawing/2014/main" id="{BFAB5622-55B3-49A4-B598-4D4FB85D6350}"/>
                </a:ext>
              </a:extLst>
            </p:cNvPr>
            <p:cNvSpPr/>
            <p:nvPr/>
          </p:nvSpPr>
          <p:spPr>
            <a:xfrm flipV="1">
              <a:off x="5636788" y="215043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1" name="正五边形 2">
              <a:extLst>
                <a:ext uri="{FF2B5EF4-FFF2-40B4-BE49-F238E27FC236}">
                  <a16:creationId xmlns:a16="http://schemas.microsoft.com/office/drawing/2014/main" id="{30016F41-2FC2-4588-A158-5950348FCA37}"/>
                </a:ext>
              </a:extLst>
            </p:cNvPr>
            <p:cNvSpPr/>
            <p:nvPr/>
          </p:nvSpPr>
          <p:spPr>
            <a:xfrm flipV="1">
              <a:off x="5801766"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2" name="正五边形 3">
              <a:extLst>
                <a:ext uri="{FF2B5EF4-FFF2-40B4-BE49-F238E27FC236}">
                  <a16:creationId xmlns:a16="http://schemas.microsoft.com/office/drawing/2014/main" id="{A90EAA3D-9D6D-4C72-803A-D0BC5145DCA2}"/>
                </a:ext>
              </a:extLst>
            </p:cNvPr>
            <p:cNvSpPr/>
            <p:nvPr/>
          </p:nvSpPr>
          <p:spPr>
            <a:xfrm flipV="1">
              <a:off x="5471810"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43" name="组合 42">
            <a:extLst>
              <a:ext uri="{FF2B5EF4-FFF2-40B4-BE49-F238E27FC236}">
                <a16:creationId xmlns:a16="http://schemas.microsoft.com/office/drawing/2014/main" id="{B6A01517-B7D8-429A-8322-0418DC2D5980}"/>
              </a:ext>
            </a:extLst>
          </p:cNvPr>
          <p:cNvGrpSpPr/>
          <p:nvPr/>
        </p:nvGrpSpPr>
        <p:grpSpPr>
          <a:xfrm>
            <a:off x="390416" y="4272385"/>
            <a:ext cx="1020688" cy="946150"/>
            <a:chOff x="5471810" y="2150431"/>
            <a:chExt cx="1121380" cy="1039488"/>
          </a:xfrm>
        </p:grpSpPr>
        <p:sp>
          <p:nvSpPr>
            <p:cNvPr id="44" name="正五边形 7">
              <a:extLst>
                <a:ext uri="{FF2B5EF4-FFF2-40B4-BE49-F238E27FC236}">
                  <a16:creationId xmlns:a16="http://schemas.microsoft.com/office/drawing/2014/main" id="{E10105CA-3A63-4DC6-81EA-857BD9DB3D0F}"/>
                </a:ext>
              </a:extLst>
            </p:cNvPr>
            <p:cNvSpPr/>
            <p:nvPr/>
          </p:nvSpPr>
          <p:spPr>
            <a:xfrm flipV="1">
              <a:off x="5636788" y="215043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5" name="正五边形 8">
              <a:extLst>
                <a:ext uri="{FF2B5EF4-FFF2-40B4-BE49-F238E27FC236}">
                  <a16:creationId xmlns:a16="http://schemas.microsoft.com/office/drawing/2014/main" id="{2122C0AA-2F2A-43AC-B374-825960FD67C4}"/>
                </a:ext>
              </a:extLst>
            </p:cNvPr>
            <p:cNvSpPr/>
            <p:nvPr/>
          </p:nvSpPr>
          <p:spPr>
            <a:xfrm flipV="1">
              <a:off x="5801766"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正五边形 9">
              <a:extLst>
                <a:ext uri="{FF2B5EF4-FFF2-40B4-BE49-F238E27FC236}">
                  <a16:creationId xmlns:a16="http://schemas.microsoft.com/office/drawing/2014/main" id="{9DE32879-C566-4D15-86FC-51FD202F406C}"/>
                </a:ext>
              </a:extLst>
            </p:cNvPr>
            <p:cNvSpPr/>
            <p:nvPr/>
          </p:nvSpPr>
          <p:spPr>
            <a:xfrm flipV="1">
              <a:off x="5471810"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55" name="Copyright Notice">
            <a:extLst>
              <a:ext uri="{FF2B5EF4-FFF2-40B4-BE49-F238E27FC236}">
                <a16:creationId xmlns:a16="http://schemas.microsoft.com/office/drawing/2014/main" id="{E012E574-DFDB-4053-BF64-E73681A67240}"/>
              </a:ext>
            </a:extLst>
          </p:cNvPr>
          <p:cNvSpPr>
            <a:spLocks/>
          </p:cNvSpPr>
          <p:nvPr/>
        </p:nvSpPr>
        <p:spPr bwMode="auto">
          <a:xfrm>
            <a:off x="1758533" y="1879007"/>
            <a:ext cx="6838712" cy="2281424"/>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defRPr/>
            </a:pPr>
            <a:r>
              <a:rPr lang="en-US" altLang="zh-CN" b="1" dirty="0" err="1">
                <a:solidFill>
                  <a:prstClr val="black"/>
                </a:solidFill>
                <a:latin typeface="微软雅黑" panose="020B0503020204020204" pitchFamily="34" charset="-122"/>
                <a:ea typeface="微软雅黑" panose="020B0503020204020204" pitchFamily="34" charset="-122"/>
              </a:rPr>
              <a:t>SSPtable</a:t>
            </a:r>
            <a:r>
              <a:rPr lang="zh-CN" altLang="en-US" b="1" dirty="0">
                <a:solidFill>
                  <a:prstClr val="black"/>
                </a:solidFill>
                <a:latin typeface="微软雅黑" panose="020B0503020204020204" pitchFamily="34" charset="-122"/>
                <a:ea typeface="微软雅黑" panose="020B0503020204020204" pitchFamily="34" charset="-122"/>
              </a:rPr>
              <a:t>使用以下缓存协议：让线程或进程缓存中的每个表行分别具有时钟</a:t>
            </a:r>
            <a:r>
              <a:rPr lang="en-US" altLang="zh-CN" b="1" dirty="0" err="1">
                <a:solidFill>
                  <a:prstClr val="black"/>
                </a:solidFill>
                <a:latin typeface="微软雅黑" panose="020B0503020204020204" pitchFamily="34" charset="-122"/>
                <a:ea typeface="微软雅黑" panose="020B0503020204020204" pitchFamily="34" charset="-122"/>
              </a:rPr>
              <a:t>rthread</a:t>
            </a:r>
            <a:r>
              <a:rPr lang="zh-CN" altLang="en-US" b="1" dirty="0">
                <a:solidFill>
                  <a:prstClr val="black"/>
                </a:solidFill>
                <a:latin typeface="微软雅黑" panose="020B0503020204020204" pitchFamily="34" charset="-122"/>
                <a:ea typeface="微软雅黑" panose="020B0503020204020204" pitchFamily="34" charset="-122"/>
              </a:rPr>
              <a:t>或</a:t>
            </a:r>
            <a:r>
              <a:rPr lang="en-US" altLang="zh-CN" b="1" dirty="0" err="1">
                <a:solidFill>
                  <a:prstClr val="black"/>
                </a:solidFill>
                <a:latin typeface="微软雅黑" panose="020B0503020204020204" pitchFamily="34" charset="-122"/>
                <a:ea typeface="微软雅黑" panose="020B0503020204020204" pitchFamily="34" charset="-122"/>
              </a:rPr>
              <a:t>rproc</a:t>
            </a:r>
            <a:r>
              <a:rPr lang="zh-CN" altLang="en-US" b="1" dirty="0">
                <a:solidFill>
                  <a:prstClr val="black"/>
                </a:solidFill>
                <a:latin typeface="微软雅黑" panose="020B0503020204020204" pitchFamily="34" charset="-122"/>
                <a:ea typeface="微软雅黑" panose="020B0503020204020204" pitchFamily="34" charset="-122"/>
              </a:rPr>
              <a:t>。让每个线程</a:t>
            </a:r>
            <a:r>
              <a:rPr lang="en-US" altLang="zh-CN" b="1" dirty="0">
                <a:solidFill>
                  <a:prstClr val="black"/>
                </a:solidFill>
                <a:latin typeface="微软雅黑" panose="020B0503020204020204" pitchFamily="34" charset="-122"/>
                <a:ea typeface="微软雅黑" panose="020B0503020204020204" pitchFamily="34" charset="-122"/>
              </a:rPr>
              <a:t>worker</a:t>
            </a:r>
            <a:r>
              <a:rPr lang="zh-CN" altLang="en-US" b="1" dirty="0">
                <a:solidFill>
                  <a:prstClr val="black"/>
                </a:solidFill>
                <a:latin typeface="微软雅黑" panose="020B0503020204020204" pitchFamily="34" charset="-122"/>
                <a:ea typeface="微软雅黑" panose="020B0503020204020204" pitchFamily="34" charset="-122"/>
              </a:rPr>
              <a:t>都获得一个时钟</a:t>
            </a:r>
            <a:r>
              <a:rPr lang="en-US" altLang="zh-CN" b="1" dirty="0">
                <a:solidFill>
                  <a:prstClr val="black"/>
                </a:solidFill>
                <a:latin typeface="微软雅黑" panose="020B0503020204020204" pitchFamily="34" charset="-122"/>
                <a:ea typeface="微软雅黑" panose="020B0503020204020204" pitchFamily="34" charset="-122"/>
              </a:rPr>
              <a:t>c</a:t>
            </a:r>
            <a:r>
              <a:rPr lang="zh-CN" altLang="en-US" b="1" dirty="0">
                <a:solidFill>
                  <a:prstClr val="black"/>
                </a:solidFill>
                <a:latin typeface="微软雅黑" panose="020B0503020204020204" pitchFamily="34" charset="-122"/>
                <a:ea typeface="微软雅黑" panose="020B0503020204020204" pitchFamily="34" charset="-122"/>
              </a:rPr>
              <a:t>，它等于它调用</a:t>
            </a:r>
            <a:r>
              <a:rPr lang="en-US" altLang="zh-CN" b="1" dirty="0">
                <a:solidFill>
                  <a:prstClr val="black"/>
                </a:solidFill>
                <a:latin typeface="微软雅黑" panose="020B0503020204020204" pitchFamily="34" charset="-122"/>
                <a:ea typeface="微软雅黑" panose="020B0503020204020204" pitchFamily="34" charset="-122"/>
              </a:rPr>
              <a:t>clock</a:t>
            </a:r>
            <a:r>
              <a:rPr lang="zh-CN" altLang="en-US" b="1" dirty="0">
                <a:solidFill>
                  <a:prstClr val="black"/>
                </a:solidFill>
                <a:latin typeface="微软雅黑" panose="020B0503020204020204" pitchFamily="34" charset="-122"/>
                <a:ea typeface="微软雅黑" panose="020B0503020204020204" pitchFamily="34" charset="-122"/>
              </a:rPr>
              <a:t>（）的次数。 最后，将服务器时钟</a:t>
            </a:r>
            <a:r>
              <a:rPr lang="en-US" altLang="zh-CN" b="1" dirty="0" err="1">
                <a:solidFill>
                  <a:prstClr val="black"/>
                </a:solidFill>
                <a:latin typeface="微软雅黑" panose="020B0503020204020204" pitchFamily="34" charset="-122"/>
                <a:ea typeface="微软雅黑" panose="020B0503020204020204" pitchFamily="34" charset="-122"/>
              </a:rPr>
              <a:t>cserver</a:t>
            </a:r>
            <a:r>
              <a:rPr lang="zh-CN" altLang="en-US" b="1" dirty="0">
                <a:solidFill>
                  <a:prstClr val="black"/>
                </a:solidFill>
                <a:latin typeface="微软雅黑" panose="020B0503020204020204" pitchFamily="34" charset="-122"/>
                <a:ea typeface="微软雅黑" panose="020B0503020204020204" pitchFamily="34" charset="-122"/>
              </a:rPr>
              <a:t>定义为所有线程时钟</a:t>
            </a:r>
            <a:r>
              <a:rPr lang="en-US" altLang="zh-CN" b="1" dirty="0">
                <a:solidFill>
                  <a:prstClr val="black"/>
                </a:solidFill>
                <a:latin typeface="微软雅黑" panose="020B0503020204020204" pitchFamily="34" charset="-122"/>
                <a:ea typeface="微软雅黑" panose="020B0503020204020204" pitchFamily="34" charset="-122"/>
              </a:rPr>
              <a:t>c</a:t>
            </a:r>
            <a:r>
              <a:rPr lang="zh-CN" altLang="en-US" b="1" dirty="0">
                <a:solidFill>
                  <a:prstClr val="black"/>
                </a:solidFill>
                <a:latin typeface="微软雅黑" panose="020B0503020204020204" pitchFamily="34" charset="-122"/>
                <a:ea typeface="微软雅黑" panose="020B0503020204020204" pitchFamily="34" charset="-122"/>
              </a:rPr>
              <a:t>中的最小值。 当时钟为</a:t>
            </a:r>
            <a:r>
              <a:rPr lang="en-US" altLang="zh-CN" b="1" dirty="0">
                <a:solidFill>
                  <a:prstClr val="black"/>
                </a:solidFill>
                <a:latin typeface="微软雅黑" panose="020B0503020204020204" pitchFamily="34" charset="-122"/>
                <a:ea typeface="微软雅黑" panose="020B0503020204020204" pitchFamily="34" charset="-122"/>
              </a:rPr>
              <a:t>c</a:t>
            </a:r>
            <a:r>
              <a:rPr lang="zh-CN" altLang="en-US" b="1" dirty="0">
                <a:solidFill>
                  <a:prstClr val="black"/>
                </a:solidFill>
                <a:latin typeface="微软雅黑" panose="020B0503020204020204" pitchFamily="34" charset="-122"/>
                <a:ea typeface="微软雅黑" panose="020B0503020204020204" pitchFamily="34" charset="-122"/>
              </a:rPr>
              <a:t>的线程请求表行时，它首先检查其线程缓存。如果该行被缓存（</a:t>
            </a:r>
            <a:r>
              <a:rPr lang="en-US" altLang="zh-CN" b="1" dirty="0" err="1">
                <a:solidFill>
                  <a:prstClr val="black"/>
                </a:solidFill>
                <a:latin typeface="微软雅黑" panose="020B0503020204020204" pitchFamily="34" charset="-122"/>
                <a:ea typeface="微软雅黑" panose="020B0503020204020204" pitchFamily="34" charset="-122"/>
              </a:rPr>
              <a:t>rthread</a:t>
            </a:r>
            <a:r>
              <a:rPr lang="en-US" altLang="zh-CN" b="1" dirty="0">
                <a:solidFill>
                  <a:prstClr val="black"/>
                </a:solidFill>
                <a:latin typeface="微软雅黑" panose="020B0503020204020204" pitchFamily="34" charset="-122"/>
                <a:ea typeface="微软雅黑" panose="020B0503020204020204" pitchFamily="34" charset="-122"/>
              </a:rPr>
              <a:t>&gt; = c-s</a:t>
            </a:r>
            <a:r>
              <a:rPr lang="zh-CN" altLang="en-US" b="1" dirty="0">
                <a:solidFill>
                  <a:prstClr val="black"/>
                </a:solidFill>
                <a:latin typeface="微软雅黑" panose="020B0503020204020204" pitchFamily="34" charset="-122"/>
                <a:ea typeface="微软雅黑" panose="020B0503020204020204" pitchFamily="34" charset="-122"/>
              </a:rPr>
              <a:t>），则它将读取该行。否则，它接下来检查进程缓存</a:t>
            </a:r>
            <a:r>
              <a:rPr lang="en-US" altLang="zh-CN" b="1" dirty="0">
                <a:solidFill>
                  <a:prstClr val="black"/>
                </a:solidFill>
                <a:latin typeface="微软雅黑" panose="020B0503020204020204" pitchFamily="34" charset="-122"/>
                <a:ea typeface="微软雅黑" panose="020B0503020204020204" pitchFamily="34" charset="-122"/>
              </a:rPr>
              <a:t>-</a:t>
            </a:r>
            <a:r>
              <a:rPr lang="zh-CN" altLang="en-US" b="1" dirty="0">
                <a:solidFill>
                  <a:prstClr val="black"/>
                </a:solidFill>
                <a:latin typeface="微软雅黑" panose="020B0503020204020204" pitchFamily="34" charset="-122"/>
                <a:ea typeface="微软雅黑" panose="020B0503020204020204" pitchFamily="34" charset="-122"/>
              </a:rPr>
              <a:t>如果该行被缓存（时钟</a:t>
            </a:r>
            <a:r>
              <a:rPr lang="en-US" altLang="zh-CN" b="1" dirty="0" err="1">
                <a:solidFill>
                  <a:prstClr val="black"/>
                </a:solidFill>
                <a:latin typeface="微软雅黑" panose="020B0503020204020204" pitchFamily="34" charset="-122"/>
                <a:ea typeface="微软雅黑" panose="020B0503020204020204" pitchFamily="34" charset="-122"/>
              </a:rPr>
              <a:t>rproc</a:t>
            </a:r>
            <a:r>
              <a:rPr lang="en-US" altLang="zh-CN" b="1" dirty="0">
                <a:solidFill>
                  <a:prstClr val="black"/>
                </a:solidFill>
                <a:latin typeface="微软雅黑" panose="020B0503020204020204" pitchFamily="34" charset="-122"/>
                <a:ea typeface="微软雅黑" panose="020B0503020204020204" pitchFamily="34" charset="-122"/>
              </a:rPr>
              <a:t>&gt;=c-s</a:t>
            </a:r>
            <a:r>
              <a:rPr lang="zh-CN" altLang="en-US" b="1" dirty="0">
                <a:solidFill>
                  <a:prstClr val="black"/>
                </a:solidFill>
                <a:latin typeface="微软雅黑" panose="020B0503020204020204" pitchFamily="34" charset="-122"/>
                <a:ea typeface="微软雅黑" panose="020B0503020204020204" pitchFamily="34" charset="-122"/>
              </a:rPr>
              <a:t>）（最快的进程中延迟数据的时间戳），则它将读取该行。此时，尚未发生网络流量。</a:t>
            </a:r>
            <a:endParaRPr kumimoji="0" lang="en-US"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6" name="Copyright Notice">
            <a:extLst>
              <a:ext uri="{FF2B5EF4-FFF2-40B4-BE49-F238E27FC236}">
                <a16:creationId xmlns:a16="http://schemas.microsoft.com/office/drawing/2014/main" id="{B5951BFD-B6A6-4D99-898A-CEB1D72E0999}"/>
              </a:ext>
            </a:extLst>
          </p:cNvPr>
          <p:cNvSpPr>
            <a:spLocks/>
          </p:cNvSpPr>
          <p:nvPr/>
        </p:nvSpPr>
        <p:spPr bwMode="auto">
          <a:xfrm>
            <a:off x="1752247" y="4322938"/>
            <a:ext cx="6838711" cy="117342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defRPr/>
            </a:pPr>
            <a:r>
              <a:rPr lang="zh-CN" altLang="en-US" b="1" dirty="0">
                <a:solidFill>
                  <a:prstClr val="black"/>
                </a:solidFill>
                <a:latin typeface="微软雅黑" panose="020B0503020204020204" pitchFamily="34" charset="-122"/>
                <a:ea typeface="微软雅黑" panose="020B0503020204020204" pitchFamily="34" charset="-122"/>
              </a:rPr>
              <a:t>但是，如果两个高速缓存都未命中，则会将网络请求发送到服务器（这将强制线程等待答复）。服务器返回表行的视图以及时钟</a:t>
            </a:r>
            <a:r>
              <a:rPr lang="en-US" altLang="zh-CN" b="1" dirty="0" err="1">
                <a:solidFill>
                  <a:prstClr val="black"/>
                </a:solidFill>
                <a:latin typeface="微软雅黑" panose="020B0503020204020204" pitchFamily="34" charset="-122"/>
                <a:ea typeface="微软雅黑" panose="020B0503020204020204" pitchFamily="34" charset="-122"/>
              </a:rPr>
              <a:t>cserver</a:t>
            </a:r>
            <a:r>
              <a:rPr lang="zh-CN" altLang="en-US" b="1" dirty="0">
                <a:solidFill>
                  <a:prstClr val="black"/>
                </a:solidFill>
                <a:latin typeface="微软雅黑" panose="020B0503020204020204" pitchFamily="34" charset="-122"/>
                <a:ea typeface="微软雅黑" panose="020B0503020204020204" pitchFamily="34" charset="-122"/>
              </a:rPr>
              <a:t>。从服务器获取一行后，线程</a:t>
            </a:r>
            <a:r>
              <a:rPr lang="en-US" altLang="zh-CN" b="1" dirty="0">
                <a:solidFill>
                  <a:prstClr val="black"/>
                </a:solidFill>
                <a:latin typeface="微软雅黑" panose="020B0503020204020204" pitchFamily="34" charset="-122"/>
                <a:ea typeface="微软雅黑" panose="020B0503020204020204" pitchFamily="34" charset="-122"/>
              </a:rPr>
              <a:t>/</a:t>
            </a:r>
            <a:r>
              <a:rPr lang="zh-CN" altLang="en-US" b="1" dirty="0">
                <a:solidFill>
                  <a:prstClr val="black"/>
                </a:solidFill>
                <a:latin typeface="微软雅黑" panose="020B0503020204020204" pitchFamily="34" charset="-122"/>
                <a:ea typeface="微软雅黑" panose="020B0503020204020204" pitchFamily="34" charset="-122"/>
              </a:rPr>
              <a:t>进程高速缓存中的相应条目以及时钟</a:t>
            </a:r>
            <a:r>
              <a:rPr lang="en-US" altLang="zh-CN" b="1" dirty="0" err="1">
                <a:solidFill>
                  <a:prstClr val="black"/>
                </a:solidFill>
                <a:latin typeface="微软雅黑" panose="020B0503020204020204" pitchFamily="34" charset="-122"/>
                <a:ea typeface="微软雅黑" panose="020B0503020204020204" pitchFamily="34" charset="-122"/>
              </a:rPr>
              <a:t>rthread</a:t>
            </a:r>
            <a:r>
              <a:rPr lang="zh-CN" altLang="en-US" b="1" dirty="0">
                <a:solidFill>
                  <a:prstClr val="black"/>
                </a:solidFill>
                <a:latin typeface="微软雅黑" panose="020B0503020204020204" pitchFamily="34" charset="-122"/>
                <a:ea typeface="微软雅黑" panose="020B0503020204020204" pitchFamily="34" charset="-122"/>
              </a:rPr>
              <a:t>，</a:t>
            </a:r>
            <a:r>
              <a:rPr lang="en-US" altLang="zh-CN" b="1" dirty="0" err="1">
                <a:solidFill>
                  <a:prstClr val="black"/>
                </a:solidFill>
                <a:latin typeface="微软雅黑" panose="020B0503020204020204" pitchFamily="34" charset="-122"/>
                <a:ea typeface="微软雅黑" panose="020B0503020204020204" pitchFamily="34" charset="-122"/>
              </a:rPr>
              <a:t>rproc</a:t>
            </a:r>
            <a:r>
              <a:rPr lang="zh-CN" altLang="en-US" b="1" dirty="0">
                <a:solidFill>
                  <a:prstClr val="black"/>
                </a:solidFill>
                <a:latin typeface="微软雅黑" panose="020B0503020204020204" pitchFamily="34" charset="-122"/>
                <a:ea typeface="微软雅黑" panose="020B0503020204020204" pitchFamily="34" charset="-122"/>
              </a:rPr>
              <a:t>被服务器视图和时钟</a:t>
            </a:r>
            <a:r>
              <a:rPr lang="en-US" altLang="zh-CN" b="1" dirty="0" err="1">
                <a:solidFill>
                  <a:prstClr val="black"/>
                </a:solidFill>
                <a:latin typeface="微软雅黑" panose="020B0503020204020204" pitchFamily="34" charset="-122"/>
                <a:ea typeface="微软雅黑" panose="020B0503020204020204" pitchFamily="34" charset="-122"/>
              </a:rPr>
              <a:t>cserver</a:t>
            </a:r>
            <a:r>
              <a:rPr lang="zh-CN" altLang="en-US" b="1" dirty="0">
                <a:solidFill>
                  <a:prstClr val="black"/>
                </a:solidFill>
                <a:latin typeface="微软雅黑" panose="020B0503020204020204" pitchFamily="34" charset="-122"/>
                <a:ea typeface="微软雅黑" panose="020B0503020204020204" pitchFamily="34" charset="-122"/>
              </a:rPr>
              <a:t>覆盖。</a:t>
            </a:r>
            <a:endParaRPr kumimoji="0" lang="en-US"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文本框 7">
            <a:extLst>
              <a:ext uri="{FF2B5EF4-FFF2-40B4-BE49-F238E27FC236}">
                <a16:creationId xmlns:a16="http://schemas.microsoft.com/office/drawing/2014/main" id="{2610357D-3D04-4C45-B073-42BFDD493FEE}"/>
              </a:ext>
            </a:extLst>
          </p:cNvPr>
          <p:cNvSpPr txBox="1"/>
          <p:nvPr/>
        </p:nvSpPr>
        <p:spPr>
          <a:xfrm>
            <a:off x="2135638" y="756337"/>
            <a:ext cx="87248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SSP</a:t>
            </a:r>
            <a:r>
              <a:rPr kumimoji="0" lang="zh-CN" altLang="en-US"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模型</a:t>
            </a:r>
            <a:r>
              <a:rPr lang="zh-CN" altLang="en-US" sz="3200" dirty="0">
                <a:solidFill>
                  <a:prstClr val="black"/>
                </a:solidFill>
                <a:latin typeface="微软雅黑" panose="020B0503020204020204" pitchFamily="34" charset="-122"/>
                <a:ea typeface="微软雅黑" panose="020B0503020204020204" pitchFamily="34" charset="-122"/>
              </a:rPr>
              <a:t>缓存协议</a:t>
            </a:r>
            <a:endParaRPr kumimoji="0" lang="zh-CN" altLang="en-US"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pic>
        <p:nvPicPr>
          <p:cNvPr id="3" name="图片 2">
            <a:extLst>
              <a:ext uri="{FF2B5EF4-FFF2-40B4-BE49-F238E27FC236}">
                <a16:creationId xmlns:a16="http://schemas.microsoft.com/office/drawing/2014/main" id="{2C920174-DA98-4F55-9C1E-F12EBFFCE3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0958" y="2130458"/>
            <a:ext cx="3478285" cy="2903816"/>
          </a:xfrm>
          <a:prstGeom prst="rect">
            <a:avLst/>
          </a:prstGeom>
        </p:spPr>
      </p:pic>
    </p:spTree>
    <p:extLst>
      <p:ext uri="{BB962C8B-B14F-4D97-AF65-F5344CB8AC3E}">
        <p14:creationId xmlns:p14="http://schemas.microsoft.com/office/powerpoint/2010/main" val="1129685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a:extLst>
              <a:ext uri="{FF2B5EF4-FFF2-40B4-BE49-F238E27FC236}">
                <a16:creationId xmlns:a16="http://schemas.microsoft.com/office/drawing/2014/main" id="{7AE0352E-D3ED-4D83-980D-0CBA0E9CF47A}"/>
              </a:ext>
            </a:extLst>
          </p:cNvPr>
          <p:cNvGrpSpPr/>
          <p:nvPr/>
        </p:nvGrpSpPr>
        <p:grpSpPr>
          <a:xfrm>
            <a:off x="2162655" y="2029480"/>
            <a:ext cx="1020688" cy="946150"/>
            <a:chOff x="5471810" y="2150431"/>
            <a:chExt cx="1121380" cy="1039488"/>
          </a:xfrm>
        </p:grpSpPr>
        <p:sp>
          <p:nvSpPr>
            <p:cNvPr id="40" name="正五边形 1">
              <a:extLst>
                <a:ext uri="{FF2B5EF4-FFF2-40B4-BE49-F238E27FC236}">
                  <a16:creationId xmlns:a16="http://schemas.microsoft.com/office/drawing/2014/main" id="{BFAB5622-55B3-49A4-B598-4D4FB85D6350}"/>
                </a:ext>
              </a:extLst>
            </p:cNvPr>
            <p:cNvSpPr/>
            <p:nvPr/>
          </p:nvSpPr>
          <p:spPr>
            <a:xfrm flipV="1">
              <a:off x="5636788" y="215043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1" name="正五边形 2">
              <a:extLst>
                <a:ext uri="{FF2B5EF4-FFF2-40B4-BE49-F238E27FC236}">
                  <a16:creationId xmlns:a16="http://schemas.microsoft.com/office/drawing/2014/main" id="{30016F41-2FC2-4588-A158-5950348FCA37}"/>
                </a:ext>
              </a:extLst>
            </p:cNvPr>
            <p:cNvSpPr/>
            <p:nvPr/>
          </p:nvSpPr>
          <p:spPr>
            <a:xfrm flipV="1">
              <a:off x="5801766"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2" name="正五边形 3">
              <a:extLst>
                <a:ext uri="{FF2B5EF4-FFF2-40B4-BE49-F238E27FC236}">
                  <a16:creationId xmlns:a16="http://schemas.microsoft.com/office/drawing/2014/main" id="{A90EAA3D-9D6D-4C72-803A-D0BC5145DCA2}"/>
                </a:ext>
              </a:extLst>
            </p:cNvPr>
            <p:cNvSpPr/>
            <p:nvPr/>
          </p:nvSpPr>
          <p:spPr>
            <a:xfrm flipV="1">
              <a:off x="5471810"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43" name="组合 42">
            <a:extLst>
              <a:ext uri="{FF2B5EF4-FFF2-40B4-BE49-F238E27FC236}">
                <a16:creationId xmlns:a16="http://schemas.microsoft.com/office/drawing/2014/main" id="{B6A01517-B7D8-429A-8322-0418DC2D5980}"/>
              </a:ext>
            </a:extLst>
          </p:cNvPr>
          <p:cNvGrpSpPr/>
          <p:nvPr/>
        </p:nvGrpSpPr>
        <p:grpSpPr>
          <a:xfrm>
            <a:off x="2162655" y="3305830"/>
            <a:ext cx="1020688" cy="946150"/>
            <a:chOff x="5471810" y="2150431"/>
            <a:chExt cx="1121380" cy="1039488"/>
          </a:xfrm>
        </p:grpSpPr>
        <p:sp>
          <p:nvSpPr>
            <p:cNvPr id="44" name="正五边形 7">
              <a:extLst>
                <a:ext uri="{FF2B5EF4-FFF2-40B4-BE49-F238E27FC236}">
                  <a16:creationId xmlns:a16="http://schemas.microsoft.com/office/drawing/2014/main" id="{E10105CA-3A63-4DC6-81EA-857BD9DB3D0F}"/>
                </a:ext>
              </a:extLst>
            </p:cNvPr>
            <p:cNvSpPr/>
            <p:nvPr/>
          </p:nvSpPr>
          <p:spPr>
            <a:xfrm flipV="1">
              <a:off x="5636788" y="215043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5" name="正五边形 8">
              <a:extLst>
                <a:ext uri="{FF2B5EF4-FFF2-40B4-BE49-F238E27FC236}">
                  <a16:creationId xmlns:a16="http://schemas.microsoft.com/office/drawing/2014/main" id="{2122C0AA-2F2A-43AC-B374-825960FD67C4}"/>
                </a:ext>
              </a:extLst>
            </p:cNvPr>
            <p:cNvSpPr/>
            <p:nvPr/>
          </p:nvSpPr>
          <p:spPr>
            <a:xfrm flipV="1">
              <a:off x="5801766"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正五边形 9">
              <a:extLst>
                <a:ext uri="{FF2B5EF4-FFF2-40B4-BE49-F238E27FC236}">
                  <a16:creationId xmlns:a16="http://schemas.microsoft.com/office/drawing/2014/main" id="{9DE32879-C566-4D15-86FC-51FD202F406C}"/>
                </a:ext>
              </a:extLst>
            </p:cNvPr>
            <p:cNvSpPr/>
            <p:nvPr/>
          </p:nvSpPr>
          <p:spPr>
            <a:xfrm flipV="1">
              <a:off x="5471810"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47" name="组合 46">
            <a:extLst>
              <a:ext uri="{FF2B5EF4-FFF2-40B4-BE49-F238E27FC236}">
                <a16:creationId xmlns:a16="http://schemas.microsoft.com/office/drawing/2014/main" id="{CCB1A81C-829B-431F-9E35-588CE5EA82CF}"/>
              </a:ext>
            </a:extLst>
          </p:cNvPr>
          <p:cNvGrpSpPr/>
          <p:nvPr/>
        </p:nvGrpSpPr>
        <p:grpSpPr>
          <a:xfrm>
            <a:off x="2162655" y="4582180"/>
            <a:ext cx="1020688" cy="946150"/>
            <a:chOff x="5471810" y="2150431"/>
            <a:chExt cx="1121380" cy="1039488"/>
          </a:xfrm>
        </p:grpSpPr>
        <p:sp>
          <p:nvSpPr>
            <p:cNvPr id="48" name="正五边形 11">
              <a:extLst>
                <a:ext uri="{FF2B5EF4-FFF2-40B4-BE49-F238E27FC236}">
                  <a16:creationId xmlns:a16="http://schemas.microsoft.com/office/drawing/2014/main" id="{B0E78C1E-635B-4AAA-BA47-04BE7ED575A5}"/>
                </a:ext>
              </a:extLst>
            </p:cNvPr>
            <p:cNvSpPr/>
            <p:nvPr/>
          </p:nvSpPr>
          <p:spPr>
            <a:xfrm flipV="1">
              <a:off x="5636788" y="215043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9" name="正五边形 12">
              <a:extLst>
                <a:ext uri="{FF2B5EF4-FFF2-40B4-BE49-F238E27FC236}">
                  <a16:creationId xmlns:a16="http://schemas.microsoft.com/office/drawing/2014/main" id="{51DFE345-C947-4864-8D69-CE635553F944}"/>
                </a:ext>
              </a:extLst>
            </p:cNvPr>
            <p:cNvSpPr/>
            <p:nvPr/>
          </p:nvSpPr>
          <p:spPr>
            <a:xfrm flipV="1">
              <a:off x="5801766"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0" name="正五边形 13">
              <a:extLst>
                <a:ext uri="{FF2B5EF4-FFF2-40B4-BE49-F238E27FC236}">
                  <a16:creationId xmlns:a16="http://schemas.microsoft.com/office/drawing/2014/main" id="{3C78559D-5DC2-4438-85E5-2E8831FEC092}"/>
                </a:ext>
              </a:extLst>
            </p:cNvPr>
            <p:cNvSpPr/>
            <p:nvPr/>
          </p:nvSpPr>
          <p:spPr>
            <a:xfrm flipV="1">
              <a:off x="5471810"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55" name="Copyright Notice">
            <a:extLst>
              <a:ext uri="{FF2B5EF4-FFF2-40B4-BE49-F238E27FC236}">
                <a16:creationId xmlns:a16="http://schemas.microsoft.com/office/drawing/2014/main" id="{E012E574-DFDB-4053-BF64-E73681A67240}"/>
              </a:ext>
            </a:extLst>
          </p:cNvPr>
          <p:cNvSpPr>
            <a:spLocks/>
          </p:cNvSpPr>
          <p:nvPr/>
        </p:nvSpPr>
        <p:spPr bwMode="auto">
          <a:xfrm>
            <a:off x="3524487" y="2280773"/>
            <a:ext cx="6838712"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zh-CN" altLang="en-US" sz="2400" b="1" dirty="0">
                <a:solidFill>
                  <a:prstClr val="black"/>
                </a:solidFill>
                <a:latin typeface="微软雅黑" panose="020B0503020204020204" pitchFamily="34" charset="-122"/>
                <a:ea typeface="微软雅黑" panose="020B0503020204020204" pitchFamily="34" charset="-122"/>
              </a:rPr>
              <a:t>假设有一张</a:t>
            </a:r>
            <a:r>
              <a:rPr lang="en-US" altLang="zh-CN" sz="2400" b="1" dirty="0" err="1">
                <a:solidFill>
                  <a:prstClr val="black"/>
                </a:solidFill>
                <a:latin typeface="微软雅黑" panose="020B0503020204020204" pitchFamily="34" charset="-122"/>
                <a:ea typeface="微软雅黑" panose="020B0503020204020204" pitchFamily="34" charset="-122"/>
              </a:rPr>
              <a:t>SSPtable</a:t>
            </a:r>
            <a:r>
              <a:rPr lang="zh-CN" altLang="en-US" sz="2400" b="1" dirty="0">
                <a:solidFill>
                  <a:prstClr val="black"/>
                </a:solidFill>
                <a:latin typeface="微软雅黑" panose="020B0503020204020204" pitchFamily="34" charset="-122"/>
                <a:ea typeface="微软雅黑" panose="020B0503020204020204" pitchFamily="34" charset="-122"/>
              </a:rPr>
              <a:t>表，表里有三行。</a:t>
            </a:r>
            <a:endParaRPr kumimoji="0" lang="en-US" sz="2400" b="1" i="0" u="none" strike="noStrike" kern="1200" spc="0" normalizeH="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6" name="Copyright Notice">
            <a:extLst>
              <a:ext uri="{FF2B5EF4-FFF2-40B4-BE49-F238E27FC236}">
                <a16:creationId xmlns:a16="http://schemas.microsoft.com/office/drawing/2014/main" id="{B5951BFD-B6A6-4D99-898A-CEB1D72E0999}"/>
              </a:ext>
            </a:extLst>
          </p:cNvPr>
          <p:cNvSpPr>
            <a:spLocks/>
          </p:cNvSpPr>
          <p:nvPr/>
        </p:nvSpPr>
        <p:spPr bwMode="auto">
          <a:xfrm>
            <a:off x="3524487" y="3039420"/>
            <a:ext cx="6463622" cy="154276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spc="0" normalizeH="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假设有</a:t>
            </a:r>
            <a:r>
              <a:rPr kumimoji="0" lang="en-US" altLang="zh-CN" sz="2400" b="1" i="0" u="none" strike="noStrike" kern="1200" spc="0" normalizeH="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A,B</a:t>
            </a:r>
            <a:r>
              <a:rPr kumimoji="0" lang="zh-CN" altLang="en-US" sz="2400" b="1" i="0" u="none" strike="noStrike" kern="1200" spc="0" normalizeH="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两个</a:t>
            </a:r>
            <a:r>
              <a:rPr kumimoji="0" lang="en-US" altLang="zh-CN" sz="2400" b="1" i="0" u="none" strike="noStrike" kern="1200" spc="0" normalizeH="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worker(</a:t>
            </a:r>
            <a:r>
              <a:rPr kumimoji="0" lang="zh-CN" altLang="en-US" sz="2400" b="1" i="0" u="none" strike="noStrike" kern="1200" spc="0" normalizeH="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线程</a:t>
            </a:r>
            <a:r>
              <a:rPr kumimoji="0" lang="en-US" altLang="zh-CN" sz="2400" b="1" i="0" u="none" strike="noStrike" kern="1200" spc="0" normalizeH="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spc="0" normalizeH="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lang="en-US" altLang="zh-CN" sz="2400" b="1" dirty="0">
                <a:solidFill>
                  <a:prstClr val="black"/>
                </a:solidFill>
                <a:latin typeface="微软雅黑" panose="020B0503020204020204" pitchFamily="34" charset="-122"/>
                <a:ea typeface="微软雅黑" panose="020B0503020204020204" pitchFamily="34" charset="-122"/>
              </a:rPr>
              <a:t>A</a:t>
            </a:r>
            <a:r>
              <a:rPr lang="zh-CN" altLang="en-US" sz="2400" b="1" dirty="0">
                <a:solidFill>
                  <a:prstClr val="black"/>
                </a:solidFill>
                <a:latin typeface="微软雅黑" panose="020B0503020204020204" pitchFamily="34" charset="-122"/>
                <a:ea typeface="微软雅黑" panose="020B0503020204020204" pitchFamily="34" charset="-122"/>
              </a:rPr>
              <a:t>和</a:t>
            </a:r>
            <a:r>
              <a:rPr lang="en-US" altLang="zh-CN" sz="2400" b="1" dirty="0">
                <a:solidFill>
                  <a:prstClr val="black"/>
                </a:solidFill>
                <a:latin typeface="微软雅黑" panose="020B0503020204020204" pitchFamily="34" charset="-122"/>
                <a:ea typeface="微软雅黑" panose="020B0503020204020204" pitchFamily="34" charset="-122"/>
              </a:rPr>
              <a:t>B</a:t>
            </a:r>
            <a:r>
              <a:rPr lang="zh-CN" altLang="en-US" sz="2400" b="1" dirty="0">
                <a:solidFill>
                  <a:prstClr val="black"/>
                </a:solidFill>
                <a:latin typeface="微软雅黑" panose="020B0503020204020204" pitchFamily="34" charset="-122"/>
                <a:ea typeface="微软雅黑" panose="020B0503020204020204" pitchFamily="34" charset="-122"/>
              </a:rPr>
              <a:t>属于同一进程</a:t>
            </a:r>
            <a:r>
              <a:rPr kumimoji="0" lang="zh-CN" altLang="en-US" sz="2400" b="1" i="0" u="none" strike="noStrike" kern="1200" spc="0" normalizeH="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lang="en-US" altLang="zh-CN" sz="2400" b="1" dirty="0">
                <a:solidFill>
                  <a:prstClr val="black"/>
                </a:solidFill>
                <a:latin typeface="微软雅黑" panose="020B0503020204020204" pitchFamily="34" charset="-122"/>
                <a:ea typeface="微软雅黑" panose="020B0503020204020204" pitchFamily="34" charset="-122"/>
              </a:rPr>
              <a:t>worker A</a:t>
            </a:r>
            <a:r>
              <a:rPr lang="zh-CN" altLang="en-US" sz="2400" b="1" dirty="0">
                <a:solidFill>
                  <a:prstClr val="black"/>
                </a:solidFill>
                <a:latin typeface="微软雅黑" panose="020B0503020204020204" pitchFamily="34" charset="-122"/>
                <a:ea typeface="微软雅黑" panose="020B0503020204020204" pitchFamily="34" charset="-122"/>
              </a:rPr>
              <a:t>很快而</a:t>
            </a:r>
            <a:r>
              <a:rPr lang="en-US" altLang="zh-CN" sz="2400" b="1" dirty="0">
                <a:solidFill>
                  <a:prstClr val="black"/>
                </a:solidFill>
                <a:latin typeface="微软雅黑" panose="020B0503020204020204" pitchFamily="34" charset="-122"/>
                <a:ea typeface="微软雅黑" panose="020B0503020204020204" pitchFamily="34" charset="-122"/>
              </a:rPr>
              <a:t>worker B</a:t>
            </a:r>
            <a:r>
              <a:rPr lang="zh-CN" altLang="en-US" sz="2400" b="1" dirty="0">
                <a:solidFill>
                  <a:prstClr val="black"/>
                </a:solidFill>
                <a:latin typeface="微软雅黑" panose="020B0503020204020204" pitchFamily="34" charset="-122"/>
                <a:ea typeface="微软雅黑" panose="020B0503020204020204" pitchFamily="34" charset="-122"/>
              </a:rPr>
              <a:t>很慢。假设</a:t>
            </a:r>
            <a:r>
              <a:rPr lang="en-US" altLang="zh-CN" sz="2400" b="1" dirty="0">
                <a:solidFill>
                  <a:prstClr val="black"/>
                </a:solidFill>
                <a:latin typeface="微软雅黑" panose="020B0503020204020204" pitchFamily="34" charset="-122"/>
                <a:ea typeface="微软雅黑" panose="020B0503020204020204" pitchFamily="34" charset="-122"/>
              </a:rPr>
              <a:t>worker B</a:t>
            </a:r>
            <a:r>
              <a:rPr lang="zh-CN" altLang="en-US" sz="2400" b="1" dirty="0">
                <a:solidFill>
                  <a:prstClr val="black"/>
                </a:solidFill>
                <a:latin typeface="微软雅黑" panose="020B0503020204020204" pitchFamily="34" charset="-122"/>
                <a:ea typeface="微软雅黑" panose="020B0503020204020204" pitchFamily="34" charset="-122"/>
              </a:rPr>
              <a:t>慢到只有在</a:t>
            </a:r>
            <a:r>
              <a:rPr lang="en-US" altLang="zh-CN" sz="2400" b="1" dirty="0">
                <a:solidFill>
                  <a:prstClr val="black"/>
                </a:solidFill>
                <a:latin typeface="微软雅黑" panose="020B0503020204020204" pitchFamily="34" charset="-122"/>
                <a:ea typeface="微软雅黑" panose="020B0503020204020204" pitchFamily="34" charset="-122"/>
              </a:rPr>
              <a:t>worker A</a:t>
            </a:r>
            <a:r>
              <a:rPr lang="zh-CN" altLang="en-US" sz="2400" b="1" dirty="0">
                <a:solidFill>
                  <a:prstClr val="black"/>
                </a:solidFill>
                <a:latin typeface="微软雅黑" panose="020B0503020204020204" pitchFamily="34" charset="-122"/>
                <a:ea typeface="微软雅黑" panose="020B0503020204020204" pitchFamily="34" charset="-122"/>
              </a:rPr>
              <a:t>执行被阻止时才能进行。</a:t>
            </a:r>
            <a:endParaRPr kumimoji="0" lang="en-US" sz="2400" b="1" i="0" u="none" strike="noStrike" kern="1200" spc="0" normalizeH="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7" name="Copyright Notice">
            <a:extLst>
              <a:ext uri="{FF2B5EF4-FFF2-40B4-BE49-F238E27FC236}">
                <a16:creationId xmlns:a16="http://schemas.microsoft.com/office/drawing/2014/main" id="{2D83079B-84F8-4535-BD8E-2C9E529ADAA2}"/>
              </a:ext>
            </a:extLst>
          </p:cNvPr>
          <p:cNvSpPr>
            <a:spLocks/>
          </p:cNvSpPr>
          <p:nvPr/>
        </p:nvSpPr>
        <p:spPr bwMode="auto">
          <a:xfrm>
            <a:off x="3524487" y="4582180"/>
            <a:ext cx="6006011" cy="117342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prstClr val="black"/>
                </a:solidFill>
                <a:latin typeface="微软雅黑" panose="020B0503020204020204" pitchFamily="34" charset="-122"/>
                <a:ea typeface="微软雅黑" panose="020B0503020204020204" pitchFamily="34" charset="-122"/>
              </a:rPr>
              <a:t>假设</a:t>
            </a:r>
            <a:r>
              <a:rPr lang="en-US" altLang="zh-CN" sz="2400" b="1" dirty="0">
                <a:solidFill>
                  <a:prstClr val="black"/>
                </a:solidFill>
                <a:latin typeface="微软雅黑" panose="020B0503020204020204" pitchFamily="34" charset="-122"/>
                <a:ea typeface="微软雅黑" panose="020B0503020204020204" pitchFamily="34" charset="-122"/>
              </a:rPr>
              <a:t>worker A</a:t>
            </a:r>
            <a:r>
              <a:rPr lang="zh-CN" altLang="en-US" sz="2400" b="1" dirty="0">
                <a:solidFill>
                  <a:prstClr val="black"/>
                </a:solidFill>
                <a:latin typeface="微软雅黑" panose="020B0503020204020204" pitchFamily="34" charset="-122"/>
                <a:ea typeface="微软雅黑" panose="020B0503020204020204" pitchFamily="34" charset="-122"/>
              </a:rPr>
              <a:t>总是访问</a:t>
            </a:r>
            <a:r>
              <a:rPr lang="en-US" altLang="zh-CN" sz="2400" b="1" dirty="0" err="1">
                <a:solidFill>
                  <a:prstClr val="black"/>
                </a:solidFill>
                <a:latin typeface="微软雅黑" panose="020B0503020204020204" pitchFamily="34" charset="-122"/>
                <a:ea typeface="微软雅黑" panose="020B0503020204020204" pitchFamily="34" charset="-122"/>
              </a:rPr>
              <a:t>SSPtable</a:t>
            </a:r>
            <a:r>
              <a:rPr lang="zh-CN" altLang="en-US" sz="2400" b="1" dirty="0">
                <a:solidFill>
                  <a:prstClr val="black"/>
                </a:solidFill>
                <a:latin typeface="微软雅黑" panose="020B0503020204020204" pitchFamily="34" charset="-122"/>
                <a:ea typeface="微软雅黑" panose="020B0503020204020204" pitchFamily="34" charset="-122"/>
              </a:rPr>
              <a:t>的第一，第三行，而</a:t>
            </a:r>
            <a:r>
              <a:rPr lang="en-US" altLang="zh-CN" sz="2400" b="1" dirty="0">
                <a:solidFill>
                  <a:prstClr val="black"/>
                </a:solidFill>
                <a:latin typeface="微软雅黑" panose="020B0503020204020204" pitchFamily="34" charset="-122"/>
                <a:ea typeface="微软雅黑" panose="020B0503020204020204" pitchFamily="34" charset="-122"/>
              </a:rPr>
              <a:t>worker B</a:t>
            </a:r>
            <a:r>
              <a:rPr lang="zh-CN" altLang="en-US" sz="2400" b="1" dirty="0">
                <a:solidFill>
                  <a:prstClr val="black"/>
                </a:solidFill>
                <a:latin typeface="微软雅黑" panose="020B0503020204020204" pitchFamily="34" charset="-122"/>
                <a:ea typeface="微软雅黑" panose="020B0503020204020204" pitchFamily="34" charset="-122"/>
              </a:rPr>
              <a:t>总是访问</a:t>
            </a:r>
            <a:r>
              <a:rPr lang="en-US" altLang="zh-CN" sz="2400" b="1" dirty="0" err="1">
                <a:solidFill>
                  <a:prstClr val="black"/>
                </a:solidFill>
                <a:latin typeface="微软雅黑" panose="020B0503020204020204" pitchFamily="34" charset="-122"/>
                <a:ea typeface="微软雅黑" panose="020B0503020204020204" pitchFamily="34" charset="-122"/>
              </a:rPr>
              <a:t>SSPtable</a:t>
            </a:r>
            <a:r>
              <a:rPr lang="zh-CN" altLang="en-US" sz="2400" b="1" dirty="0">
                <a:solidFill>
                  <a:prstClr val="black"/>
                </a:solidFill>
                <a:latin typeface="微软雅黑" panose="020B0503020204020204" pitchFamily="34" charset="-122"/>
                <a:ea typeface="微软雅黑" panose="020B0503020204020204" pitchFamily="34" charset="-122"/>
              </a:rPr>
              <a:t>的第一，第二行。</a:t>
            </a:r>
            <a:endParaRPr kumimoji="0" lang="en-US" sz="2400" b="1" i="0" u="none" strike="noStrike" kern="1200" spc="0" normalizeH="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文本框 7">
            <a:extLst>
              <a:ext uri="{FF2B5EF4-FFF2-40B4-BE49-F238E27FC236}">
                <a16:creationId xmlns:a16="http://schemas.microsoft.com/office/drawing/2014/main" id="{2610357D-3D04-4C45-B073-42BFDD493FEE}"/>
              </a:ext>
            </a:extLst>
          </p:cNvPr>
          <p:cNvSpPr txBox="1"/>
          <p:nvPr/>
        </p:nvSpPr>
        <p:spPr>
          <a:xfrm>
            <a:off x="2135638" y="756337"/>
            <a:ext cx="8724867" cy="584775"/>
          </a:xfrm>
          <a:prstGeom prst="rect">
            <a:avLst/>
          </a:prstGeom>
          <a:noFill/>
        </p:spPr>
        <p:txBody>
          <a:bodyPr wrap="square" rtlCol="0">
            <a:spAutoFit/>
          </a:bodyPr>
          <a:lstStyle/>
          <a:p>
            <a:pPr lvl="0"/>
            <a:r>
              <a:rPr lang="en-US" altLang="zh-CN" sz="3200" dirty="0">
                <a:solidFill>
                  <a:prstClr val="black"/>
                </a:solidFill>
                <a:latin typeface="微软雅黑" panose="020B0503020204020204" pitchFamily="34" charset="-122"/>
                <a:ea typeface="微软雅黑" panose="020B0503020204020204" pitchFamily="34" charset="-122"/>
              </a:rPr>
              <a:t>SSP</a:t>
            </a:r>
            <a:r>
              <a:rPr lang="zh-CN" altLang="en-US" sz="3200" dirty="0">
                <a:solidFill>
                  <a:prstClr val="black"/>
                </a:solidFill>
                <a:latin typeface="微软雅黑" panose="020B0503020204020204" pitchFamily="34" charset="-122"/>
                <a:ea typeface="微软雅黑" panose="020B0503020204020204" pitchFamily="34" charset="-122"/>
              </a:rPr>
              <a:t>模型例子</a:t>
            </a:r>
            <a:endParaRPr kumimoji="0" lang="zh-CN" altLang="en-US"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90602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a:extLst>
              <a:ext uri="{FF2B5EF4-FFF2-40B4-BE49-F238E27FC236}">
                <a16:creationId xmlns:a16="http://schemas.microsoft.com/office/drawing/2014/main" id="{7AE0352E-D3ED-4D83-980D-0CBA0E9CF47A}"/>
              </a:ext>
            </a:extLst>
          </p:cNvPr>
          <p:cNvGrpSpPr/>
          <p:nvPr/>
        </p:nvGrpSpPr>
        <p:grpSpPr>
          <a:xfrm>
            <a:off x="2162655" y="2029480"/>
            <a:ext cx="1020688" cy="946150"/>
            <a:chOff x="5471810" y="2150431"/>
            <a:chExt cx="1121380" cy="1039488"/>
          </a:xfrm>
        </p:grpSpPr>
        <p:sp>
          <p:nvSpPr>
            <p:cNvPr id="40" name="正五边形 1">
              <a:extLst>
                <a:ext uri="{FF2B5EF4-FFF2-40B4-BE49-F238E27FC236}">
                  <a16:creationId xmlns:a16="http://schemas.microsoft.com/office/drawing/2014/main" id="{BFAB5622-55B3-49A4-B598-4D4FB85D6350}"/>
                </a:ext>
              </a:extLst>
            </p:cNvPr>
            <p:cNvSpPr/>
            <p:nvPr/>
          </p:nvSpPr>
          <p:spPr>
            <a:xfrm flipV="1">
              <a:off x="5636788" y="215043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1" name="正五边形 2">
              <a:extLst>
                <a:ext uri="{FF2B5EF4-FFF2-40B4-BE49-F238E27FC236}">
                  <a16:creationId xmlns:a16="http://schemas.microsoft.com/office/drawing/2014/main" id="{30016F41-2FC2-4588-A158-5950348FCA37}"/>
                </a:ext>
              </a:extLst>
            </p:cNvPr>
            <p:cNvSpPr/>
            <p:nvPr/>
          </p:nvSpPr>
          <p:spPr>
            <a:xfrm flipV="1">
              <a:off x="5801766"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2" name="正五边形 3">
              <a:extLst>
                <a:ext uri="{FF2B5EF4-FFF2-40B4-BE49-F238E27FC236}">
                  <a16:creationId xmlns:a16="http://schemas.microsoft.com/office/drawing/2014/main" id="{A90EAA3D-9D6D-4C72-803A-D0BC5145DCA2}"/>
                </a:ext>
              </a:extLst>
            </p:cNvPr>
            <p:cNvSpPr/>
            <p:nvPr/>
          </p:nvSpPr>
          <p:spPr>
            <a:xfrm flipV="1">
              <a:off x="5471810"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43" name="组合 42">
            <a:extLst>
              <a:ext uri="{FF2B5EF4-FFF2-40B4-BE49-F238E27FC236}">
                <a16:creationId xmlns:a16="http://schemas.microsoft.com/office/drawing/2014/main" id="{B6A01517-B7D8-429A-8322-0418DC2D5980}"/>
              </a:ext>
            </a:extLst>
          </p:cNvPr>
          <p:cNvGrpSpPr/>
          <p:nvPr/>
        </p:nvGrpSpPr>
        <p:grpSpPr>
          <a:xfrm>
            <a:off x="2162655" y="3305830"/>
            <a:ext cx="1020688" cy="946150"/>
            <a:chOff x="5471810" y="2150431"/>
            <a:chExt cx="1121380" cy="1039488"/>
          </a:xfrm>
        </p:grpSpPr>
        <p:sp>
          <p:nvSpPr>
            <p:cNvPr id="44" name="正五边形 7">
              <a:extLst>
                <a:ext uri="{FF2B5EF4-FFF2-40B4-BE49-F238E27FC236}">
                  <a16:creationId xmlns:a16="http://schemas.microsoft.com/office/drawing/2014/main" id="{E10105CA-3A63-4DC6-81EA-857BD9DB3D0F}"/>
                </a:ext>
              </a:extLst>
            </p:cNvPr>
            <p:cNvSpPr/>
            <p:nvPr/>
          </p:nvSpPr>
          <p:spPr>
            <a:xfrm flipV="1">
              <a:off x="5636788" y="215043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5" name="正五边形 8">
              <a:extLst>
                <a:ext uri="{FF2B5EF4-FFF2-40B4-BE49-F238E27FC236}">
                  <a16:creationId xmlns:a16="http://schemas.microsoft.com/office/drawing/2014/main" id="{2122C0AA-2F2A-43AC-B374-825960FD67C4}"/>
                </a:ext>
              </a:extLst>
            </p:cNvPr>
            <p:cNvSpPr/>
            <p:nvPr/>
          </p:nvSpPr>
          <p:spPr>
            <a:xfrm flipV="1">
              <a:off x="5801766"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正五边形 9">
              <a:extLst>
                <a:ext uri="{FF2B5EF4-FFF2-40B4-BE49-F238E27FC236}">
                  <a16:creationId xmlns:a16="http://schemas.microsoft.com/office/drawing/2014/main" id="{9DE32879-C566-4D15-86FC-51FD202F406C}"/>
                </a:ext>
              </a:extLst>
            </p:cNvPr>
            <p:cNvSpPr/>
            <p:nvPr/>
          </p:nvSpPr>
          <p:spPr>
            <a:xfrm flipV="1">
              <a:off x="5471810"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55" name="Copyright Notice">
            <a:extLst>
              <a:ext uri="{FF2B5EF4-FFF2-40B4-BE49-F238E27FC236}">
                <a16:creationId xmlns:a16="http://schemas.microsoft.com/office/drawing/2014/main" id="{E012E574-DFDB-4053-BF64-E73681A67240}"/>
              </a:ext>
            </a:extLst>
          </p:cNvPr>
          <p:cNvSpPr>
            <a:spLocks/>
          </p:cNvSpPr>
          <p:nvPr/>
        </p:nvSpPr>
        <p:spPr bwMode="auto">
          <a:xfrm>
            <a:off x="3530772" y="1926141"/>
            <a:ext cx="6838712" cy="117342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设</a:t>
            </a: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worker A</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线程缓存中的时间戳为</a:t>
            </a:r>
            <a:r>
              <a:rPr kumimoji="0" lang="en-US" altLang="zh-CN" sz="2400" b="1"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rthreadA</a:t>
            </a:r>
            <a:r>
              <a:rPr lang="zh-CN" altLang="en-US" sz="2400" b="1" dirty="0">
                <a:solidFill>
                  <a:prstClr val="black"/>
                </a:solidFill>
                <a:latin typeface="微软雅黑" panose="020B0503020204020204" pitchFamily="34" charset="-122"/>
                <a:ea typeface="微软雅黑" panose="020B0503020204020204" pitchFamily="34" charset="-122"/>
              </a:rPr>
              <a:t>，</a:t>
            </a:r>
            <a:r>
              <a:rPr lang="en-US" altLang="zh-CN" sz="2400" b="1" dirty="0">
                <a:solidFill>
                  <a:prstClr val="black"/>
                </a:solidFill>
                <a:latin typeface="微软雅黑" panose="020B0503020204020204" pitchFamily="34" charset="-122"/>
                <a:ea typeface="微软雅黑" panose="020B0503020204020204" pitchFamily="34" charset="-122"/>
              </a:rPr>
              <a:t>worker B</a:t>
            </a:r>
            <a:r>
              <a:rPr lang="zh-CN" altLang="en-US" sz="2400" b="1" dirty="0">
                <a:solidFill>
                  <a:prstClr val="black"/>
                </a:solidFill>
                <a:latin typeface="微软雅黑" panose="020B0503020204020204" pitchFamily="34" charset="-122"/>
                <a:ea typeface="微软雅黑" panose="020B0503020204020204" pitchFamily="34" charset="-122"/>
              </a:rPr>
              <a:t>线程缓存中的时间戳为</a:t>
            </a:r>
            <a:r>
              <a:rPr lang="en-US" altLang="zh-CN" sz="2400" b="1" dirty="0" err="1">
                <a:solidFill>
                  <a:prstClr val="black"/>
                </a:solidFill>
                <a:latin typeface="微软雅黑" panose="020B0503020204020204" pitchFamily="34" charset="-122"/>
                <a:ea typeface="微软雅黑" panose="020B0503020204020204" pitchFamily="34" charset="-122"/>
              </a:rPr>
              <a:t>rthreadB</a:t>
            </a:r>
            <a:r>
              <a:rPr lang="zh-CN" altLang="en-US" sz="2400" b="1" dirty="0">
                <a:solidFill>
                  <a:prstClr val="black"/>
                </a:solidFill>
                <a:latin typeface="微软雅黑" panose="020B0503020204020204" pitchFamily="34" charset="-122"/>
                <a:ea typeface="微软雅黑" panose="020B0503020204020204" pitchFamily="34" charset="-122"/>
              </a:rPr>
              <a:t>，进程的时间戳为</a:t>
            </a:r>
            <a:r>
              <a:rPr lang="en-US" altLang="zh-CN" sz="2400" b="1" dirty="0" err="1">
                <a:solidFill>
                  <a:prstClr val="black"/>
                </a:solidFill>
                <a:latin typeface="微软雅黑" panose="020B0503020204020204" pitchFamily="34" charset="-122"/>
                <a:ea typeface="微软雅黑" panose="020B0503020204020204" pitchFamily="34" charset="-122"/>
              </a:rPr>
              <a:t>rproc</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6" name="Copyright Notice">
            <a:extLst>
              <a:ext uri="{FF2B5EF4-FFF2-40B4-BE49-F238E27FC236}">
                <a16:creationId xmlns:a16="http://schemas.microsoft.com/office/drawing/2014/main" id="{B5951BFD-B6A6-4D99-898A-CEB1D72E0999}"/>
              </a:ext>
            </a:extLst>
          </p:cNvPr>
          <p:cNvSpPr>
            <a:spLocks/>
          </p:cNvSpPr>
          <p:nvPr/>
        </p:nvSpPr>
        <p:spPr bwMode="auto">
          <a:xfrm>
            <a:off x="3524487" y="3356383"/>
            <a:ext cx="6463622" cy="117342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设延迟阈值</a:t>
            </a: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s=1</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worker A</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的当前时钟为</a:t>
            </a:r>
            <a:r>
              <a:rPr kumimoji="0" lang="en-US" altLang="zh-CN" sz="2400" b="1"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clockA</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worker B</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的当前时钟为</a:t>
            </a: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clock B</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，服务器时钟为</a:t>
            </a:r>
            <a:r>
              <a:rPr kumimoji="0" lang="en-US" altLang="zh-CN" sz="2400" b="1"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cserver</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文本框 7">
            <a:extLst>
              <a:ext uri="{FF2B5EF4-FFF2-40B4-BE49-F238E27FC236}">
                <a16:creationId xmlns:a16="http://schemas.microsoft.com/office/drawing/2014/main" id="{2610357D-3D04-4C45-B073-42BFDD493FEE}"/>
              </a:ext>
            </a:extLst>
          </p:cNvPr>
          <p:cNvSpPr txBox="1"/>
          <p:nvPr/>
        </p:nvSpPr>
        <p:spPr>
          <a:xfrm>
            <a:off x="2135638" y="756337"/>
            <a:ext cx="87248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SSP</a:t>
            </a:r>
            <a:r>
              <a:rPr kumimoji="0" lang="zh-CN" altLang="en-US" sz="3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模型例子</a:t>
            </a:r>
          </a:p>
        </p:txBody>
      </p:sp>
    </p:spTree>
    <p:extLst>
      <p:ext uri="{BB962C8B-B14F-4D97-AF65-F5344CB8AC3E}">
        <p14:creationId xmlns:p14="http://schemas.microsoft.com/office/powerpoint/2010/main" val="1163191402"/>
      </p:ext>
    </p:extLst>
  </p:cSld>
  <p:clrMapOvr>
    <a:masterClrMapping/>
  </p:clrMapOvr>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B0F0">
            <a:alpha val="38000"/>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1048</TotalTime>
  <Words>3517</Words>
  <Application>Microsoft Office PowerPoint</Application>
  <PresentationFormat>宽屏</PresentationFormat>
  <Paragraphs>161</Paragraphs>
  <Slides>31</Slides>
  <Notes>28</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31</vt:i4>
      </vt:variant>
    </vt:vector>
  </HeadingPairs>
  <TitlesOfParts>
    <vt:vector size="36" baseType="lpstr">
      <vt:lpstr>微软雅黑</vt:lpstr>
      <vt:lpstr>Arial</vt:lpstr>
      <vt:lpstr>Calibri</vt:lpstr>
      <vt:lpstr>Calibri Light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简约蓝色</dc:title>
  <dc:creator>第一PPT模板网-WWW.1PPT.COM</dc:creator>
  <cp:keywords>第一PPT模板网-WWW.1PPT.COM</cp:keywords>
  <dc:description>www.1ppt.com</dc:description>
  <cp:lastModifiedBy>8615388028416</cp:lastModifiedBy>
  <cp:revision>325</cp:revision>
  <dcterms:created xsi:type="dcterms:W3CDTF">2014-10-16T06:53:09Z</dcterms:created>
  <dcterms:modified xsi:type="dcterms:W3CDTF">2020-02-28T11:21:15Z</dcterms:modified>
</cp:coreProperties>
</file>