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302"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301" r:id="rId33"/>
    <p:sldId id="286" r:id="rId34"/>
    <p:sldId id="347" r:id="rId35"/>
    <p:sldId id="287" r:id="rId36"/>
    <p:sldId id="288" r:id="rId37"/>
    <p:sldId id="289" r:id="rId38"/>
    <p:sldId id="348" r:id="rId39"/>
    <p:sldId id="290" r:id="rId40"/>
    <p:sldId id="291" r:id="rId41"/>
    <p:sldId id="292" r:id="rId42"/>
    <p:sldId id="293" r:id="rId43"/>
    <p:sldId id="294" r:id="rId44"/>
    <p:sldId id="295" r:id="rId45"/>
    <p:sldId id="296" r:id="rId46"/>
    <p:sldId id="297" r:id="rId47"/>
    <p:sldId id="298" r:id="rId48"/>
    <p:sldId id="299" r:id="rId49"/>
    <p:sldId id="300" r:id="rId50"/>
  </p:sldIdLst>
  <p:sldSz cx="20104100" cy="11309350"/>
  <p:notesSz cx="20104100" cy="1130935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36" y="-84"/>
      </p:cViewPr>
      <p:guideLst>
        <p:guide orient="horz" pos="2753"/>
        <p:guide pos="2149"/>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3" Type="http://schemas.openxmlformats.org/officeDocument/2006/relationships/tableStyles" Target="tableStyles.xml"/><Relationship Id="rId52" Type="http://schemas.openxmlformats.org/officeDocument/2006/relationships/viewProps" Target="viewProps.xml"/><Relationship Id="rId51" Type="http://schemas.openxmlformats.org/officeDocument/2006/relationships/presProps" Target="presProps.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5538412" cy="70180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3382747" y="0"/>
            <a:ext cx="25538412" cy="70180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25271158" y="1748433"/>
            <a:ext cx="8392480" cy="472077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5893480" y="6731468"/>
            <a:ext cx="47147837" cy="5507565"/>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13285666"/>
            <a:ext cx="25538412" cy="70180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3382747" y="13285666"/>
            <a:ext cx="25538412" cy="70180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这个</a:t>
            </a:r>
            <a:r>
              <a:rPr lang="en-US" altLang="zh-CN"/>
              <a:t>PPt</a:t>
            </a:r>
            <a:r>
              <a:rPr lang="zh-CN" altLang="en-US"/>
              <a:t>是我在作者的汇报</a:t>
            </a:r>
            <a:r>
              <a:rPr lang="en-US" altLang="zh-CN"/>
              <a:t>PPt</a:t>
            </a:r>
            <a:r>
              <a:rPr lang="zh-CN" altLang="en-US"/>
              <a:t>上面改的，</a:t>
            </a: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网络中的数据包调度主要面临以下的挑战：</a:t>
            </a:r>
            <a:endParaRPr lang="zh-CN" altLang="en-US"/>
          </a:p>
          <a:p>
            <a:r>
              <a:rPr lang="zh-CN" altLang="en-US"/>
              <a:t>首先是数据包的精准调度：例如在调度数据包的时候，尽量避免这种突发的速率限制行为而更倾向于右边这种速率模式</a:t>
            </a:r>
            <a:endParaRPr lang="zh-CN" altLang="en-US"/>
          </a:p>
          <a:p>
            <a:r>
              <a:rPr lang="zh-CN" altLang="en-US"/>
              <a:t>第二就是数据包调度会占用的</a:t>
            </a:r>
            <a:r>
              <a:rPr lang="en-US" altLang="zh-CN"/>
              <a:t>CPU</a:t>
            </a:r>
            <a:r>
              <a:rPr lang="zh-CN" altLang="en-US"/>
              <a:t>利用和缓存等开销，要降低调度的开销，理想情况是将一般调度器</a:t>
            </a:r>
            <a:r>
              <a:rPr lang="en-US" altLang="zh-CN"/>
              <a:t>O</a:t>
            </a:r>
            <a:r>
              <a:rPr lang="zh-CN" altLang="en-US"/>
              <a:t>（</a:t>
            </a:r>
            <a:r>
              <a:rPr lang="en-US" altLang="zh-CN"/>
              <a:t>logn</a:t>
            </a:r>
            <a:r>
              <a:rPr lang="zh-CN" altLang="en-US"/>
              <a:t>的</a:t>
            </a:r>
            <a:r>
              <a:rPr lang="zh-CN" altLang="en-US"/>
              <a:t>）调度开销将为常数项的开销</a:t>
            </a:r>
            <a:endParaRPr lang="zh-CN" altLang="en-US"/>
          </a:p>
          <a:p>
            <a:r>
              <a:rPr lang="zh-CN" altLang="en-US"/>
              <a:t>第三就是调度器面临着多种多样的调度需求。现代网络中有着各种各样的调度策略，比如层级权重公平队列 、严格优先级调度、最短剩余时间调度等等调度器需求能够为多种多样的调度策略服务</a:t>
            </a:r>
            <a:endParaRPr lang="zh-CN" altLang="en-US"/>
          </a:p>
          <a:p>
            <a:r>
              <a:rPr lang="zh-CN" altLang="en-US"/>
              <a:t>、</a:t>
            </a:r>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所以这篇文章的设计目的就是：设计一个精确、高效、可编程的软件调度程序</a:t>
            </a:r>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这里先介绍一下剩下内容的一个大纲：</a:t>
            </a:r>
            <a:endParaRPr lang="zh-CN" altLang="en-US"/>
          </a:p>
          <a:p>
            <a:r>
              <a:rPr lang="zh-CN" altLang="en-US"/>
              <a:t>首先就是</a:t>
            </a:r>
            <a:r>
              <a:rPr lang="en-US" altLang="zh-CN"/>
              <a:t>Effifel</a:t>
            </a:r>
            <a:r>
              <a:rPr lang="zh-CN" altLang="en-US"/>
              <a:t>这个设计的总览</a:t>
            </a:r>
            <a:endParaRPr lang="zh-CN" altLang="en-US"/>
          </a:p>
          <a:p>
            <a:r>
              <a:rPr lang="zh-CN" altLang="en-US"/>
              <a:t>然后是数据包等级的特征，</a:t>
            </a:r>
            <a:endParaRPr lang="zh-CN" altLang="en-US"/>
          </a:p>
          <a:p>
            <a:r>
              <a:rPr lang="zh-CN" altLang="en-US"/>
              <a:t>然后是实现数据包高效排序的数据结构：整数优先级队列</a:t>
            </a:r>
            <a:endParaRPr lang="zh-CN" altLang="en-US"/>
          </a:p>
          <a:p>
            <a:r>
              <a:rPr lang="zh-CN" altLang="en-US"/>
              <a:t>接下是调度器的灵活性实现</a:t>
            </a:r>
            <a:endParaRPr lang="zh-CN" altLang="en-US"/>
          </a:p>
          <a:p>
            <a:r>
              <a:rPr lang="zh-CN" altLang="en-US"/>
              <a:t>最后是设计的评估</a:t>
            </a:r>
            <a:endParaRPr lang="zh-CN" altLang="en-US"/>
          </a:p>
          <a:p>
            <a:endParaRPr lang="en-US"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调度器的大致架构就像这样，源发送数据包到数据包注释器，数据包注释器为数据包添加注释信息，比如数据包根据等级函数得到的数据包优先级，然后数据包会进入到优先级队列中，根据自身优先级进行排序。然后根据顺序出队，进入到网卡中。数据包注释器和队列数据结构可以根据不同的调度策略进行调整。在论文中主要讨论两个方面，一个是队列数据结构，因为这是主要消耗</a:t>
            </a:r>
            <a:r>
              <a:rPr lang="en-US" altLang="zh-CN"/>
              <a:t>CPU</a:t>
            </a:r>
            <a:r>
              <a:rPr lang="zh-CN" altLang="en-US"/>
              <a:t>资源的地方，通过使用高效的数据结构减少开销</a:t>
            </a:r>
            <a:endParaRPr lang="zh-CN" altLang="en-US"/>
          </a:p>
          <a:p>
            <a:r>
              <a:rPr lang="zh-CN" altLang="en-US"/>
              <a:t>第二是调度策略描述：让调度器有足够的灵活性能够适用于各种调度策略</a:t>
            </a:r>
            <a:endParaRPr lang="zh-CN" altLang="en-US"/>
          </a:p>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也就是 要实现以线速率进行包排序的高效构建块</a:t>
            </a:r>
            <a:endParaRPr lang="zh-CN" altLang="en-US"/>
          </a:p>
          <a:p>
            <a:r>
              <a:rPr lang="zh-CN" altLang="en-US"/>
              <a:t>和能够捕捉广泛策略的表现抽象</a:t>
            </a:r>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首先我们先了解数据包等级的特征，掌握了数据包等级的特征才能设计更高效的队列数据结构，减少队列带来的开销</a:t>
            </a:r>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数据包等级的第一个特征就是数据包的等级可以表示成为整数：无论是截止日期，传输时间，松弛时间还是优先级，计算得出的数据包等级始终可以表示为整数， 通常表示为宽度w位的有限精度整数优先级</a:t>
            </a:r>
            <a:endParaRPr lang="zh-CN" altLang="en-US"/>
          </a:p>
          <a:p>
            <a:r>
              <a:rPr lang="zh-CN" altLang="en-US"/>
              <a:t>这些等级可以是根据基于</a:t>
            </a:r>
            <a:r>
              <a:rPr lang="en-US" altLang="zh-CN"/>
              <a:t>Qos</a:t>
            </a:r>
            <a:r>
              <a:rPr lang="zh-CN" altLang="en-US"/>
              <a:t>的优先级、基于时间的优先级或者基于流大小的优先级</a:t>
            </a:r>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第二个特征是：数据包等级有有限的范围</a:t>
            </a:r>
            <a:endParaRPr lang="zh-CN" altLang="en-US"/>
          </a:p>
          <a:p>
            <a:r>
              <a:rPr lang="zh-CN" altLang="en-US"/>
              <a:t>在任何时间点，队列中的分组的等级通常将落入数值的有限范围内（即，具有众所周知的最大值和最小值）。该范围取决于策略和负载，并且可以由运营商预先确定</a:t>
            </a:r>
            <a:endParaRPr lang="zh-CN" altLang="en-US"/>
          </a:p>
          <a:p>
            <a:r>
              <a:rPr lang="zh-CN" altLang="en-US"/>
              <a:t>比如说 基于时间的优先级是：从现在到未来几秒钟</a:t>
            </a:r>
            <a:endParaRPr lang="zh-CN" altLang="en-US"/>
          </a:p>
          <a:p>
            <a:r>
              <a:rPr lang="zh-CN" altLang="en-US"/>
              <a:t> 基于流量大小的优先级：从典型的应用程序行为中知道优先级值</a:t>
            </a:r>
            <a:endParaRPr lang="zh-CN" altLang="en-US"/>
          </a:p>
          <a:p>
            <a:r>
              <a:rPr lang="zh-CN" altLang="en-US"/>
              <a:t>严格优先级范围就是由策略或者网络管理员定义的</a:t>
            </a:r>
            <a:endParaRPr lang="zh-CN" altLang="en-US"/>
          </a:p>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第三个特征是就是，数据包是成批处理的</a:t>
            </a:r>
            <a:endParaRPr lang="zh-CN" altLang="en-US"/>
          </a:p>
          <a:p>
            <a:r>
              <a:rPr lang="zh-CN" altLang="en-US"/>
              <a:t>应用可以以很高的速率产生数据，并且网卡可以非常高的频率接收数据包</a:t>
            </a:r>
            <a:endParaRPr lang="zh-CN" altLang="en-US"/>
          </a:p>
          <a:p>
            <a:r>
              <a:rPr lang="zh-CN" altLang="en-US"/>
              <a:t>现代线路速率在10至100 Gbps的范围内。因此，多个分组必然要以纳秒的时间间隔发送。</a:t>
            </a:r>
            <a:endParaRPr lang="zh-CN" altLang="en-US"/>
          </a:p>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sym typeface="+mn-ea"/>
              </a:rPr>
              <a:t>这意味着可以对等级差异较小的数据包进行分组，并说它们具有相同的等级，而对调度策略的准确实施影响很小或没有影响。</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我于2019年8月完成了佐治亚理工学院的博士学位，在那里我得到了Mostafa Ammar 教授和Ellen Zegura教授的建议。在攻读博士学位期间，我曾在Google实习过几次，在那里我有机会与Nandita Dukkipati和Amin Vahdat合作。在开始博士学位之前，我曾在卡内基梅隆大学和卡塔尔大学与Amr Mohamed 教授和Khaled Harras 教授一起从事研究工作。在此之前，我曾在穆斯塔法·尤塞夫（Moustafa Youssef）教授和哈立德·哈拉斯（Khaled Harras）教授的指导下在埃及日本科技大学担任研究助理。。我于2010年获得亚历山大大学的计算机与系统工程学士学位。</a:t>
            </a:r>
            <a:endParaRPr lang="zh-CN" altLang="en-US"/>
          </a:p>
          <a:p>
            <a:endParaRPr lang="zh-CN" altLang="en-US"/>
          </a:p>
          <a:p>
            <a:r>
              <a:rPr lang="zh-CN" altLang="en-US"/>
              <a:t>研究：我的工作广泛涉及网络和系统，致力于改善网络以前刚性组件的可编程性和性能，包括数据包调度，本地WiFi通信和内部域路由。我的兴趣还包括边缘计算，视觉传感器网络，认知无线电网络和无设备定位</a:t>
            </a:r>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同一分批的数据包具有相同的等级，桶式数据结构就很适合精准调度，因为可以将相同优先级的数据包放到同一个桶中。。</a:t>
            </a:r>
            <a:endParaRPr lang="zh-CN" altLang="en-US"/>
          </a:p>
          <a:p>
            <a:r>
              <a:rPr lang="zh-CN" altLang="en-US"/>
              <a:t>然后我们前面分析出来的数据包等级都是有限的，所以我们可以用有限的桶队列去装数据包</a:t>
            </a:r>
            <a:endParaRPr lang="zh-CN" altLang="en-US"/>
          </a:p>
          <a:p>
            <a:r>
              <a:rPr lang="zh-CN" altLang="en-US"/>
              <a:t>我们再加上能够快速找到队列里优先级最高或者最低的桶的算法，就得到了文章提出的一个高效数据包排序的数据结构，整型优先级队列，</a:t>
            </a:r>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有很多经典的优先级实现，比如二叉树、二项堆或者斐波那契堆等</a:t>
            </a:r>
            <a:endParaRPr lang="zh-CN" altLang="en-US"/>
          </a:p>
          <a:p>
            <a:r>
              <a:rPr lang="zh-CN" altLang="en-US"/>
              <a:t>他们都支持提取最大最小项</a:t>
            </a:r>
            <a:endParaRPr lang="zh-CN" altLang="en-US"/>
          </a:p>
          <a:p>
            <a:r>
              <a:rPr lang="zh-CN" altLang="en-US"/>
              <a:t>并且他们的插入或提取开销是</a:t>
            </a:r>
            <a:r>
              <a:rPr lang="en-US" altLang="zh-CN"/>
              <a:t>logn</a:t>
            </a:r>
            <a:endParaRPr lang="en-US" altLang="zh-CN"/>
          </a:p>
          <a:p>
            <a:r>
              <a:rPr lang="zh-CN" altLang="en-US"/>
              <a:t>他们都需要用到一个比较操作，</a:t>
            </a:r>
            <a:r>
              <a:rPr lang="zh-CN" altLang="en-US">
                <a:sym typeface="+mn-ea"/>
              </a:rPr>
              <a:t>所以</a:t>
            </a:r>
            <a:r>
              <a:rPr lang="zh-CN" altLang="en-US"/>
              <a:t>他们叫做</a:t>
            </a:r>
            <a:r>
              <a:rPr lang="en-US" altLang="zh-CN"/>
              <a:t>	</a:t>
            </a:r>
            <a:r>
              <a:rPr lang="zh-CN" altLang="en-US"/>
              <a:t>基于比较的优先级队列</a:t>
            </a:r>
            <a:endParaRPr lang="en-US" altLang="zh-CN"/>
          </a:p>
          <a:p>
            <a:endParaRPr lang="en-US" altLang="zh-C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在整形优先级队列中，</a:t>
            </a:r>
            <a:r>
              <a:rPr spc="80" dirty="0">
                <a:latin typeface="Arial" panose="020B0604020202020204"/>
                <a:cs typeface="Arial" panose="020B0604020202020204"/>
                <a:sym typeface="+mn-ea"/>
              </a:rPr>
              <a:t>Bucketed </a:t>
            </a:r>
            <a:r>
              <a:rPr spc="10" dirty="0">
                <a:latin typeface="Arial" panose="020B0604020202020204"/>
                <a:cs typeface="Arial" panose="020B0604020202020204"/>
                <a:sym typeface="+mn-ea"/>
              </a:rPr>
              <a:t>queues</a:t>
            </a:r>
            <a:r>
              <a:rPr lang="zh-CN" spc="10" dirty="0">
                <a:latin typeface="Arial" panose="020B0604020202020204"/>
                <a:cs typeface="Arial" panose="020B0604020202020204"/>
                <a:sym typeface="+mn-ea"/>
              </a:rPr>
              <a:t>含有</a:t>
            </a:r>
            <a:r>
              <a:rPr lang="en-US" altLang="zh-CN" spc="10" dirty="0">
                <a:latin typeface="Arial" panose="020B0604020202020204"/>
                <a:cs typeface="Arial" panose="020B0604020202020204"/>
                <a:sym typeface="+mn-ea"/>
              </a:rPr>
              <a:t>N</a:t>
            </a:r>
            <a:r>
              <a:rPr lang="zh-CN" altLang="en-US" spc="10" dirty="0">
                <a:latin typeface="Arial" panose="020B0604020202020204"/>
                <a:cs typeface="Arial" panose="020B0604020202020204"/>
                <a:sym typeface="+mn-ea"/>
              </a:rPr>
              <a:t>个</a:t>
            </a:r>
            <a:r>
              <a:rPr spc="80" dirty="0">
                <a:latin typeface="Arial" panose="020B0604020202020204"/>
                <a:cs typeface="Arial" panose="020B0604020202020204"/>
                <a:sym typeface="+mn-ea"/>
              </a:rPr>
              <a:t>Bucket</a:t>
            </a:r>
            <a:r>
              <a:rPr lang="zh-CN" spc="80" dirty="0">
                <a:latin typeface="Arial" panose="020B0604020202020204"/>
                <a:cs typeface="Arial" panose="020B0604020202020204"/>
                <a:sym typeface="+mn-ea"/>
              </a:rPr>
              <a:t>，每个</a:t>
            </a:r>
            <a:r>
              <a:rPr spc="90" dirty="0">
                <a:latin typeface="Arial" panose="020B0604020202020204"/>
                <a:cs typeface="Arial" panose="020B0604020202020204"/>
                <a:sym typeface="+mn-ea"/>
              </a:rPr>
              <a:t>Bucket</a:t>
            </a:r>
            <a:r>
              <a:rPr lang="zh-CN" spc="90" dirty="0">
                <a:latin typeface="Arial" panose="020B0604020202020204"/>
                <a:cs typeface="Arial" panose="020B0604020202020204"/>
                <a:sym typeface="+mn-ea"/>
              </a:rPr>
              <a:t>的索引就是桶中元素的优先级。整个队列具有</a:t>
            </a:r>
            <a:r>
              <a:rPr lang="en-US" altLang="zh-CN" spc="90" dirty="0">
                <a:latin typeface="Arial" panose="020B0604020202020204"/>
                <a:cs typeface="Arial" panose="020B0604020202020204"/>
                <a:sym typeface="+mn-ea"/>
              </a:rPr>
              <a:t>O</a:t>
            </a:r>
            <a:r>
              <a:rPr lang="zh-CN" altLang="en-US" spc="90" dirty="0">
                <a:latin typeface="Arial" panose="020B0604020202020204"/>
                <a:cs typeface="Arial" panose="020B0604020202020204"/>
                <a:sym typeface="+mn-ea"/>
              </a:rPr>
              <a:t>（</a:t>
            </a:r>
            <a:r>
              <a:rPr lang="en-US" altLang="zh-CN" spc="90" dirty="0">
                <a:latin typeface="Arial" panose="020B0604020202020204"/>
                <a:cs typeface="Arial" panose="020B0604020202020204"/>
                <a:sym typeface="+mn-ea"/>
              </a:rPr>
              <a:t>1</a:t>
            </a:r>
            <a:r>
              <a:rPr lang="zh-CN" altLang="en-US" spc="90" dirty="0">
                <a:latin typeface="Arial" panose="020B0604020202020204"/>
                <a:cs typeface="Arial" panose="020B0604020202020204"/>
                <a:sym typeface="+mn-ea"/>
              </a:rPr>
              <a:t>）的插入和改变优先级的开销</a:t>
            </a:r>
            <a:endParaRPr lang="zh-CN" altLang="en-US" spc="90" dirty="0">
              <a:latin typeface="Arial" panose="020B0604020202020204"/>
              <a:cs typeface="Arial" panose="020B0604020202020204"/>
              <a:sym typeface="+mn-ea"/>
            </a:endParaRPr>
          </a:p>
          <a:p>
            <a:r>
              <a:rPr lang="zh-CN" altLang="en-US" spc="90" dirty="0">
                <a:latin typeface="Arial" panose="020B0604020202020204"/>
                <a:cs typeface="Arial" panose="020B0604020202020204"/>
                <a:sym typeface="+mn-ea"/>
              </a:rPr>
              <a:t>有</a:t>
            </a:r>
            <a:r>
              <a:rPr lang="en-US" altLang="zh-CN" spc="90" dirty="0">
                <a:latin typeface="Arial" panose="020B0604020202020204"/>
                <a:cs typeface="Arial" panose="020B0604020202020204"/>
                <a:sym typeface="+mn-ea"/>
              </a:rPr>
              <a:t>O</a:t>
            </a:r>
            <a:r>
              <a:rPr lang="zh-CN" altLang="en-US" spc="90" dirty="0">
                <a:latin typeface="Arial" panose="020B0604020202020204"/>
                <a:cs typeface="Arial" panose="020B0604020202020204"/>
                <a:sym typeface="+mn-ea"/>
              </a:rPr>
              <a:t>（</a:t>
            </a:r>
            <a:r>
              <a:rPr lang="en-US" altLang="zh-CN" spc="90" dirty="0">
                <a:latin typeface="Arial" panose="020B0604020202020204"/>
                <a:cs typeface="Arial" panose="020B0604020202020204"/>
                <a:sym typeface="+mn-ea"/>
              </a:rPr>
              <a:t>logwN</a:t>
            </a:r>
            <a:r>
              <a:rPr lang="zh-CN" altLang="en-US" spc="90" dirty="0">
                <a:latin typeface="Arial" panose="020B0604020202020204"/>
                <a:cs typeface="Arial" panose="020B0604020202020204"/>
                <a:sym typeface="+mn-ea"/>
              </a:rPr>
              <a:t>）的提取最大最小优先级元素的开销</a:t>
            </a:r>
            <a:endParaRPr lang="zh-CN" altLang="en-US" spc="90" dirty="0">
              <a:latin typeface="Arial" panose="020B0604020202020204"/>
              <a:cs typeface="Arial" panose="020B0604020202020204"/>
              <a:sym typeface="+mn-ea"/>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在这里，</a:t>
            </a:r>
            <a:r>
              <a:rPr lang="en-US" altLang="zh-CN"/>
              <a:t>N</a:t>
            </a:r>
            <a:r>
              <a:rPr lang="zh-CN" altLang="en-US"/>
              <a:t>指的是数据包的优先级数目，</a:t>
            </a:r>
            <a:endParaRPr lang="zh-CN" altLang="en-US"/>
          </a:p>
          <a:p>
            <a:r>
              <a:rPr lang="en-US" altLang="zh-CN"/>
              <a:t>w</a:t>
            </a:r>
            <a:r>
              <a:rPr lang="zh-CN" altLang="en-US"/>
              <a:t>指的是需要表示优先级所需要的位数</a:t>
            </a:r>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t>基于FFS的队列是具有位图表示队列占用率的存储桶式优先级队列。零表示一个空桶，一个表示非空桶。 FFS在恒定时间内产生一个机器字中最左边的设置位的索引。所有现代CPU都以非常低的开销支持</a:t>
            </a:r>
            <a:r>
              <a:rPr lang="en-US"/>
              <a:t>FFS</a:t>
            </a:r>
            <a:r>
              <a:rPr lang="zh-CN" altLang="en-US"/>
              <a:t>操作</a:t>
            </a:r>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在大多数</a:t>
            </a:r>
            <a:r>
              <a:rPr lang="en-US" altLang="zh-CN"/>
              <a:t>64</a:t>
            </a:r>
            <a:r>
              <a:rPr lang="zh-CN" altLang="en-US"/>
              <a:t>位</a:t>
            </a:r>
            <a:r>
              <a:rPr lang="en-US" altLang="zh-CN"/>
              <a:t>CPU</a:t>
            </a:r>
            <a:r>
              <a:rPr lang="zh-CN" altLang="en-US"/>
              <a:t>中，</a:t>
            </a:r>
            <a:r>
              <a:rPr lang="en-US" altLang="zh-CN"/>
              <a:t>FFS</a:t>
            </a:r>
            <a:r>
              <a:rPr lang="zh-CN" altLang="en-US"/>
              <a:t>操作需要</a:t>
            </a:r>
            <a:r>
              <a:rPr lang="en-US" altLang="zh-CN"/>
              <a:t>3</a:t>
            </a:r>
            <a:r>
              <a:rPr lang="zh-CN" altLang="en-US"/>
              <a:t>个周期</a:t>
            </a:r>
            <a:endParaRPr lang="zh-CN" altLang="en-US"/>
          </a:p>
          <a:p>
            <a:r>
              <a:rPr lang="en-US" altLang="zh-CN"/>
              <a:t>FFS</a:t>
            </a:r>
            <a:r>
              <a:rPr lang="zh-CN" altLang="en-US"/>
              <a:t>并不是新东西，早已被用在了</a:t>
            </a:r>
            <a:endParaRPr lang="zh-CN" altLang="en-US"/>
          </a:p>
          <a:p>
            <a:r>
              <a:rPr lang="en-US" altLang="zh-CN"/>
              <a:t>linux</a:t>
            </a:r>
            <a:r>
              <a:rPr lang="zh-CN" altLang="en-US"/>
              <a:t>讷河的实时进程调度器</a:t>
            </a:r>
            <a:endParaRPr lang="zh-CN" altLang="en-US"/>
          </a:p>
          <a:p>
            <a:r>
              <a:rPr lang="zh-CN" altLang="en-US"/>
              <a:t>和</a:t>
            </a:r>
            <a:r>
              <a:rPr lang="en-US" altLang="zh-CN"/>
              <a:t>infcomm13</a:t>
            </a:r>
            <a:r>
              <a:rPr lang="zh-CN" altLang="en-US"/>
              <a:t>年文章的</a:t>
            </a:r>
            <a:r>
              <a:rPr lang="en-US" altLang="zh-CN"/>
              <a:t>QFQ</a:t>
            </a:r>
            <a:r>
              <a:rPr lang="zh-CN" altLang="en-US"/>
              <a:t>队列中</a:t>
            </a:r>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当需要表示的优先级数量超过了一个机器字的位数怎么办呢？当我们需要表示的优先级数量远超机器字的位数，</a:t>
            </a:r>
            <a:r>
              <a:rPr lang="zh-CN"/>
              <a:t>我们用多个字连续存放优先级，连续对个</a:t>
            </a:r>
            <a:r>
              <a:rPr lang="en-US" altLang="zh-CN"/>
              <a:t>FFS</a:t>
            </a:r>
            <a:r>
              <a:rPr lang="zh-CN" altLang="en-US"/>
              <a:t>是效率不高的，这时候我们需要一个分层</a:t>
            </a:r>
            <a:r>
              <a:rPr lang="en-US" altLang="zh-CN"/>
              <a:t>FFS</a:t>
            </a:r>
            <a:r>
              <a:rPr lang="zh-CN" altLang="en-US"/>
              <a:t>队列。就是每个父节点的值表示子节点有没有被占用。如图所示，一个字的位数是</a:t>
            </a:r>
            <a:r>
              <a:rPr lang="en-US" altLang="zh-CN"/>
              <a:t>2</a:t>
            </a:r>
            <a:r>
              <a:rPr lang="zh-CN" altLang="en-US"/>
              <a:t>，我们用过迭代分层使用</a:t>
            </a:r>
            <a:r>
              <a:rPr lang="en-US" altLang="zh-CN"/>
              <a:t>FSS</a:t>
            </a:r>
            <a:r>
              <a:rPr lang="zh-CN" altLang="en-US"/>
              <a:t>，就能解决这个问题。</a:t>
            </a:r>
            <a:endParaRPr lang="zh-CN" altLang="en-US"/>
          </a:p>
          <a:p>
            <a:endParaRPr lang="zh-CN" altLang="en-US"/>
          </a:p>
          <a:p>
            <a:r>
              <a:rPr lang="zh-CN" altLang="en-US">
                <a:sym typeface="+mn-ea"/>
              </a:rPr>
              <a:t>基于FFS的分层队列仅适用于固定范围的优先级值。但是，如前所述，典型的数据包优先级值跨越一个移动范围。因为，一旦设置了基于FFS的队列的范围，则在可以为该队列分配新范围之前，必须使该范围中排队的所有元素都出队，以避免不必要的元素重置。不然就会引起优先级混淆。在这种情况下，超出范围的排队元素将在最后一个存储桶中排队，从而失去正确的排序。否则，如果对队列范围进行了任何更改，则必须重置位图元数据。</a:t>
            </a:r>
            <a:endParaRPr lang="zh-CN" altLang="en-US"/>
          </a:p>
          <a:p>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解决此问题的自然方法是引入一个辅助溢出队列，其中存储优先级值超出当前范围的数据包。一旦当前范围内的所有数据包都出队，就使用新范围插入来自“辅助”队列的数据包但是，这会带来很大的开销，因为每次范围扩大时我们都必须遍历缓冲区中的所有数据包</a:t>
            </a:r>
            <a:endParaRPr lang="zh-CN" altLang="en-US"/>
          </a:p>
          <a:p>
            <a:endParaRPr lang="zh-CN" altLang="en-US"/>
          </a:p>
          <a:p>
            <a:r>
              <a:rPr lang="zh-CN" altLang="en-US"/>
              <a:t>我们通过使辅助队列成为基于FFS的队列来解决此问题，该队列覆盖紧接在队列范围之后的范围，如图。辅助队列范围之外的元素会在辅助队列的最后一个存储桶中排队，并且它们的值未正确排序。但是，文章说这并不是问题，因为在给定特定的调度策略的情况下，排队范围通常很容易确定</a:t>
            </a:r>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 所以，基于FFS的队列具有较小的内存占用，并且需要O(LogwN)步骤来提取在N个优先级上工作的最小元素。</a:t>
            </a:r>
            <a:endParaRPr lang="zh-CN" altLang="en-US"/>
          </a:p>
          <a:p>
            <a:r>
              <a:rPr lang="en-US" altLang="zh-CN"/>
              <a:t>N</a:t>
            </a:r>
            <a:r>
              <a:rPr lang="zh-CN" altLang="en-US"/>
              <a:t>是优先级个数，</a:t>
            </a:r>
            <a:r>
              <a:rPr lang="en-US" altLang="zh-CN"/>
              <a:t>w</a:t>
            </a:r>
            <a:r>
              <a:rPr lang="zh-CN" altLang="en-US"/>
              <a:t>是机器字的位宽，</a:t>
            </a:r>
            <a:endParaRPr lang="zh-CN" altLang="en-US"/>
          </a:p>
          <a:p>
            <a:r>
              <a:rPr lang="zh-CN" altLang="en-US">
                <a:sym typeface="+mn-ea"/>
              </a:rPr>
              <a:t>O(LogwN)是固定开销，不随着负载增加而增加</a:t>
            </a:r>
            <a:endParaRPr lang="zh-CN" altLang="en-US">
              <a:sym typeface="+mn-ea"/>
            </a:endParaRPr>
          </a:p>
          <a:p>
            <a:endParaRPr lang="zh-CN" altLang="en-US"/>
          </a:p>
          <a:p>
            <a:r>
              <a:rPr lang="zh-CN" altLang="en-US"/>
              <a:t>基于</a:t>
            </a:r>
            <a:r>
              <a:rPr lang="en-US" altLang="zh-CN"/>
              <a:t>FFS</a:t>
            </a:r>
            <a:r>
              <a:rPr lang="zh-CN" altLang="en-US"/>
              <a:t>的循环分层</a:t>
            </a:r>
            <a:r>
              <a:rPr lang="zh-CN" altLang="en-US"/>
              <a:t>队列数据结构实现了减少了开销实现了高效精准调度，下面就是实现调度器的灵活性</a:t>
            </a: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在当代数据中心中，每台服务器都要处理和产生各类各样的流量。比如面向用户的网络流量，具有高优先级的后端工作流量，或者为了冗余安全的副本工作流量等等，各种各样的流量充斥在数据中心网络中</a:t>
            </a:r>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文章的出发点是拓展PIFO中的工作， </a:t>
            </a:r>
            <a:r>
              <a:rPr lang="zh-CN" altLang="en-US">
                <a:sym typeface="+mn-ea"/>
              </a:rPr>
              <a:t>这个</a:t>
            </a:r>
            <a:r>
              <a:rPr lang="en-US" altLang="zh-CN">
                <a:sym typeface="+mn-ea"/>
              </a:rPr>
              <a:t>PIFO</a:t>
            </a:r>
            <a:r>
              <a:rPr lang="zh-CN" altLang="en-US">
                <a:sym typeface="+mn-ea"/>
              </a:rPr>
              <a:t>模型在论文并没有太多的详述，这是</a:t>
            </a:r>
            <a:r>
              <a:rPr lang="en-US" altLang="zh-CN">
                <a:sym typeface="+mn-ea"/>
              </a:rPr>
              <a:t>16</a:t>
            </a:r>
            <a:r>
              <a:rPr lang="zh-CN" altLang="en-US">
                <a:sym typeface="+mn-ea"/>
              </a:rPr>
              <a:t>年</a:t>
            </a:r>
            <a:r>
              <a:rPr lang="en-US" altLang="zh-CN">
                <a:sym typeface="+mn-ea"/>
              </a:rPr>
              <a:t>sigcomm</a:t>
            </a:r>
            <a:r>
              <a:rPr lang="zh-CN" altLang="en-US">
                <a:sym typeface="+mn-ea"/>
              </a:rPr>
              <a:t>的一个工作，</a:t>
            </a:r>
            <a:endParaRPr lang="zh-CN" altLang="en-US">
              <a:sym typeface="+mn-ea"/>
            </a:endParaRPr>
          </a:p>
          <a:p>
            <a:r>
              <a:rPr lang="zh-CN" altLang="en-US"/>
              <a:t>PI FO模型利用优先级队列树捕获层次策略，它开发了可编程数据包调度模型[50]。</a:t>
            </a:r>
            <a:endParaRPr lang="zh-CN" altLang="en-US"/>
          </a:p>
          <a:p>
            <a:r>
              <a:rPr lang="zh-CN" altLang="en-US"/>
              <a:t>调度事务代表具有单个优先级队列的单个排序功能。推入先出队列就是数据包入队的时候，根据优先级推到队列的任意位置，然后按顺序出队</a:t>
            </a:r>
            <a:endParaRPr lang="zh-CN" altLang="en-US"/>
          </a:p>
          <a:p>
            <a:r>
              <a:rPr lang="zh-CN" altLang="en-US"/>
              <a:t>通过连接调度事务来形成调度树，其中每个节点的优先级队列包含其子节点的排序。树结构允许传入的数据包更改属于不同策略的数据包的相对顺序。</a:t>
            </a:r>
            <a:endParaRPr lang="zh-CN" altLang="en-US"/>
          </a:p>
          <a:p>
            <a:r>
              <a:rPr lang="zh-CN" altLang="en-US"/>
              <a:t>最后，可以将速率调整事务附加到树中的任何非根节点上，以对该节点施加速率限制。</a:t>
            </a:r>
            <a:endParaRPr lang="zh-CN" altLang="en-US"/>
          </a:p>
          <a:p>
            <a:endParaRPr lang="zh-CN" altLang="en-US"/>
          </a:p>
          <a:p>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文章的出发点是拓展PIFO中的工作， PI FO模型利用优先级队列树捕获层次策略，它开发了可编程数据包调度模型[50]。</a:t>
            </a:r>
            <a:endParaRPr lang="zh-CN" altLang="en-US"/>
          </a:p>
          <a:p>
            <a:r>
              <a:rPr lang="zh-CN" altLang="en-US"/>
              <a:t>特点是，数据包在入队时排序</a:t>
            </a:r>
            <a:endParaRPr lang="zh-CN" altLang="en-US"/>
          </a:p>
          <a:p>
            <a:r>
              <a:rPr lang="zh-CN" altLang="en-US"/>
              <a:t>调度策略阿和速率限制功能紧耦合在一个事务中</a:t>
            </a:r>
            <a:endParaRPr lang="zh-CN" altLang="en-US"/>
          </a:p>
          <a:p>
            <a:r>
              <a:rPr lang="zh-CN" altLang="en-US"/>
              <a:t>通过并行比较在硬件上进行实现</a:t>
            </a:r>
            <a:endParaRPr lang="zh-CN" altLang="en-US"/>
          </a:p>
          <a:p>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sym typeface="+mn-ea"/>
              </a:rPr>
              <a:t>但是，PIFO有几个缺点，即：1）它不支持根据流排名的变化对已入队的数据包进行重新排序；</a:t>
            </a:r>
            <a:endParaRPr lang="zh-CN" altLang="en-US"/>
          </a:p>
          <a:p>
            <a:r>
              <a:rPr lang="zh-CN" altLang="en-US">
                <a:sym typeface="+mn-ea"/>
              </a:rPr>
              <a:t>也就是</a:t>
            </a:r>
            <a:r>
              <a:rPr lang="en-US" altLang="zh-CN">
                <a:sym typeface="+mn-ea"/>
              </a:rPr>
              <a:t>PIFO</a:t>
            </a:r>
            <a:r>
              <a:rPr lang="zh-CN" altLang="en-US">
                <a:sym typeface="+mn-ea"/>
              </a:rPr>
              <a:t>尽管可以根据流的排名优先级对数据包进行调度，但是已经进入了队列的流数据包是无法调度的，没办法以流为单位进行电镀 2）不支持数据包出队的元素排名，</a:t>
            </a:r>
            <a:r>
              <a:rPr lang="en-US" altLang="zh-CN">
                <a:sym typeface="+mn-ea"/>
              </a:rPr>
              <a:t>PIFO</a:t>
            </a:r>
            <a:r>
              <a:rPr lang="zh-CN" altLang="en-US">
                <a:sym typeface="+mn-ea"/>
              </a:rPr>
              <a:t>只支持在入队时很具优先级排队，在出队时不排队，这不满足某些调度策略的要求； 3）不支持调整调度策略的输出。</a:t>
            </a:r>
            <a:endParaRPr lang="zh-CN" altLang="en-US"/>
          </a:p>
          <a:p>
            <a:r>
              <a:rPr lang="zh-CN" altLang="en-US"/>
              <a:t>所以</a:t>
            </a:r>
            <a:r>
              <a:rPr lang="en-US"/>
              <a:t>effil</a:t>
            </a:r>
            <a:r>
              <a:rPr lang="zh-CN" altLang="en-US"/>
              <a:t>在这几个方面进行了拓展，首先实现了以流为单位的调度，</a:t>
            </a:r>
            <a:endParaRPr lang="zh-CN" altLang="en-US"/>
          </a:p>
          <a:p>
            <a:r>
              <a:rPr lang="zh-CN" altLang="en-US"/>
              <a:t>并且实现在入队和出队的排序</a:t>
            </a:r>
            <a:endParaRPr lang="zh-CN" altLang="en-US"/>
          </a:p>
          <a:p>
            <a:r>
              <a:rPr lang="zh-CN" altLang="en-US"/>
              <a:t>把速率限制和调度解耦实现高效调度</a:t>
            </a:r>
            <a:endParaRPr lang="zh-CN" altLang="en-US"/>
          </a:p>
          <a:p>
            <a:r>
              <a:rPr lang="zh-CN" altLang="en-US"/>
              <a:t>下面就实现</a:t>
            </a:r>
            <a:r>
              <a:rPr lang="en-US" altLang="zh-CN"/>
              <a:t>Pfabric</a:t>
            </a:r>
            <a:r>
              <a:rPr lang="zh-CN" altLang="en-US"/>
              <a:t>为例讲一下</a:t>
            </a:r>
            <a:r>
              <a:rPr lang="en-US" altLang="zh-CN"/>
              <a:t>PIFO</a:t>
            </a:r>
            <a:r>
              <a:rPr lang="zh-CN" altLang="en-US"/>
              <a:t>模型和</a:t>
            </a:r>
            <a:r>
              <a:rPr lang="en-US" altLang="zh-CN"/>
              <a:t>effile</a:t>
            </a:r>
            <a:endParaRPr lang="en-US" altLang="zh-CN"/>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我们回顾一下</a:t>
            </a:r>
            <a:r>
              <a:rPr lang="en-US" altLang="zh-CN"/>
              <a:t>PFabric</a:t>
            </a:r>
            <a:r>
              <a:rPr lang="zh-CN" altLang="en-US"/>
              <a:t>的算法，</a:t>
            </a:r>
            <a:r>
              <a:rPr lang="en-US" altLang="zh-CN"/>
              <a:t>PFabric</a:t>
            </a:r>
            <a:r>
              <a:rPr lang="zh-CN" altLang="en-US"/>
              <a:t>是是以剩余流的大小作为优先级进行调度的方法，哪条流的剩余越少，优先级就越高，有限调度哪条流</a:t>
            </a:r>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在</a:t>
            </a:r>
            <a:r>
              <a:rPr lang="en-US" altLang="zh-CN"/>
              <a:t>pFabric</a:t>
            </a:r>
            <a:r>
              <a:rPr lang="zh-CN" altLang="en-US"/>
              <a:t>中每个数据包被打上剩余流量大小的</a:t>
            </a:r>
            <a:r>
              <a:rPr lang="en-US" altLang="zh-CN"/>
              <a:t>tag</a:t>
            </a:r>
            <a:endParaRPr lang="en-US" altLang="zh-CN"/>
          </a:p>
          <a:p>
            <a:r>
              <a:rPr lang="zh-CN" altLang="en-US"/>
              <a:t>每个数据包按照最短剩余优先调度</a:t>
            </a:r>
            <a:endParaRPr lang="zh-CN" altLang="en-US"/>
          </a:p>
          <a:p>
            <a:r>
              <a:rPr lang="zh-CN" altLang="en-US"/>
              <a:t>并且避免同一个流前面的数据包被饿死，在队列中同一流的数据包，先到先传</a:t>
            </a:r>
            <a:endParaRPr lang="zh-CN" altLang="en-US"/>
          </a:p>
          <a:p>
            <a:r>
              <a:rPr lang="en-US" altLang="zh-CN"/>
              <a:t>Pfabric</a:t>
            </a:r>
            <a:r>
              <a:rPr lang="zh-CN" altLang="en-US"/>
              <a:t>根据入队数据包的等级计算流的等级，也就是在图中，蓝色流的最后一个数据包等级为</a:t>
            </a:r>
            <a:r>
              <a:rPr lang="en-US" altLang="zh-CN"/>
              <a:t>60</a:t>
            </a:r>
            <a:r>
              <a:rPr lang="zh-CN" altLang="en-US"/>
              <a:t>，那么蓝色流的等级就是</a:t>
            </a:r>
            <a:r>
              <a:rPr lang="en-US" altLang="zh-CN"/>
              <a:t>60</a:t>
            </a:r>
            <a:endParaRPr lang="en-US" altLang="zh-CN"/>
          </a:p>
          <a:p>
            <a:r>
              <a:rPr lang="zh-CN" altLang="en-US"/>
              <a:t>红色刘的等级就是</a:t>
            </a:r>
            <a:r>
              <a:rPr lang="en-US" altLang="zh-CN"/>
              <a:t>80</a:t>
            </a:r>
            <a:r>
              <a:rPr lang="zh-CN" altLang="en-US"/>
              <a:t>，这里等级代表剩余流大小，越小优先级越高</a:t>
            </a:r>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如果这时候来了一个红色的数据包，等级为</a:t>
            </a:r>
            <a:r>
              <a:rPr lang="en-US" altLang="zh-CN"/>
              <a:t>40</a:t>
            </a:r>
            <a:r>
              <a:rPr lang="zh-CN" altLang="en-US"/>
              <a:t>；那么队列里整条红色流的数据包都要往前挪，形成这样</a:t>
            </a:r>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而这在</a:t>
            </a:r>
            <a:r>
              <a:rPr lang="en-US" altLang="zh-CN"/>
              <a:t>PIFO</a:t>
            </a:r>
            <a:r>
              <a:rPr lang="zh-CN" altLang="en-US"/>
              <a:t>模型中是没办法做到的，虽然</a:t>
            </a:r>
            <a:r>
              <a:rPr lang="en-US" altLang="zh-CN"/>
              <a:t>PIFO</a:t>
            </a:r>
            <a:r>
              <a:rPr lang="zh-CN" altLang="en-US"/>
              <a:t>模型也用到流的优先级，但是它是以数据包为单位进行调度的，没法满足</a:t>
            </a:r>
            <a:r>
              <a:rPr lang="en-US" altLang="zh-CN"/>
              <a:t>PFabric</a:t>
            </a:r>
            <a:r>
              <a:rPr lang="zh-CN" altLang="en-US"/>
              <a:t>需求</a:t>
            </a:r>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在</a:t>
            </a:r>
            <a:r>
              <a:rPr lang="en-US" altLang="zh-CN"/>
              <a:t>effiel</a:t>
            </a:r>
            <a:r>
              <a:rPr lang="zh-CN" altLang="en-US"/>
              <a:t>的实现如图，每个策略一个优先级队列，每条流一个先入先出队列，也就是一个桶</a:t>
            </a:r>
            <a:r>
              <a:rPr lang="en-US" altLang="zh-CN"/>
              <a:t>bucket</a:t>
            </a:r>
            <a:endParaRPr lang="en-US" altLang="zh-CN"/>
          </a:p>
          <a:p>
            <a:endParaRPr lang="en-US" altLang="zh-CN"/>
          </a:p>
          <a:p>
            <a:r>
              <a:rPr lang="zh-CN" altLang="en-US"/>
              <a:t>在数据包入队时，先检查数据包</a:t>
            </a:r>
            <a:r>
              <a:rPr lang="en-US" altLang="zh-CN"/>
              <a:t>tag</a:t>
            </a:r>
            <a:r>
              <a:rPr lang="zh-CN" altLang="en-US"/>
              <a:t>，更新流的等级，</a:t>
            </a:r>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更新流的等级，只需要将流的指针的指向更新即可</a:t>
            </a:r>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，下面我们看一下</a:t>
            </a:r>
            <a:r>
              <a:rPr lang="en-US" altLang="zh-CN"/>
              <a:t>Effiel</a:t>
            </a:r>
            <a:r>
              <a:rPr lang="zh-CN" altLang="en-US"/>
              <a:t>的</a:t>
            </a:r>
            <a:r>
              <a:rPr lang="zh-CN" altLang="en-US"/>
              <a:t>评估，看一下他的性能表现</a:t>
            </a: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这是现代数据中心的一个架构模型，服务器不仅会相互之间进行连接，还会连接到数据中心外的互联网中。</a:t>
            </a:r>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首先评估环境的配置如下，</a:t>
            </a:r>
            <a:endParaRPr lang="zh-CN" altLang="en-US"/>
          </a:p>
          <a:p>
            <a:r>
              <a:rPr lang="zh-CN" altLang="en-US"/>
              <a:t> 两台英特尔X520-SR2双端口NIC服务器</a:t>
            </a:r>
            <a:endParaRPr lang="zh-CN" altLang="en-US"/>
          </a:p>
          <a:p>
            <a:r>
              <a:rPr lang="zh-CN" altLang="en-US"/>
              <a:t> 埃菲尔在伯克利可扩展软件交换机(BESS)中实现</a:t>
            </a:r>
            <a:endParaRPr lang="zh-CN" altLang="en-US"/>
          </a:p>
          <a:p>
            <a:r>
              <a:rPr lang="zh-CN" altLang="en-US"/>
              <a:t> BESS运行在一个专用核心上</a:t>
            </a:r>
            <a:endParaRPr lang="zh-CN" altLang="en-US"/>
          </a:p>
          <a:p>
            <a:r>
              <a:rPr lang="zh-CN" altLang="en-US"/>
              <a:t> 使用不同流量和固定1500B数据包的BESS流量源生成的流量</a:t>
            </a:r>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我们还基于二进制堆使用O（logn）优先级队列来实现pFabric，以提供基线。两种设计都在BESS中实现为队列模块。我们使用了大小为1500B的数据包。所有操作均通过一个简单的流生成器​​在单个内核上完成。所有结果均为十个实验的平均值，每个实验持续20秒。图11显示了增加流程数量对两种设计性能的影响。显然，埃菲尔铁塔的性能更好。</a:t>
            </a:r>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我们可以看到，以线速率发送的情况下，</a:t>
            </a:r>
            <a:r>
              <a:rPr lang="en-US" altLang="zh-CN"/>
              <a:t>Effiel</a:t>
            </a:r>
            <a:r>
              <a:rPr lang="zh-CN" altLang="en-US"/>
              <a:t>将流的承载数量提升至了二进制堆的</a:t>
            </a:r>
            <a:r>
              <a:rPr lang="en-US" altLang="zh-CN"/>
              <a:t>5</a:t>
            </a:r>
            <a:r>
              <a:rPr lang="zh-CN" altLang="en-US"/>
              <a:t>倍</a:t>
            </a:r>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总结一下就是， 埃菲尔网络运营商可以在终端主机和中间箱部署复杂的调度策略。埃菲尔的展现出来优势为重新思考软件实现数据包调度提供强力的理由。</a:t>
            </a:r>
            <a:endParaRPr lang="zh-CN" altLang="en-US"/>
          </a:p>
          <a:p>
            <a:r>
              <a:rPr lang="zh-CN" altLang="en-US"/>
              <a:t>这篇文章的话，主要讲的是数据包的调度，我之前读的文章都是关于拥塞控制，协议实现等方面的，对于数据报调度了解的不多，里面有很多数据结构的知识和其它方面的知识，包括这篇文章中提及的其它文章和工作我了解的也不多，比如</a:t>
            </a:r>
            <a:r>
              <a:rPr lang="en-US" altLang="zh-CN"/>
              <a:t>PIFO</a:t>
            </a:r>
            <a:r>
              <a:rPr lang="zh-CN" altLang="en-US"/>
              <a:t>调度模型什么的，</a:t>
            </a:r>
            <a:r>
              <a:rPr lang="zh-CN" altLang="en-US">
                <a:sym typeface="+mn-ea"/>
              </a:rPr>
              <a:t>所以刚开始这篇文章读的比较费劲，再加上有些地方我感觉他自己在论文里也没说清楚，，所以到现在论文里面也还是有些工作我也不是特别明白，讲的不好的地方还请大家批评指正，我们下来可以继续讨论</a:t>
            </a:r>
            <a:endParaRPr lang="zh-CN" altLang="en-US">
              <a:sym typeface="+mn-e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所以我们看到在数据中心中有去往外部互联网的</a:t>
            </a:r>
            <a:r>
              <a:rPr lang="en-US" altLang="zh-CN"/>
              <a:t>web</a:t>
            </a:r>
            <a:r>
              <a:rPr lang="zh-CN" altLang="en-US"/>
              <a:t>流，就是红色的流，还有去往同数据中心其他机器的后端工作流，也就是图中黄色的流，还有去往其它数据中心备份流。由于在数据中心中存在的这么多流，就会导致数据中心会产生各种各样的阻塞和冲突。比如在源节点各种流的带宽竞争，在数据中心局域网内各种流的竞争，和在广域无线网间的竞争和冲突。这些都是数据中心方面一直致力于解决的的典型问题。</a:t>
            </a:r>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这些问题一直长期存在并且值得研究的原因是因为，随着时代的变化数据中心网络的体量越来越大，随每台机器可能产生和服务上万条的流，这些流都有着不同的类别，有着不同的优先级，不同的调度需求。数据中心链路有着越来越高的链路速度，也带来了越来越低的流完成期望。而解决这些问题需要进行一些数据包的调度工作。</a:t>
            </a:r>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 数据包调度决定排队数据结构中数据包相对于某种排序函数的相对顺序和传输时间。它是许多最新创新中的核心组件，可优化网络性能和利用率。</a:t>
            </a:r>
            <a:endParaRPr lang="zh-CN" altLang="en-US"/>
          </a:p>
          <a:p>
            <a:r>
              <a:rPr lang="zh-CN" altLang="en-US"/>
              <a:t>数据包调度通过实现不同策略来解决下列问题：</a:t>
            </a:r>
            <a:endParaRPr lang="zh-CN" altLang="en-US"/>
          </a:p>
          <a:p>
            <a:r>
              <a:rPr lang="en-US" altLang="zh-CN"/>
              <a:t>	</a:t>
            </a:r>
            <a:r>
              <a:rPr lang="zh-CN" altLang="en-US"/>
              <a:t>数据中的流隔离、流完成时间的优化，拥塞控制等等</a:t>
            </a:r>
            <a:endParaRPr lang="zh-CN" altLang="en-US"/>
          </a:p>
          <a:p>
            <a:endParaRPr lang="zh-CN" altLang="en-US"/>
          </a:p>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数据包调度器可以被实现在网络的多个地方。</a:t>
            </a:r>
            <a:endParaRPr lang="zh-CN" altLang="en-US"/>
          </a:p>
          <a:p>
            <a:r>
              <a:rPr lang="zh-CN" altLang="en-US"/>
              <a:t>调度器在硬件中实现，比如可以在</a:t>
            </a:r>
            <a:r>
              <a:rPr lang="en-US" altLang="zh-CN"/>
              <a:t>ASIC</a:t>
            </a:r>
            <a:r>
              <a:rPr lang="zh-CN" altLang="en-US"/>
              <a:t>电路，</a:t>
            </a:r>
            <a:r>
              <a:rPr lang="en-US" altLang="zh-CN"/>
              <a:t>FPGA</a:t>
            </a:r>
            <a:r>
              <a:rPr lang="zh-CN" altLang="en-US"/>
              <a:t>或者</a:t>
            </a:r>
            <a:r>
              <a:rPr lang="en-US" altLang="zh-CN"/>
              <a:t>NPU</a:t>
            </a:r>
            <a:r>
              <a:rPr lang="zh-CN" altLang="en-US"/>
              <a:t>中实现，实现成交换机或者网卡中的可编程策略或者可编程调度器</a:t>
            </a:r>
            <a:endParaRPr lang="zh-CN" altLang="en-US"/>
          </a:p>
          <a:p>
            <a:r>
              <a:rPr lang="zh-CN" altLang="en-US"/>
              <a:t>数据包调度器也可以在终端或者中间件中实现，比如实现成系统内核排队原则或者用户控件的网络栈等等</a:t>
            </a:r>
            <a:endParaRPr lang="zh-CN" altLang="en-US"/>
          </a:p>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软件部署和硬件部署各有优劣，在硬件上面部署，有一个重要的优势，那就是快，但是软件也有相对的优势。</a:t>
            </a:r>
            <a:endParaRPr lang="zh-CN" altLang="en-US"/>
          </a:p>
          <a:p>
            <a:r>
              <a:rPr lang="zh-CN" altLang="en-US"/>
              <a:t>首先硬件部署永远滞后于网络需求：</a:t>
            </a:r>
            <a:r>
              <a:rPr lang="en-US" altLang="zh-CN"/>
              <a:t>	</a:t>
            </a:r>
            <a:r>
              <a:rPr lang="zh-CN" altLang="en-US"/>
              <a:t>例如，三年前，网络需求约成千上万个速率限制器[46]，而硬件网卡则提供10-128个队列[4]。</a:t>
            </a:r>
            <a:endParaRPr lang="zh-CN" altLang="en-US"/>
          </a:p>
          <a:p>
            <a:r>
              <a:rPr lang="zh-CN" altLang="en-US"/>
              <a:t>第二：由于短的开发周期和软件的灵活性 在硬件部署之前，软件是一个良好的实验环境</a:t>
            </a:r>
            <a:endParaRPr lang="zh-CN" altLang="en-US"/>
          </a:p>
          <a:p>
            <a:r>
              <a:rPr lang="zh-CN" altLang="en-US"/>
              <a:t>第三：软件可以做到一次构建，多处部署，软件分组调度程序部署在多个平台和位置，包括作为虚拟网络功能和中间主机的中间件</a:t>
            </a:r>
            <a:endParaRPr lang="zh-CN" altLang="en-US"/>
          </a:p>
          <a:p>
            <a:r>
              <a:rPr lang="zh-CN" altLang="en-US">
                <a:sym typeface="+mn-ea"/>
              </a:rPr>
              <a:t>所以在这篇文章中，主要讨论了在软件中实现高效灵活的数据包调度器。</a:t>
            </a:r>
            <a:endParaRPr lang="zh-CN" altLang="en-US"/>
          </a:p>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840646" y="2605021"/>
            <a:ext cx="16422806" cy="3061970"/>
          </a:xfrm>
          <a:prstGeom prst="rect">
            <a:avLst/>
          </a:prstGeom>
        </p:spPr>
        <p:txBody>
          <a:bodyPr wrap="square" lIns="0" tIns="0" rIns="0" bIns="0">
            <a:spAutoFit/>
          </a:bodyPr>
          <a:lstStyle>
            <a:lvl1pPr>
              <a:defRPr b="0" i="0">
                <a:solidFill>
                  <a:schemeClr val="tx1"/>
                </a:solidFill>
              </a:defRPr>
            </a:lvl1pPr>
          </a:lstStyle>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defRPr sz="1950" b="0" i="0">
                <a:solidFill>
                  <a:schemeClr val="tx1"/>
                </a:solidFill>
                <a:latin typeface="Arial" panose="020B0604020202020204"/>
                <a:cs typeface="Arial" panose="020B0604020202020204"/>
              </a:defRPr>
            </a:lvl1pPr>
          </a:lstStyle>
          <a:p>
            <a:pPr marL="25400">
              <a:lnSpc>
                <a:spcPct val="100000"/>
              </a:lnSpc>
              <a:spcBef>
                <a:spcPts val="60"/>
              </a:spcBef>
            </a:pPr>
            <a:fld id="{81D60167-4931-47E6-BA6A-407CBD079E47}" type="slidenum">
              <a:rPr spc="15" dirty="0"/>
            </a:fld>
            <a:endParaRPr spc="15"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p:txBody>
      </p:sp>
      <p:sp>
        <p:nvSpPr>
          <p:cNvPr id="3" name="Holder 3"/>
          <p:cNvSpPr>
            <a:spLocks noGrp="1"/>
          </p:cNvSpPr>
          <p:nvPr>
            <p:ph type="body" idx="1"/>
          </p:nvPr>
        </p:nvSpPr>
        <p:spPr/>
        <p:txBody>
          <a:bodyPr lIns="0" tIns="0" rIns="0" bIns="0"/>
          <a:lstStyle>
            <a:lvl1pPr>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defRPr sz="1950" b="0" i="0">
                <a:solidFill>
                  <a:schemeClr val="tx1"/>
                </a:solidFill>
                <a:latin typeface="Arial" panose="020B0604020202020204"/>
                <a:cs typeface="Arial" panose="020B0604020202020204"/>
              </a:defRPr>
            </a:lvl1pPr>
          </a:lstStyle>
          <a:p>
            <a:pPr marL="25400">
              <a:lnSpc>
                <a:spcPct val="100000"/>
              </a:lnSpc>
              <a:spcBef>
                <a:spcPts val="60"/>
              </a:spcBef>
            </a:pPr>
            <a:fld id="{81D60167-4931-47E6-BA6A-407CBD079E47}" type="slidenum">
              <a:rPr spc="15" dirty="0"/>
            </a:fld>
            <a:endParaRPr spc="1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p:txBody>
      </p:sp>
      <p:sp>
        <p:nvSpPr>
          <p:cNvPr id="3" name="Holder 3"/>
          <p:cNvSpPr>
            <a:spLocks noGrp="1"/>
          </p:cNvSpPr>
          <p:nvPr>
            <p:ph sz="half" idx="2"/>
          </p:nvPr>
        </p:nvSpPr>
        <p:spPr>
          <a:xfrm>
            <a:off x="1005205" y="2601150"/>
            <a:ext cx="8745284" cy="7464171"/>
          </a:xfrm>
          <a:prstGeom prst="rect">
            <a:avLst/>
          </a:prstGeom>
        </p:spPr>
        <p:txBody>
          <a:bodyPr wrap="square" lIns="0" tIns="0" rIns="0" bIns="0">
            <a:spAutoFit/>
          </a:bodyPr>
          <a:lstStyle>
            <a:lvl1pPr>
              <a:defRPr/>
            </a:lvl1pPr>
          </a:lstStyle>
          <a:p/>
        </p:txBody>
      </p:sp>
      <p:sp>
        <p:nvSpPr>
          <p:cNvPr id="4" name="Holder 4"/>
          <p:cNvSpPr>
            <a:spLocks noGrp="1"/>
          </p:cNvSpPr>
          <p:nvPr>
            <p:ph sz="half" idx="3"/>
          </p:nvPr>
        </p:nvSpPr>
        <p:spPr>
          <a:xfrm>
            <a:off x="10353611" y="2601150"/>
            <a:ext cx="8745284" cy="7464171"/>
          </a:xfrm>
          <a:prstGeom prst="rect">
            <a:avLst/>
          </a:prstGeom>
        </p:spPr>
        <p:txBody>
          <a:bodyPr wrap="square" lIns="0" tIns="0" rIns="0" bIns="0">
            <a:spAutoFit/>
          </a:bodyPr>
          <a:lstStyle>
            <a:lvl1pPr>
              <a:defRPr/>
            </a:lvl1pPr>
          </a:lstStyle>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7" name="Holder 7"/>
          <p:cNvSpPr>
            <a:spLocks noGrp="1"/>
          </p:cNvSpPr>
          <p:nvPr>
            <p:ph type="sldNum" sz="quarter" idx="7"/>
          </p:nvPr>
        </p:nvSpPr>
        <p:spPr/>
        <p:txBody>
          <a:bodyPr lIns="0" tIns="0" rIns="0" bIns="0"/>
          <a:lstStyle>
            <a:lvl1pPr>
              <a:defRPr sz="1950" b="0" i="0">
                <a:solidFill>
                  <a:schemeClr val="tx1"/>
                </a:solidFill>
                <a:latin typeface="Arial" panose="020B0604020202020204"/>
                <a:cs typeface="Arial" panose="020B0604020202020204"/>
              </a:defRPr>
            </a:lvl1pPr>
          </a:lstStyle>
          <a:p>
            <a:pPr marL="25400">
              <a:lnSpc>
                <a:spcPct val="100000"/>
              </a:lnSpc>
              <a:spcBef>
                <a:spcPts val="60"/>
              </a:spcBef>
            </a:pPr>
            <a:fld id="{81D60167-4931-47E6-BA6A-407CBD079E47}" type="slidenum">
              <a:rPr spc="15" dirty="0"/>
            </a:fld>
            <a:endParaRPr spc="1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5" name="Holder 5"/>
          <p:cNvSpPr>
            <a:spLocks noGrp="1"/>
          </p:cNvSpPr>
          <p:nvPr>
            <p:ph type="sldNum" sz="quarter" idx="7"/>
          </p:nvPr>
        </p:nvSpPr>
        <p:spPr/>
        <p:txBody>
          <a:bodyPr lIns="0" tIns="0" rIns="0" bIns="0"/>
          <a:lstStyle>
            <a:lvl1pPr>
              <a:defRPr sz="1950" b="0" i="0">
                <a:solidFill>
                  <a:schemeClr val="tx1"/>
                </a:solidFill>
                <a:latin typeface="Arial" panose="020B0604020202020204"/>
                <a:cs typeface="Arial" panose="020B0604020202020204"/>
              </a:defRPr>
            </a:lvl1pPr>
          </a:lstStyle>
          <a:p>
            <a:pPr marL="25400">
              <a:lnSpc>
                <a:spcPct val="100000"/>
              </a:lnSpc>
              <a:spcBef>
                <a:spcPts val="60"/>
              </a:spcBef>
            </a:pPr>
            <a:fld id="{81D60167-4931-47E6-BA6A-407CBD079E47}" type="slidenum">
              <a:rPr spc="15" dirty="0"/>
            </a:fld>
            <a:endParaRPr spc="1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showMasterSp="0">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5133645" y="7562084"/>
            <a:ext cx="1052133" cy="1632621"/>
          </a:xfrm>
          <a:prstGeom prst="rect">
            <a:avLst/>
          </a:prstGeom>
          <a:blipFill>
            <a:blip r:embed="rId2" cstate="print"/>
            <a:stretch>
              <a:fillRect/>
            </a:stretch>
          </a:blipFill>
        </p:spPr>
        <p:txBody>
          <a:bodyPr wrap="square" lIns="0" tIns="0" rIns="0" bIns="0" rtlCol="0"/>
          <a:lstStyle/>
          <a:p/>
        </p:txBody>
      </p:sp>
      <p:sp>
        <p:nvSpPr>
          <p:cNvPr id="17" name="bk object 17"/>
          <p:cNvSpPr/>
          <p:nvPr/>
        </p:nvSpPr>
        <p:spPr>
          <a:xfrm>
            <a:off x="14534939" y="9223085"/>
            <a:ext cx="2249553" cy="1574687"/>
          </a:xfrm>
          <a:prstGeom prst="rect">
            <a:avLst/>
          </a:prstGeom>
          <a:blipFill>
            <a:blip r:embed="rId3" cstate="print"/>
            <a:stretch>
              <a:fillRect/>
            </a:stretch>
          </a:blipFill>
        </p:spPr>
        <p:txBody>
          <a:bodyPr wrap="square" lIns="0" tIns="0" rIns="0" bIns="0" rtlCol="0"/>
          <a:lstStyle/>
          <a:p/>
        </p:txBody>
      </p:sp>
      <p:sp>
        <p:nvSpPr>
          <p:cNvPr id="18" name="bk object 18"/>
          <p:cNvSpPr/>
          <p:nvPr/>
        </p:nvSpPr>
        <p:spPr>
          <a:xfrm>
            <a:off x="16523265" y="9629157"/>
            <a:ext cx="762545" cy="762545"/>
          </a:xfrm>
          <a:prstGeom prst="rect">
            <a:avLst/>
          </a:prstGeom>
          <a:blipFill>
            <a:blip r:embed="rId4" cstate="print"/>
            <a:stretch>
              <a:fillRect/>
            </a:stretch>
          </a:blipFill>
        </p:spPr>
        <p:txBody>
          <a:bodyPr wrap="square" lIns="0" tIns="0" rIns="0" bIns="0" rtlCol="0"/>
          <a:lstStyle/>
          <a:p/>
        </p:txBody>
      </p:sp>
      <p:sp>
        <p:nvSpPr>
          <p:cNvPr id="19" name="bk object 19"/>
          <p:cNvSpPr/>
          <p:nvPr/>
        </p:nvSpPr>
        <p:spPr>
          <a:xfrm>
            <a:off x="14966790" y="6323530"/>
            <a:ext cx="1371696" cy="685848"/>
          </a:xfrm>
          <a:prstGeom prst="rect">
            <a:avLst/>
          </a:prstGeom>
          <a:blipFill>
            <a:blip r:embed="rId5" cstate="print"/>
            <a:stretch>
              <a:fillRect/>
            </a:stretch>
          </a:blipFill>
        </p:spPr>
        <p:txBody>
          <a:bodyPr wrap="square" lIns="0" tIns="0" rIns="0" bIns="0" rtlCol="0"/>
          <a:lstStyle/>
          <a:p/>
        </p:txBody>
      </p:sp>
      <p:sp>
        <p:nvSpPr>
          <p:cNvPr id="20" name="bk object 20"/>
          <p:cNvSpPr/>
          <p:nvPr/>
        </p:nvSpPr>
        <p:spPr>
          <a:xfrm>
            <a:off x="11791557" y="6323530"/>
            <a:ext cx="1371696" cy="685848"/>
          </a:xfrm>
          <a:prstGeom prst="rect">
            <a:avLst/>
          </a:prstGeom>
          <a:blipFill>
            <a:blip r:embed="rId5" cstate="print"/>
            <a:stretch>
              <a:fillRect/>
            </a:stretch>
          </a:blipFill>
        </p:spPr>
        <p:txBody>
          <a:bodyPr wrap="square" lIns="0" tIns="0" rIns="0" bIns="0" rtlCol="0"/>
          <a:lstStyle/>
          <a:p/>
        </p:txBody>
      </p:sp>
      <p:sp>
        <p:nvSpPr>
          <p:cNvPr id="21" name="bk object 21"/>
          <p:cNvSpPr/>
          <p:nvPr/>
        </p:nvSpPr>
        <p:spPr>
          <a:xfrm>
            <a:off x="8616330" y="6323530"/>
            <a:ext cx="1371696" cy="685848"/>
          </a:xfrm>
          <a:prstGeom prst="rect">
            <a:avLst/>
          </a:prstGeom>
          <a:blipFill>
            <a:blip r:embed="rId5" cstate="print"/>
            <a:stretch>
              <a:fillRect/>
            </a:stretch>
          </a:blipFill>
        </p:spPr>
        <p:txBody>
          <a:bodyPr wrap="square" lIns="0" tIns="0" rIns="0" bIns="0" rtlCol="0"/>
          <a:lstStyle/>
          <a:p/>
        </p:txBody>
      </p:sp>
      <p:sp>
        <p:nvSpPr>
          <p:cNvPr id="22" name="bk object 22"/>
          <p:cNvSpPr/>
          <p:nvPr/>
        </p:nvSpPr>
        <p:spPr>
          <a:xfrm>
            <a:off x="5441100" y="6323530"/>
            <a:ext cx="1371696" cy="685848"/>
          </a:xfrm>
          <a:prstGeom prst="rect">
            <a:avLst/>
          </a:prstGeom>
          <a:blipFill>
            <a:blip r:embed="rId5" cstate="print"/>
            <a:stretch>
              <a:fillRect/>
            </a:stretch>
          </a:blipFill>
        </p:spPr>
        <p:txBody>
          <a:bodyPr wrap="square" lIns="0" tIns="0" rIns="0" bIns="0" rtlCol="0"/>
          <a:lstStyle/>
          <a:p/>
        </p:txBody>
      </p:sp>
      <p:sp>
        <p:nvSpPr>
          <p:cNvPr id="23" name="bk object 23"/>
          <p:cNvSpPr/>
          <p:nvPr/>
        </p:nvSpPr>
        <p:spPr>
          <a:xfrm>
            <a:off x="14966790" y="5521814"/>
            <a:ext cx="1371696" cy="685848"/>
          </a:xfrm>
          <a:prstGeom prst="rect">
            <a:avLst/>
          </a:prstGeom>
          <a:blipFill>
            <a:blip r:embed="rId5" cstate="print"/>
            <a:stretch>
              <a:fillRect/>
            </a:stretch>
          </a:blipFill>
        </p:spPr>
        <p:txBody>
          <a:bodyPr wrap="square" lIns="0" tIns="0" rIns="0" bIns="0" rtlCol="0"/>
          <a:lstStyle/>
          <a:p/>
        </p:txBody>
      </p:sp>
      <p:sp>
        <p:nvSpPr>
          <p:cNvPr id="24" name="bk object 24"/>
          <p:cNvSpPr/>
          <p:nvPr/>
        </p:nvSpPr>
        <p:spPr>
          <a:xfrm>
            <a:off x="11791557" y="5521814"/>
            <a:ext cx="1371696" cy="685848"/>
          </a:xfrm>
          <a:prstGeom prst="rect">
            <a:avLst/>
          </a:prstGeom>
          <a:blipFill>
            <a:blip r:embed="rId5" cstate="print"/>
            <a:stretch>
              <a:fillRect/>
            </a:stretch>
          </a:blipFill>
        </p:spPr>
        <p:txBody>
          <a:bodyPr wrap="square" lIns="0" tIns="0" rIns="0" bIns="0" rtlCol="0"/>
          <a:lstStyle/>
          <a:p/>
        </p:txBody>
      </p:sp>
      <p:sp>
        <p:nvSpPr>
          <p:cNvPr id="25" name="bk object 25"/>
          <p:cNvSpPr/>
          <p:nvPr/>
        </p:nvSpPr>
        <p:spPr>
          <a:xfrm>
            <a:off x="8616330" y="5521814"/>
            <a:ext cx="1371696" cy="685848"/>
          </a:xfrm>
          <a:prstGeom prst="rect">
            <a:avLst/>
          </a:prstGeom>
          <a:blipFill>
            <a:blip r:embed="rId5" cstate="print"/>
            <a:stretch>
              <a:fillRect/>
            </a:stretch>
          </a:blipFill>
        </p:spPr>
        <p:txBody>
          <a:bodyPr wrap="square" lIns="0" tIns="0" rIns="0" bIns="0" rtlCol="0"/>
          <a:lstStyle/>
          <a:p/>
        </p:txBody>
      </p:sp>
      <p:sp>
        <p:nvSpPr>
          <p:cNvPr id="26" name="bk object 26"/>
          <p:cNvSpPr/>
          <p:nvPr/>
        </p:nvSpPr>
        <p:spPr>
          <a:xfrm>
            <a:off x="5441100" y="5521814"/>
            <a:ext cx="1371696" cy="685848"/>
          </a:xfrm>
          <a:prstGeom prst="rect">
            <a:avLst/>
          </a:prstGeom>
          <a:blipFill>
            <a:blip r:embed="rId5" cstate="print"/>
            <a:stretch>
              <a:fillRect/>
            </a:stretch>
          </a:blipFill>
        </p:spPr>
        <p:txBody>
          <a:bodyPr wrap="square" lIns="0" tIns="0" rIns="0" bIns="0" rtlCol="0"/>
          <a:lstStyle/>
          <a:p/>
        </p:txBody>
      </p:sp>
      <p:sp>
        <p:nvSpPr>
          <p:cNvPr id="27" name="bk object 27"/>
          <p:cNvSpPr/>
          <p:nvPr/>
        </p:nvSpPr>
        <p:spPr>
          <a:xfrm>
            <a:off x="14966790" y="4646802"/>
            <a:ext cx="1371696" cy="685848"/>
          </a:xfrm>
          <a:prstGeom prst="rect">
            <a:avLst/>
          </a:prstGeom>
          <a:blipFill>
            <a:blip r:embed="rId5" cstate="print"/>
            <a:stretch>
              <a:fillRect/>
            </a:stretch>
          </a:blipFill>
        </p:spPr>
        <p:txBody>
          <a:bodyPr wrap="square" lIns="0" tIns="0" rIns="0" bIns="0" rtlCol="0"/>
          <a:lstStyle/>
          <a:p/>
        </p:txBody>
      </p:sp>
      <p:sp>
        <p:nvSpPr>
          <p:cNvPr id="28" name="bk object 28"/>
          <p:cNvSpPr/>
          <p:nvPr/>
        </p:nvSpPr>
        <p:spPr>
          <a:xfrm>
            <a:off x="11791557" y="4646802"/>
            <a:ext cx="1371696" cy="685848"/>
          </a:xfrm>
          <a:prstGeom prst="rect">
            <a:avLst/>
          </a:prstGeom>
          <a:blipFill>
            <a:blip r:embed="rId5" cstate="print"/>
            <a:stretch>
              <a:fillRect/>
            </a:stretch>
          </a:blipFill>
        </p:spPr>
        <p:txBody>
          <a:bodyPr wrap="square" lIns="0" tIns="0" rIns="0" bIns="0" rtlCol="0"/>
          <a:lstStyle/>
          <a:p/>
        </p:txBody>
      </p:sp>
      <p:sp>
        <p:nvSpPr>
          <p:cNvPr id="29" name="bk object 29"/>
          <p:cNvSpPr/>
          <p:nvPr/>
        </p:nvSpPr>
        <p:spPr>
          <a:xfrm>
            <a:off x="8616330" y="4646802"/>
            <a:ext cx="1371696" cy="685848"/>
          </a:xfrm>
          <a:prstGeom prst="rect">
            <a:avLst/>
          </a:prstGeom>
          <a:blipFill>
            <a:blip r:embed="rId5" cstate="print"/>
            <a:stretch>
              <a:fillRect/>
            </a:stretch>
          </a:blipFill>
        </p:spPr>
        <p:txBody>
          <a:bodyPr wrap="square" lIns="0" tIns="0" rIns="0" bIns="0" rtlCol="0"/>
          <a:lstStyle/>
          <a:p/>
        </p:txBody>
      </p:sp>
      <p:sp>
        <p:nvSpPr>
          <p:cNvPr id="30" name="bk object 30"/>
          <p:cNvSpPr/>
          <p:nvPr/>
        </p:nvSpPr>
        <p:spPr>
          <a:xfrm>
            <a:off x="5441100" y="4646802"/>
            <a:ext cx="1371696" cy="685848"/>
          </a:xfrm>
          <a:prstGeom prst="rect">
            <a:avLst/>
          </a:prstGeom>
          <a:blipFill>
            <a:blip r:embed="rId5" cstate="print"/>
            <a:stretch>
              <a:fillRect/>
            </a:stretch>
          </a:blipFill>
        </p:spPr>
        <p:txBody>
          <a:bodyPr wrap="square" lIns="0" tIns="0" rIns="0" bIns="0" rtlCol="0"/>
          <a:lstStyle/>
          <a:p/>
        </p:txBody>
      </p:sp>
      <p:sp>
        <p:nvSpPr>
          <p:cNvPr id="31" name="bk object 31"/>
          <p:cNvSpPr/>
          <p:nvPr/>
        </p:nvSpPr>
        <p:spPr>
          <a:xfrm>
            <a:off x="11809315" y="3072953"/>
            <a:ext cx="1371696" cy="685848"/>
          </a:xfrm>
          <a:prstGeom prst="rect">
            <a:avLst/>
          </a:prstGeom>
          <a:blipFill>
            <a:blip r:embed="rId5" cstate="print"/>
            <a:stretch>
              <a:fillRect/>
            </a:stretch>
          </a:blipFill>
        </p:spPr>
        <p:txBody>
          <a:bodyPr wrap="square" lIns="0" tIns="0" rIns="0" bIns="0" rtlCol="0"/>
          <a:lstStyle/>
          <a:p/>
        </p:txBody>
      </p:sp>
      <p:sp>
        <p:nvSpPr>
          <p:cNvPr id="32" name="bk object 32"/>
          <p:cNvSpPr/>
          <p:nvPr/>
        </p:nvSpPr>
        <p:spPr>
          <a:xfrm>
            <a:off x="8634086" y="3072953"/>
            <a:ext cx="1371696" cy="685848"/>
          </a:xfrm>
          <a:prstGeom prst="rect">
            <a:avLst/>
          </a:prstGeom>
          <a:blipFill>
            <a:blip r:embed="rId5" cstate="print"/>
            <a:stretch>
              <a:fillRect/>
            </a:stretch>
          </a:blipFill>
        </p:spPr>
        <p:txBody>
          <a:bodyPr wrap="square" lIns="0" tIns="0" rIns="0" bIns="0" rtlCol="0"/>
          <a:lstStyle/>
          <a:p/>
        </p:txBody>
      </p:sp>
      <p:sp>
        <p:nvSpPr>
          <p:cNvPr id="33" name="bk object 33"/>
          <p:cNvSpPr/>
          <p:nvPr/>
        </p:nvSpPr>
        <p:spPr>
          <a:xfrm>
            <a:off x="8906114" y="7584311"/>
            <a:ext cx="792130" cy="792130"/>
          </a:xfrm>
          <a:prstGeom prst="rect">
            <a:avLst/>
          </a:prstGeom>
          <a:blipFill>
            <a:blip r:embed="rId6" cstate="print"/>
            <a:stretch>
              <a:fillRect/>
            </a:stretch>
          </a:blipFill>
        </p:spPr>
        <p:txBody>
          <a:bodyPr wrap="square" lIns="0" tIns="0" rIns="0" bIns="0" rtlCol="0"/>
          <a:lstStyle/>
          <a:p/>
        </p:txBody>
      </p:sp>
      <p:sp>
        <p:nvSpPr>
          <p:cNvPr id="34" name="bk object 34"/>
          <p:cNvSpPr/>
          <p:nvPr/>
        </p:nvSpPr>
        <p:spPr>
          <a:xfrm>
            <a:off x="8906114" y="8402649"/>
            <a:ext cx="792130" cy="792130"/>
          </a:xfrm>
          <a:prstGeom prst="rect">
            <a:avLst/>
          </a:prstGeom>
          <a:blipFill>
            <a:blip r:embed="rId6" cstate="print"/>
            <a:stretch>
              <a:fillRect/>
            </a:stretch>
          </a:blipFill>
        </p:spPr>
        <p:txBody>
          <a:bodyPr wrap="square" lIns="0" tIns="0" rIns="0" bIns="0" rtlCol="0"/>
          <a:lstStyle/>
          <a:p/>
        </p:txBody>
      </p:sp>
      <p:sp>
        <p:nvSpPr>
          <p:cNvPr id="35" name="bk object 35"/>
          <p:cNvSpPr/>
          <p:nvPr/>
        </p:nvSpPr>
        <p:spPr>
          <a:xfrm>
            <a:off x="12186047" y="7584311"/>
            <a:ext cx="792130" cy="792130"/>
          </a:xfrm>
          <a:prstGeom prst="rect">
            <a:avLst/>
          </a:prstGeom>
          <a:blipFill>
            <a:blip r:embed="rId6" cstate="print"/>
            <a:stretch>
              <a:fillRect/>
            </a:stretch>
          </a:blipFill>
        </p:spPr>
        <p:txBody>
          <a:bodyPr wrap="square" lIns="0" tIns="0" rIns="0" bIns="0" rtlCol="0"/>
          <a:lstStyle/>
          <a:p/>
        </p:txBody>
      </p:sp>
      <p:sp>
        <p:nvSpPr>
          <p:cNvPr id="36" name="bk object 36"/>
          <p:cNvSpPr/>
          <p:nvPr/>
        </p:nvSpPr>
        <p:spPr>
          <a:xfrm>
            <a:off x="12186047" y="8402649"/>
            <a:ext cx="792130" cy="792130"/>
          </a:xfrm>
          <a:prstGeom prst="rect">
            <a:avLst/>
          </a:prstGeom>
          <a:blipFill>
            <a:blip r:embed="rId6" cstate="print"/>
            <a:stretch>
              <a:fillRect/>
            </a:stretch>
          </a:blipFill>
        </p:spPr>
        <p:txBody>
          <a:bodyPr wrap="square" lIns="0" tIns="0" rIns="0" bIns="0" rtlCol="0"/>
          <a:lstStyle/>
          <a:p/>
        </p:txBody>
      </p:sp>
      <p:sp>
        <p:nvSpPr>
          <p:cNvPr id="37" name="bk object 37"/>
          <p:cNvSpPr/>
          <p:nvPr/>
        </p:nvSpPr>
        <p:spPr>
          <a:xfrm>
            <a:off x="5730883" y="7584311"/>
            <a:ext cx="792130" cy="792130"/>
          </a:xfrm>
          <a:prstGeom prst="rect">
            <a:avLst/>
          </a:prstGeom>
          <a:blipFill>
            <a:blip r:embed="rId6" cstate="print"/>
            <a:stretch>
              <a:fillRect/>
            </a:stretch>
          </a:blipFill>
        </p:spPr>
        <p:txBody>
          <a:bodyPr wrap="square" lIns="0" tIns="0" rIns="0" bIns="0" rtlCol="0"/>
          <a:lstStyle/>
          <a:p/>
        </p:txBody>
      </p:sp>
      <p:sp>
        <p:nvSpPr>
          <p:cNvPr id="38" name="bk object 38"/>
          <p:cNvSpPr/>
          <p:nvPr/>
        </p:nvSpPr>
        <p:spPr>
          <a:xfrm>
            <a:off x="5730883" y="8402649"/>
            <a:ext cx="792130" cy="792130"/>
          </a:xfrm>
          <a:prstGeom prst="rect">
            <a:avLst/>
          </a:prstGeom>
          <a:blipFill>
            <a:blip r:embed="rId6" cstate="print"/>
            <a:stretch>
              <a:fillRect/>
            </a:stretch>
          </a:blipFill>
        </p:spPr>
        <p:txBody>
          <a:bodyPr wrap="square" lIns="0" tIns="0" rIns="0" bIns="0" rtlCol="0"/>
          <a:lstStyle/>
          <a:p/>
        </p:txBody>
      </p:sp>
      <p:sp>
        <p:nvSpPr>
          <p:cNvPr id="39" name="bk object 39"/>
          <p:cNvSpPr/>
          <p:nvPr/>
        </p:nvSpPr>
        <p:spPr>
          <a:xfrm>
            <a:off x="9323486" y="6766034"/>
            <a:ext cx="0" cy="815975"/>
          </a:xfrm>
          <a:custGeom>
            <a:avLst/>
            <a:gdLst/>
            <a:ahLst/>
            <a:cxnLst/>
            <a:rect l="l" t="t" r="r" b="b"/>
            <a:pathLst>
              <a:path h="815975">
                <a:moveTo>
                  <a:pt x="0" y="815795"/>
                </a:moveTo>
                <a:lnTo>
                  <a:pt x="0" y="0"/>
                </a:lnTo>
              </a:path>
            </a:pathLst>
          </a:custGeom>
          <a:ln w="20941">
            <a:solidFill>
              <a:srgbClr val="000000"/>
            </a:solidFill>
          </a:ln>
        </p:spPr>
        <p:txBody>
          <a:bodyPr wrap="square" lIns="0" tIns="0" rIns="0" bIns="0" rtlCol="0"/>
          <a:lstStyle/>
          <a:p/>
        </p:txBody>
      </p:sp>
      <p:sp>
        <p:nvSpPr>
          <p:cNvPr id="40" name="bk object 40"/>
          <p:cNvSpPr/>
          <p:nvPr/>
        </p:nvSpPr>
        <p:spPr>
          <a:xfrm>
            <a:off x="12582119" y="6766034"/>
            <a:ext cx="0" cy="815975"/>
          </a:xfrm>
          <a:custGeom>
            <a:avLst/>
            <a:gdLst/>
            <a:ahLst/>
            <a:cxnLst/>
            <a:rect l="l" t="t" r="r" b="b"/>
            <a:pathLst>
              <a:path h="815975">
                <a:moveTo>
                  <a:pt x="0" y="815795"/>
                </a:moveTo>
                <a:lnTo>
                  <a:pt x="0" y="0"/>
                </a:lnTo>
              </a:path>
            </a:pathLst>
          </a:custGeom>
          <a:ln w="20941">
            <a:solidFill>
              <a:srgbClr val="000000"/>
            </a:solidFill>
          </a:ln>
        </p:spPr>
        <p:txBody>
          <a:bodyPr wrap="square" lIns="0" tIns="0" rIns="0" bIns="0" rtlCol="0"/>
          <a:lstStyle/>
          <a:p/>
        </p:txBody>
      </p:sp>
      <p:sp>
        <p:nvSpPr>
          <p:cNvPr id="41" name="bk object 41"/>
          <p:cNvSpPr/>
          <p:nvPr/>
        </p:nvSpPr>
        <p:spPr>
          <a:xfrm>
            <a:off x="6126947" y="6766034"/>
            <a:ext cx="0" cy="815975"/>
          </a:xfrm>
          <a:custGeom>
            <a:avLst/>
            <a:gdLst/>
            <a:ahLst/>
            <a:cxnLst/>
            <a:rect l="l" t="t" r="r" b="b"/>
            <a:pathLst>
              <a:path h="815975">
                <a:moveTo>
                  <a:pt x="0" y="815795"/>
                </a:moveTo>
                <a:lnTo>
                  <a:pt x="0" y="0"/>
                </a:lnTo>
              </a:path>
            </a:pathLst>
          </a:custGeom>
          <a:ln w="20941">
            <a:solidFill>
              <a:srgbClr val="000000"/>
            </a:solidFill>
          </a:ln>
        </p:spPr>
        <p:txBody>
          <a:bodyPr wrap="square" lIns="0" tIns="0" rIns="0" bIns="0" rtlCol="0"/>
          <a:lstStyle/>
          <a:p/>
        </p:txBody>
      </p:sp>
      <p:sp>
        <p:nvSpPr>
          <p:cNvPr id="42" name="bk object 42"/>
          <p:cNvSpPr/>
          <p:nvPr/>
        </p:nvSpPr>
        <p:spPr>
          <a:xfrm>
            <a:off x="15652644" y="6766034"/>
            <a:ext cx="0" cy="815975"/>
          </a:xfrm>
          <a:custGeom>
            <a:avLst/>
            <a:gdLst/>
            <a:ahLst/>
            <a:cxnLst/>
            <a:rect l="l" t="t" r="r" b="b"/>
            <a:pathLst>
              <a:path h="815975">
                <a:moveTo>
                  <a:pt x="0" y="815795"/>
                </a:moveTo>
                <a:lnTo>
                  <a:pt x="0" y="0"/>
                </a:lnTo>
              </a:path>
            </a:pathLst>
          </a:custGeom>
          <a:ln w="20941">
            <a:solidFill>
              <a:srgbClr val="000000"/>
            </a:solidFill>
          </a:ln>
        </p:spPr>
        <p:txBody>
          <a:bodyPr wrap="square" lIns="0" tIns="0" rIns="0" bIns="0" rtlCol="0"/>
          <a:lstStyle/>
          <a:p/>
        </p:txBody>
      </p:sp>
      <p:sp>
        <p:nvSpPr>
          <p:cNvPr id="43" name="bk object 43"/>
          <p:cNvSpPr/>
          <p:nvPr/>
        </p:nvSpPr>
        <p:spPr>
          <a:xfrm>
            <a:off x="12598317" y="5957700"/>
            <a:ext cx="3038475" cy="645795"/>
          </a:xfrm>
          <a:custGeom>
            <a:avLst/>
            <a:gdLst/>
            <a:ahLst/>
            <a:cxnLst/>
            <a:rect l="l" t="t" r="r" b="b"/>
            <a:pathLst>
              <a:path w="3038475" h="645795">
                <a:moveTo>
                  <a:pt x="0" y="645542"/>
                </a:moveTo>
                <a:lnTo>
                  <a:pt x="3038113" y="0"/>
                </a:lnTo>
              </a:path>
            </a:pathLst>
          </a:custGeom>
          <a:ln w="20941">
            <a:solidFill>
              <a:srgbClr val="000000"/>
            </a:solidFill>
          </a:ln>
        </p:spPr>
        <p:txBody>
          <a:bodyPr wrap="square" lIns="0" tIns="0" rIns="0" bIns="0" rtlCol="0"/>
          <a:lstStyle/>
          <a:p/>
        </p:txBody>
      </p:sp>
      <p:sp>
        <p:nvSpPr>
          <p:cNvPr id="44" name="bk object 44"/>
          <p:cNvSpPr/>
          <p:nvPr/>
        </p:nvSpPr>
        <p:spPr>
          <a:xfrm>
            <a:off x="12582119" y="5999569"/>
            <a:ext cx="0" cy="561975"/>
          </a:xfrm>
          <a:custGeom>
            <a:avLst/>
            <a:gdLst/>
            <a:ahLst/>
            <a:cxnLst/>
            <a:rect l="l" t="t" r="r" b="b"/>
            <a:pathLst>
              <a:path h="561975">
                <a:moveTo>
                  <a:pt x="0" y="561805"/>
                </a:moveTo>
                <a:lnTo>
                  <a:pt x="0" y="0"/>
                </a:lnTo>
              </a:path>
            </a:pathLst>
          </a:custGeom>
          <a:ln w="20941">
            <a:solidFill>
              <a:srgbClr val="000000"/>
            </a:solidFill>
          </a:ln>
        </p:spPr>
        <p:txBody>
          <a:bodyPr wrap="square" lIns="0" tIns="0" rIns="0" bIns="0" rtlCol="0"/>
          <a:lstStyle/>
          <a:p/>
        </p:txBody>
      </p:sp>
      <p:sp>
        <p:nvSpPr>
          <p:cNvPr id="45" name="bk object 45"/>
          <p:cNvSpPr/>
          <p:nvPr/>
        </p:nvSpPr>
        <p:spPr>
          <a:xfrm>
            <a:off x="15652644" y="5999569"/>
            <a:ext cx="0" cy="561975"/>
          </a:xfrm>
          <a:custGeom>
            <a:avLst/>
            <a:gdLst/>
            <a:ahLst/>
            <a:cxnLst/>
            <a:rect l="l" t="t" r="r" b="b"/>
            <a:pathLst>
              <a:path h="561975">
                <a:moveTo>
                  <a:pt x="0" y="561805"/>
                </a:moveTo>
                <a:lnTo>
                  <a:pt x="0" y="0"/>
                </a:lnTo>
              </a:path>
            </a:pathLst>
          </a:custGeom>
          <a:ln w="20941">
            <a:solidFill>
              <a:srgbClr val="000000"/>
            </a:solidFill>
          </a:ln>
        </p:spPr>
        <p:txBody>
          <a:bodyPr wrap="square" lIns="0" tIns="0" rIns="0" bIns="0" rtlCol="0"/>
          <a:lstStyle/>
          <a:p/>
        </p:txBody>
      </p:sp>
      <p:sp>
        <p:nvSpPr>
          <p:cNvPr id="46" name="bk object 46"/>
          <p:cNvSpPr/>
          <p:nvPr/>
        </p:nvSpPr>
        <p:spPr>
          <a:xfrm>
            <a:off x="12598321" y="5957701"/>
            <a:ext cx="3038475" cy="645795"/>
          </a:xfrm>
          <a:custGeom>
            <a:avLst/>
            <a:gdLst/>
            <a:ahLst/>
            <a:cxnLst/>
            <a:rect l="l" t="t" r="r" b="b"/>
            <a:pathLst>
              <a:path w="3038475" h="645795">
                <a:moveTo>
                  <a:pt x="3038112" y="645542"/>
                </a:moveTo>
                <a:lnTo>
                  <a:pt x="0" y="0"/>
                </a:lnTo>
              </a:path>
            </a:pathLst>
          </a:custGeom>
          <a:ln w="20941">
            <a:solidFill>
              <a:srgbClr val="000000"/>
            </a:solidFill>
          </a:ln>
        </p:spPr>
        <p:txBody>
          <a:bodyPr wrap="square" lIns="0" tIns="0" rIns="0" bIns="0" rtlCol="0"/>
          <a:lstStyle/>
          <a:p/>
        </p:txBody>
      </p:sp>
      <p:sp>
        <p:nvSpPr>
          <p:cNvPr id="47" name="bk object 47"/>
          <p:cNvSpPr/>
          <p:nvPr/>
        </p:nvSpPr>
        <p:spPr>
          <a:xfrm>
            <a:off x="6178662" y="5957700"/>
            <a:ext cx="3038475" cy="645795"/>
          </a:xfrm>
          <a:custGeom>
            <a:avLst/>
            <a:gdLst/>
            <a:ahLst/>
            <a:cxnLst/>
            <a:rect l="l" t="t" r="r" b="b"/>
            <a:pathLst>
              <a:path w="3038475" h="645795">
                <a:moveTo>
                  <a:pt x="0" y="645542"/>
                </a:moveTo>
                <a:lnTo>
                  <a:pt x="3038113" y="0"/>
                </a:lnTo>
              </a:path>
            </a:pathLst>
          </a:custGeom>
          <a:ln w="20941">
            <a:solidFill>
              <a:srgbClr val="000000"/>
            </a:solidFill>
          </a:ln>
        </p:spPr>
        <p:txBody>
          <a:bodyPr wrap="square" lIns="0" tIns="0" rIns="0" bIns="0" rtlCol="0"/>
          <a:lstStyle/>
          <a:p/>
        </p:txBody>
      </p:sp>
      <p:sp>
        <p:nvSpPr>
          <p:cNvPr id="48" name="bk object 48"/>
          <p:cNvSpPr/>
          <p:nvPr/>
        </p:nvSpPr>
        <p:spPr>
          <a:xfrm>
            <a:off x="6162458" y="5999569"/>
            <a:ext cx="0" cy="561975"/>
          </a:xfrm>
          <a:custGeom>
            <a:avLst/>
            <a:gdLst/>
            <a:ahLst/>
            <a:cxnLst/>
            <a:rect l="l" t="t" r="r" b="b"/>
            <a:pathLst>
              <a:path h="561975">
                <a:moveTo>
                  <a:pt x="0" y="561805"/>
                </a:moveTo>
                <a:lnTo>
                  <a:pt x="0" y="0"/>
                </a:lnTo>
              </a:path>
            </a:pathLst>
          </a:custGeom>
          <a:ln w="20941">
            <a:solidFill>
              <a:srgbClr val="000000"/>
            </a:solidFill>
          </a:ln>
        </p:spPr>
        <p:txBody>
          <a:bodyPr wrap="square" lIns="0" tIns="0" rIns="0" bIns="0" rtlCol="0"/>
          <a:lstStyle/>
          <a:p/>
        </p:txBody>
      </p:sp>
      <p:sp>
        <p:nvSpPr>
          <p:cNvPr id="49" name="bk object 49"/>
          <p:cNvSpPr/>
          <p:nvPr/>
        </p:nvSpPr>
        <p:spPr>
          <a:xfrm>
            <a:off x="9232979" y="5999569"/>
            <a:ext cx="0" cy="561975"/>
          </a:xfrm>
          <a:custGeom>
            <a:avLst/>
            <a:gdLst/>
            <a:ahLst/>
            <a:cxnLst/>
            <a:rect l="l" t="t" r="r" b="b"/>
            <a:pathLst>
              <a:path h="561975">
                <a:moveTo>
                  <a:pt x="0" y="561805"/>
                </a:moveTo>
                <a:lnTo>
                  <a:pt x="0" y="0"/>
                </a:lnTo>
              </a:path>
            </a:pathLst>
          </a:custGeom>
          <a:ln w="20941">
            <a:solidFill>
              <a:srgbClr val="000000"/>
            </a:solidFill>
          </a:ln>
        </p:spPr>
        <p:txBody>
          <a:bodyPr wrap="square" lIns="0" tIns="0" rIns="0" bIns="0" rtlCol="0"/>
          <a:lstStyle/>
          <a:p/>
        </p:txBody>
      </p:sp>
      <p:sp>
        <p:nvSpPr>
          <p:cNvPr id="50" name="bk object 50"/>
          <p:cNvSpPr/>
          <p:nvPr/>
        </p:nvSpPr>
        <p:spPr>
          <a:xfrm>
            <a:off x="6178662" y="5957701"/>
            <a:ext cx="3038475" cy="645795"/>
          </a:xfrm>
          <a:custGeom>
            <a:avLst/>
            <a:gdLst/>
            <a:ahLst/>
            <a:cxnLst/>
            <a:rect l="l" t="t" r="r" b="b"/>
            <a:pathLst>
              <a:path w="3038475" h="645795">
                <a:moveTo>
                  <a:pt x="3038112" y="645542"/>
                </a:moveTo>
                <a:lnTo>
                  <a:pt x="0" y="0"/>
                </a:lnTo>
              </a:path>
            </a:pathLst>
          </a:custGeom>
          <a:ln w="20941">
            <a:solidFill>
              <a:srgbClr val="000000"/>
            </a:solidFill>
          </a:ln>
        </p:spPr>
        <p:txBody>
          <a:bodyPr wrap="square" lIns="0" tIns="0" rIns="0" bIns="0" rtlCol="0"/>
          <a:lstStyle/>
          <a:p/>
        </p:txBody>
      </p:sp>
      <p:sp>
        <p:nvSpPr>
          <p:cNvPr id="51" name="bk object 51"/>
          <p:cNvSpPr/>
          <p:nvPr/>
        </p:nvSpPr>
        <p:spPr>
          <a:xfrm>
            <a:off x="12598328" y="5119790"/>
            <a:ext cx="3038475" cy="631825"/>
          </a:xfrm>
          <a:custGeom>
            <a:avLst/>
            <a:gdLst/>
            <a:ahLst/>
            <a:cxnLst/>
            <a:rect l="l" t="t" r="r" b="b"/>
            <a:pathLst>
              <a:path w="3038475" h="631825">
                <a:moveTo>
                  <a:pt x="0" y="631283"/>
                </a:moveTo>
                <a:lnTo>
                  <a:pt x="3038112" y="0"/>
                </a:lnTo>
              </a:path>
            </a:pathLst>
          </a:custGeom>
          <a:ln w="20941">
            <a:solidFill>
              <a:srgbClr val="000000"/>
            </a:solidFill>
          </a:ln>
        </p:spPr>
        <p:txBody>
          <a:bodyPr wrap="square" lIns="0" tIns="0" rIns="0" bIns="0" rtlCol="0"/>
          <a:lstStyle/>
          <a:p/>
        </p:txBody>
      </p:sp>
      <p:sp>
        <p:nvSpPr>
          <p:cNvPr id="52" name="bk object 52"/>
          <p:cNvSpPr/>
          <p:nvPr/>
        </p:nvSpPr>
        <p:spPr>
          <a:xfrm>
            <a:off x="12582119" y="5160733"/>
            <a:ext cx="0" cy="549910"/>
          </a:xfrm>
          <a:custGeom>
            <a:avLst/>
            <a:gdLst/>
            <a:ahLst/>
            <a:cxnLst/>
            <a:rect l="l" t="t" r="r" b="b"/>
            <a:pathLst>
              <a:path h="549910">
                <a:moveTo>
                  <a:pt x="0" y="549396"/>
                </a:moveTo>
                <a:lnTo>
                  <a:pt x="0" y="0"/>
                </a:lnTo>
              </a:path>
            </a:pathLst>
          </a:custGeom>
          <a:ln w="20941">
            <a:solidFill>
              <a:srgbClr val="000000"/>
            </a:solidFill>
          </a:ln>
        </p:spPr>
        <p:txBody>
          <a:bodyPr wrap="square" lIns="0" tIns="0" rIns="0" bIns="0" rtlCol="0"/>
          <a:lstStyle/>
          <a:p/>
        </p:txBody>
      </p:sp>
      <p:sp>
        <p:nvSpPr>
          <p:cNvPr id="53" name="bk object 53"/>
          <p:cNvSpPr/>
          <p:nvPr/>
        </p:nvSpPr>
        <p:spPr>
          <a:xfrm>
            <a:off x="15652644" y="5160733"/>
            <a:ext cx="0" cy="549910"/>
          </a:xfrm>
          <a:custGeom>
            <a:avLst/>
            <a:gdLst/>
            <a:ahLst/>
            <a:cxnLst/>
            <a:rect l="l" t="t" r="r" b="b"/>
            <a:pathLst>
              <a:path h="549910">
                <a:moveTo>
                  <a:pt x="0" y="549396"/>
                </a:moveTo>
                <a:lnTo>
                  <a:pt x="0" y="0"/>
                </a:lnTo>
              </a:path>
            </a:pathLst>
          </a:custGeom>
          <a:ln w="20941">
            <a:solidFill>
              <a:srgbClr val="000000"/>
            </a:solidFill>
          </a:ln>
        </p:spPr>
        <p:txBody>
          <a:bodyPr wrap="square" lIns="0" tIns="0" rIns="0" bIns="0" rtlCol="0"/>
          <a:lstStyle/>
          <a:p/>
        </p:txBody>
      </p:sp>
      <p:sp>
        <p:nvSpPr>
          <p:cNvPr id="54" name="bk object 54"/>
          <p:cNvSpPr/>
          <p:nvPr/>
        </p:nvSpPr>
        <p:spPr>
          <a:xfrm>
            <a:off x="12598324" y="5119790"/>
            <a:ext cx="3038475" cy="631825"/>
          </a:xfrm>
          <a:custGeom>
            <a:avLst/>
            <a:gdLst/>
            <a:ahLst/>
            <a:cxnLst/>
            <a:rect l="l" t="t" r="r" b="b"/>
            <a:pathLst>
              <a:path w="3038475" h="631825">
                <a:moveTo>
                  <a:pt x="3038112" y="631282"/>
                </a:moveTo>
                <a:lnTo>
                  <a:pt x="0" y="0"/>
                </a:lnTo>
              </a:path>
            </a:pathLst>
          </a:custGeom>
          <a:ln w="20941">
            <a:solidFill>
              <a:srgbClr val="000000"/>
            </a:solidFill>
          </a:ln>
        </p:spPr>
        <p:txBody>
          <a:bodyPr wrap="square" lIns="0" tIns="0" rIns="0" bIns="0" rtlCol="0"/>
          <a:lstStyle/>
          <a:p/>
        </p:txBody>
      </p:sp>
      <p:sp>
        <p:nvSpPr>
          <p:cNvPr id="55" name="bk object 55"/>
          <p:cNvSpPr/>
          <p:nvPr/>
        </p:nvSpPr>
        <p:spPr>
          <a:xfrm>
            <a:off x="6178662" y="5119790"/>
            <a:ext cx="3038475" cy="631825"/>
          </a:xfrm>
          <a:custGeom>
            <a:avLst/>
            <a:gdLst/>
            <a:ahLst/>
            <a:cxnLst/>
            <a:rect l="l" t="t" r="r" b="b"/>
            <a:pathLst>
              <a:path w="3038475" h="631825">
                <a:moveTo>
                  <a:pt x="0" y="631283"/>
                </a:moveTo>
                <a:lnTo>
                  <a:pt x="3038112" y="0"/>
                </a:lnTo>
              </a:path>
            </a:pathLst>
          </a:custGeom>
          <a:ln w="20941">
            <a:solidFill>
              <a:srgbClr val="000000"/>
            </a:solidFill>
          </a:ln>
        </p:spPr>
        <p:txBody>
          <a:bodyPr wrap="square" lIns="0" tIns="0" rIns="0" bIns="0" rtlCol="0"/>
          <a:lstStyle/>
          <a:p/>
        </p:txBody>
      </p:sp>
      <p:sp>
        <p:nvSpPr>
          <p:cNvPr id="56" name="bk object 56"/>
          <p:cNvSpPr/>
          <p:nvPr/>
        </p:nvSpPr>
        <p:spPr>
          <a:xfrm>
            <a:off x="6162458" y="5160733"/>
            <a:ext cx="0" cy="549910"/>
          </a:xfrm>
          <a:custGeom>
            <a:avLst/>
            <a:gdLst/>
            <a:ahLst/>
            <a:cxnLst/>
            <a:rect l="l" t="t" r="r" b="b"/>
            <a:pathLst>
              <a:path h="549910">
                <a:moveTo>
                  <a:pt x="0" y="549396"/>
                </a:moveTo>
                <a:lnTo>
                  <a:pt x="0" y="0"/>
                </a:lnTo>
              </a:path>
            </a:pathLst>
          </a:custGeom>
          <a:ln w="20941">
            <a:solidFill>
              <a:srgbClr val="000000"/>
            </a:solidFill>
          </a:ln>
        </p:spPr>
        <p:txBody>
          <a:bodyPr wrap="square" lIns="0" tIns="0" rIns="0" bIns="0" rtlCol="0"/>
          <a:lstStyle/>
          <a:p/>
        </p:txBody>
      </p:sp>
      <p:sp>
        <p:nvSpPr>
          <p:cNvPr id="57" name="bk object 57"/>
          <p:cNvSpPr/>
          <p:nvPr/>
        </p:nvSpPr>
        <p:spPr>
          <a:xfrm>
            <a:off x="9232979" y="5160733"/>
            <a:ext cx="0" cy="549910"/>
          </a:xfrm>
          <a:custGeom>
            <a:avLst/>
            <a:gdLst/>
            <a:ahLst/>
            <a:cxnLst/>
            <a:rect l="l" t="t" r="r" b="b"/>
            <a:pathLst>
              <a:path h="549910">
                <a:moveTo>
                  <a:pt x="0" y="549396"/>
                </a:moveTo>
                <a:lnTo>
                  <a:pt x="0" y="0"/>
                </a:lnTo>
              </a:path>
            </a:pathLst>
          </a:custGeom>
          <a:ln w="20941">
            <a:solidFill>
              <a:srgbClr val="000000"/>
            </a:solidFill>
          </a:ln>
        </p:spPr>
        <p:txBody>
          <a:bodyPr wrap="square" lIns="0" tIns="0" rIns="0" bIns="0" rtlCol="0"/>
          <a:lstStyle/>
          <a:p/>
        </p:txBody>
      </p:sp>
      <p:sp>
        <p:nvSpPr>
          <p:cNvPr id="58" name="bk object 58"/>
          <p:cNvSpPr/>
          <p:nvPr/>
        </p:nvSpPr>
        <p:spPr>
          <a:xfrm>
            <a:off x="6178662" y="5119790"/>
            <a:ext cx="3038475" cy="631825"/>
          </a:xfrm>
          <a:custGeom>
            <a:avLst/>
            <a:gdLst/>
            <a:ahLst/>
            <a:cxnLst/>
            <a:rect l="l" t="t" r="r" b="b"/>
            <a:pathLst>
              <a:path w="3038475" h="631825">
                <a:moveTo>
                  <a:pt x="3038112" y="631282"/>
                </a:moveTo>
                <a:lnTo>
                  <a:pt x="0" y="0"/>
                </a:lnTo>
              </a:path>
            </a:pathLst>
          </a:custGeom>
          <a:ln w="20941">
            <a:solidFill>
              <a:srgbClr val="000000"/>
            </a:solidFill>
          </a:ln>
        </p:spPr>
        <p:txBody>
          <a:bodyPr wrap="square" lIns="0" tIns="0" rIns="0" bIns="0" rtlCol="0"/>
          <a:lstStyle/>
          <a:p/>
        </p:txBody>
      </p:sp>
      <p:sp>
        <p:nvSpPr>
          <p:cNvPr id="59" name="bk object 59"/>
          <p:cNvSpPr/>
          <p:nvPr/>
        </p:nvSpPr>
        <p:spPr>
          <a:xfrm>
            <a:off x="6160238" y="3579458"/>
            <a:ext cx="3075305" cy="1233170"/>
          </a:xfrm>
          <a:custGeom>
            <a:avLst/>
            <a:gdLst/>
            <a:ahLst/>
            <a:cxnLst/>
            <a:rect l="l" t="t" r="r" b="b"/>
            <a:pathLst>
              <a:path w="3075304" h="1233170">
                <a:moveTo>
                  <a:pt x="0" y="1233103"/>
                </a:moveTo>
                <a:lnTo>
                  <a:pt x="3074959" y="0"/>
                </a:lnTo>
              </a:path>
            </a:pathLst>
          </a:custGeom>
          <a:ln w="20941">
            <a:solidFill>
              <a:srgbClr val="000000"/>
            </a:solidFill>
          </a:ln>
        </p:spPr>
        <p:txBody>
          <a:bodyPr wrap="square" lIns="0" tIns="0" rIns="0" bIns="0" rtlCol="0"/>
          <a:lstStyle/>
          <a:p/>
        </p:txBody>
      </p:sp>
      <p:sp>
        <p:nvSpPr>
          <p:cNvPr id="60" name="bk object 60"/>
          <p:cNvSpPr/>
          <p:nvPr/>
        </p:nvSpPr>
        <p:spPr>
          <a:xfrm>
            <a:off x="6264947" y="3564901"/>
            <a:ext cx="6309995" cy="1262380"/>
          </a:xfrm>
          <a:custGeom>
            <a:avLst/>
            <a:gdLst/>
            <a:ahLst/>
            <a:cxnLst/>
            <a:rect l="l" t="t" r="r" b="b"/>
            <a:pathLst>
              <a:path w="6309995" h="1262379">
                <a:moveTo>
                  <a:pt x="0" y="1262217"/>
                </a:moveTo>
                <a:lnTo>
                  <a:pt x="6309681" y="0"/>
                </a:lnTo>
              </a:path>
            </a:pathLst>
          </a:custGeom>
          <a:ln w="20941">
            <a:solidFill>
              <a:srgbClr val="000000"/>
            </a:solidFill>
          </a:ln>
        </p:spPr>
        <p:txBody>
          <a:bodyPr wrap="square" lIns="0" tIns="0" rIns="0" bIns="0" rtlCol="0"/>
          <a:lstStyle/>
          <a:p/>
        </p:txBody>
      </p:sp>
      <p:sp>
        <p:nvSpPr>
          <p:cNvPr id="61" name="bk object 61"/>
          <p:cNvSpPr/>
          <p:nvPr/>
        </p:nvSpPr>
        <p:spPr>
          <a:xfrm>
            <a:off x="9302179" y="3569567"/>
            <a:ext cx="0" cy="1253490"/>
          </a:xfrm>
          <a:custGeom>
            <a:avLst/>
            <a:gdLst/>
            <a:ahLst/>
            <a:cxnLst/>
            <a:rect l="l" t="t" r="r" b="b"/>
            <a:pathLst>
              <a:path h="1253489">
                <a:moveTo>
                  <a:pt x="0" y="1252883"/>
                </a:moveTo>
                <a:lnTo>
                  <a:pt x="0" y="0"/>
                </a:lnTo>
              </a:path>
            </a:pathLst>
          </a:custGeom>
          <a:ln w="20941">
            <a:solidFill>
              <a:srgbClr val="000000"/>
            </a:solidFill>
          </a:ln>
        </p:spPr>
        <p:txBody>
          <a:bodyPr wrap="square" lIns="0" tIns="0" rIns="0" bIns="0" rtlCol="0"/>
          <a:lstStyle/>
          <a:p/>
        </p:txBody>
      </p:sp>
      <p:sp>
        <p:nvSpPr>
          <p:cNvPr id="62" name="bk object 62"/>
          <p:cNvSpPr/>
          <p:nvPr/>
        </p:nvSpPr>
        <p:spPr>
          <a:xfrm>
            <a:off x="9302166" y="3569851"/>
            <a:ext cx="3263900" cy="1252855"/>
          </a:xfrm>
          <a:custGeom>
            <a:avLst/>
            <a:gdLst/>
            <a:ahLst/>
            <a:cxnLst/>
            <a:rect l="l" t="t" r="r" b="b"/>
            <a:pathLst>
              <a:path w="3263900" h="1252854">
                <a:moveTo>
                  <a:pt x="0" y="1252316"/>
                </a:moveTo>
                <a:lnTo>
                  <a:pt x="3263506" y="0"/>
                </a:lnTo>
              </a:path>
            </a:pathLst>
          </a:custGeom>
          <a:ln w="20941">
            <a:solidFill>
              <a:srgbClr val="000000"/>
            </a:solidFill>
          </a:ln>
        </p:spPr>
        <p:txBody>
          <a:bodyPr wrap="square" lIns="0" tIns="0" rIns="0" bIns="0" rtlCol="0"/>
          <a:lstStyle/>
          <a:p/>
        </p:txBody>
      </p:sp>
      <p:sp>
        <p:nvSpPr>
          <p:cNvPr id="63" name="bk object 63"/>
          <p:cNvSpPr/>
          <p:nvPr/>
        </p:nvSpPr>
        <p:spPr>
          <a:xfrm>
            <a:off x="12582119" y="3569567"/>
            <a:ext cx="0" cy="1253490"/>
          </a:xfrm>
          <a:custGeom>
            <a:avLst/>
            <a:gdLst/>
            <a:ahLst/>
            <a:cxnLst/>
            <a:rect l="l" t="t" r="r" b="b"/>
            <a:pathLst>
              <a:path h="1253489">
                <a:moveTo>
                  <a:pt x="0" y="1252883"/>
                </a:moveTo>
                <a:lnTo>
                  <a:pt x="0" y="0"/>
                </a:lnTo>
              </a:path>
            </a:pathLst>
          </a:custGeom>
          <a:ln w="20941">
            <a:solidFill>
              <a:srgbClr val="000000"/>
            </a:solidFill>
          </a:ln>
        </p:spPr>
        <p:txBody>
          <a:bodyPr wrap="square" lIns="0" tIns="0" rIns="0" bIns="0" rtlCol="0"/>
          <a:lstStyle/>
          <a:p/>
        </p:txBody>
      </p:sp>
      <p:sp>
        <p:nvSpPr>
          <p:cNvPr id="64" name="bk object 64"/>
          <p:cNvSpPr/>
          <p:nvPr/>
        </p:nvSpPr>
        <p:spPr>
          <a:xfrm>
            <a:off x="9302163" y="3560174"/>
            <a:ext cx="3263900" cy="1252855"/>
          </a:xfrm>
          <a:custGeom>
            <a:avLst/>
            <a:gdLst/>
            <a:ahLst/>
            <a:cxnLst/>
            <a:rect l="l" t="t" r="r" b="b"/>
            <a:pathLst>
              <a:path w="3263900" h="1252854">
                <a:moveTo>
                  <a:pt x="3263506" y="1252317"/>
                </a:moveTo>
                <a:lnTo>
                  <a:pt x="0" y="0"/>
                </a:lnTo>
              </a:path>
            </a:pathLst>
          </a:custGeom>
          <a:ln w="20941">
            <a:solidFill>
              <a:srgbClr val="000000"/>
            </a:solidFill>
          </a:ln>
        </p:spPr>
        <p:txBody>
          <a:bodyPr wrap="square" lIns="0" tIns="0" rIns="0" bIns="0" rtlCol="0"/>
          <a:lstStyle/>
          <a:p/>
        </p:txBody>
      </p:sp>
      <p:sp>
        <p:nvSpPr>
          <p:cNvPr id="65" name="bk object 65"/>
          <p:cNvSpPr/>
          <p:nvPr/>
        </p:nvSpPr>
        <p:spPr>
          <a:xfrm>
            <a:off x="9295345" y="3564900"/>
            <a:ext cx="6309995" cy="1262380"/>
          </a:xfrm>
          <a:custGeom>
            <a:avLst/>
            <a:gdLst/>
            <a:ahLst/>
            <a:cxnLst/>
            <a:rect l="l" t="t" r="r" b="b"/>
            <a:pathLst>
              <a:path w="6309994" h="1262379">
                <a:moveTo>
                  <a:pt x="6309681" y="1262217"/>
                </a:moveTo>
                <a:lnTo>
                  <a:pt x="0" y="0"/>
                </a:lnTo>
              </a:path>
            </a:pathLst>
          </a:custGeom>
          <a:ln w="20941">
            <a:solidFill>
              <a:srgbClr val="000000"/>
            </a:solidFill>
          </a:ln>
        </p:spPr>
        <p:txBody>
          <a:bodyPr wrap="square" lIns="0" tIns="0" rIns="0" bIns="0" rtlCol="0"/>
          <a:lstStyle/>
          <a:p/>
        </p:txBody>
      </p:sp>
      <p:sp>
        <p:nvSpPr>
          <p:cNvPr id="66" name="bk object 66"/>
          <p:cNvSpPr/>
          <p:nvPr/>
        </p:nvSpPr>
        <p:spPr>
          <a:xfrm>
            <a:off x="12579897" y="3569781"/>
            <a:ext cx="3075305" cy="1233170"/>
          </a:xfrm>
          <a:custGeom>
            <a:avLst/>
            <a:gdLst/>
            <a:ahLst/>
            <a:cxnLst/>
            <a:rect l="l" t="t" r="r" b="b"/>
            <a:pathLst>
              <a:path w="3075305" h="1233170">
                <a:moveTo>
                  <a:pt x="3074959" y="1233103"/>
                </a:moveTo>
                <a:lnTo>
                  <a:pt x="0" y="0"/>
                </a:lnTo>
              </a:path>
            </a:pathLst>
          </a:custGeom>
          <a:ln w="20941">
            <a:solidFill>
              <a:srgbClr val="000000"/>
            </a:solidFill>
          </a:ln>
        </p:spPr>
        <p:txBody>
          <a:bodyPr wrap="square" lIns="0" tIns="0" rIns="0" bIns="0" rtlCol="0"/>
          <a:lstStyle/>
          <a:p/>
        </p:txBody>
      </p:sp>
      <p:sp>
        <p:nvSpPr>
          <p:cNvPr id="67" name="bk object 67"/>
          <p:cNvSpPr/>
          <p:nvPr/>
        </p:nvSpPr>
        <p:spPr>
          <a:xfrm>
            <a:off x="1753882" y="2557949"/>
            <a:ext cx="3522979" cy="2123440"/>
          </a:xfrm>
          <a:custGeom>
            <a:avLst/>
            <a:gdLst/>
            <a:ahLst/>
            <a:cxnLst/>
            <a:rect l="l" t="t" r="r" b="b"/>
            <a:pathLst>
              <a:path w="3522979" h="2123440">
                <a:moveTo>
                  <a:pt x="676758" y="683363"/>
                </a:moveTo>
                <a:lnTo>
                  <a:pt x="630415" y="685024"/>
                </a:lnTo>
                <a:lnTo>
                  <a:pt x="584912" y="689936"/>
                </a:lnTo>
                <a:lnTo>
                  <a:pt x="540349" y="697992"/>
                </a:lnTo>
                <a:lnTo>
                  <a:pt x="496826" y="709084"/>
                </a:lnTo>
                <a:lnTo>
                  <a:pt x="454445" y="723104"/>
                </a:lnTo>
                <a:lnTo>
                  <a:pt x="413306" y="739947"/>
                </a:lnTo>
                <a:lnTo>
                  <a:pt x="373509" y="759504"/>
                </a:lnTo>
                <a:lnTo>
                  <a:pt x="335156" y="781668"/>
                </a:lnTo>
                <a:lnTo>
                  <a:pt x="298347" y="806332"/>
                </a:lnTo>
                <a:lnTo>
                  <a:pt x="263183" y="833389"/>
                </a:lnTo>
                <a:lnTo>
                  <a:pt x="229765" y="862731"/>
                </a:lnTo>
                <a:lnTo>
                  <a:pt x="198193" y="894251"/>
                </a:lnTo>
                <a:lnTo>
                  <a:pt x="168517" y="927908"/>
                </a:lnTo>
                <a:lnTo>
                  <a:pt x="140991" y="963396"/>
                </a:lnTo>
                <a:lnTo>
                  <a:pt x="115562" y="1000807"/>
                </a:lnTo>
                <a:lnTo>
                  <a:pt x="92382" y="1039966"/>
                </a:lnTo>
                <a:lnTo>
                  <a:pt x="71553" y="1080768"/>
                </a:lnTo>
                <a:lnTo>
                  <a:pt x="53173" y="1123103"/>
                </a:lnTo>
                <a:lnTo>
                  <a:pt x="37345" y="1166866"/>
                </a:lnTo>
                <a:lnTo>
                  <a:pt x="24169" y="1211949"/>
                </a:lnTo>
                <a:lnTo>
                  <a:pt x="13746" y="1258244"/>
                </a:lnTo>
                <a:lnTo>
                  <a:pt x="6176" y="1305644"/>
                </a:lnTo>
                <a:lnTo>
                  <a:pt x="1560" y="1354042"/>
                </a:lnTo>
                <a:lnTo>
                  <a:pt x="0" y="1403332"/>
                </a:lnTo>
                <a:lnTo>
                  <a:pt x="1561" y="1452619"/>
                </a:lnTo>
                <a:lnTo>
                  <a:pt x="6176" y="1501014"/>
                </a:lnTo>
                <a:lnTo>
                  <a:pt x="13747" y="1548407"/>
                </a:lnTo>
                <a:lnTo>
                  <a:pt x="24170" y="1594694"/>
                </a:lnTo>
                <a:lnTo>
                  <a:pt x="37346" y="1639766"/>
                </a:lnTo>
                <a:lnTo>
                  <a:pt x="53175" y="1683516"/>
                </a:lnTo>
                <a:lnTo>
                  <a:pt x="71554" y="1725838"/>
                </a:lnTo>
                <a:lnTo>
                  <a:pt x="92385" y="1766625"/>
                </a:lnTo>
                <a:lnTo>
                  <a:pt x="115565" y="1805768"/>
                </a:lnTo>
                <a:lnTo>
                  <a:pt x="140994" y="1843163"/>
                </a:lnTo>
                <a:lnTo>
                  <a:pt x="168571" y="1878700"/>
                </a:lnTo>
                <a:lnTo>
                  <a:pt x="198197" y="1912274"/>
                </a:lnTo>
                <a:lnTo>
                  <a:pt x="229769" y="1943776"/>
                </a:lnTo>
                <a:lnTo>
                  <a:pt x="263187" y="1973102"/>
                </a:lnTo>
                <a:lnTo>
                  <a:pt x="298351" y="2000142"/>
                </a:lnTo>
                <a:lnTo>
                  <a:pt x="335160" y="2024790"/>
                </a:lnTo>
                <a:lnTo>
                  <a:pt x="373513" y="2046939"/>
                </a:lnTo>
                <a:lnTo>
                  <a:pt x="413310" y="2066483"/>
                </a:lnTo>
                <a:lnTo>
                  <a:pt x="454449" y="2083313"/>
                </a:lnTo>
                <a:lnTo>
                  <a:pt x="496829" y="2097324"/>
                </a:lnTo>
                <a:lnTo>
                  <a:pt x="540352" y="2108407"/>
                </a:lnTo>
                <a:lnTo>
                  <a:pt x="584914" y="2116456"/>
                </a:lnTo>
                <a:lnTo>
                  <a:pt x="630417" y="2121364"/>
                </a:lnTo>
                <a:lnTo>
                  <a:pt x="676758" y="2123024"/>
                </a:lnTo>
                <a:lnTo>
                  <a:pt x="683822" y="2123024"/>
                </a:lnTo>
                <a:lnTo>
                  <a:pt x="690948" y="2122703"/>
                </a:lnTo>
                <a:lnTo>
                  <a:pt x="697950" y="2122474"/>
                </a:lnTo>
                <a:lnTo>
                  <a:pt x="2971379" y="2122474"/>
                </a:lnTo>
                <a:lnTo>
                  <a:pt x="3004863" y="2121036"/>
                </a:lnTo>
                <a:lnTo>
                  <a:pt x="3050110" y="2115174"/>
                </a:lnTo>
                <a:lnTo>
                  <a:pt x="3094181" y="2105592"/>
                </a:lnTo>
                <a:lnTo>
                  <a:pt x="3136931" y="2092446"/>
                </a:lnTo>
                <a:lnTo>
                  <a:pt x="3178213" y="2075888"/>
                </a:lnTo>
                <a:lnTo>
                  <a:pt x="3217884" y="2056074"/>
                </a:lnTo>
                <a:lnTo>
                  <a:pt x="3255798" y="2033156"/>
                </a:lnTo>
                <a:lnTo>
                  <a:pt x="3291810" y="2007291"/>
                </a:lnTo>
                <a:lnTo>
                  <a:pt x="3325774" y="1978631"/>
                </a:lnTo>
                <a:lnTo>
                  <a:pt x="3357547" y="1947331"/>
                </a:lnTo>
                <a:lnTo>
                  <a:pt x="3386982" y="1913545"/>
                </a:lnTo>
                <a:lnTo>
                  <a:pt x="3413935" y="1877427"/>
                </a:lnTo>
                <a:lnTo>
                  <a:pt x="3438260" y="1839132"/>
                </a:lnTo>
                <a:lnTo>
                  <a:pt x="3459813" y="1798814"/>
                </a:lnTo>
                <a:lnTo>
                  <a:pt x="3478448" y="1756627"/>
                </a:lnTo>
                <a:lnTo>
                  <a:pt x="3494020" y="1712724"/>
                </a:lnTo>
                <a:lnTo>
                  <a:pt x="3506384" y="1667261"/>
                </a:lnTo>
                <a:lnTo>
                  <a:pt x="3515395" y="1620392"/>
                </a:lnTo>
                <a:lnTo>
                  <a:pt x="3520908" y="1572270"/>
                </a:lnTo>
                <a:lnTo>
                  <a:pt x="3522778" y="1523051"/>
                </a:lnTo>
                <a:lnTo>
                  <a:pt x="3520908" y="1473829"/>
                </a:lnTo>
                <a:lnTo>
                  <a:pt x="3515395" y="1425701"/>
                </a:lnTo>
                <a:lnTo>
                  <a:pt x="3506384" y="1378823"/>
                </a:lnTo>
                <a:lnTo>
                  <a:pt x="3494020" y="1333348"/>
                </a:lnTo>
                <a:lnTo>
                  <a:pt x="3478447" y="1289431"/>
                </a:lnTo>
                <a:lnTo>
                  <a:pt x="3459812" y="1247228"/>
                </a:lnTo>
                <a:lnTo>
                  <a:pt x="3438260" y="1206891"/>
                </a:lnTo>
                <a:lnTo>
                  <a:pt x="3413935" y="1168577"/>
                </a:lnTo>
                <a:lnTo>
                  <a:pt x="3386982" y="1132439"/>
                </a:lnTo>
                <a:lnTo>
                  <a:pt x="3357547" y="1098633"/>
                </a:lnTo>
                <a:lnTo>
                  <a:pt x="3325774" y="1067312"/>
                </a:lnTo>
                <a:lnTo>
                  <a:pt x="3291809" y="1038632"/>
                </a:lnTo>
                <a:lnTo>
                  <a:pt x="3255798" y="1012747"/>
                </a:lnTo>
                <a:lnTo>
                  <a:pt x="3217884" y="989812"/>
                </a:lnTo>
                <a:lnTo>
                  <a:pt x="3192845" y="977295"/>
                </a:lnTo>
                <a:lnTo>
                  <a:pt x="2723823" y="977295"/>
                </a:lnTo>
                <a:lnTo>
                  <a:pt x="2719075" y="927842"/>
                </a:lnTo>
                <a:lnTo>
                  <a:pt x="2712250" y="879215"/>
                </a:lnTo>
                <a:lnTo>
                  <a:pt x="2703370" y="831269"/>
                </a:lnTo>
                <a:lnTo>
                  <a:pt x="2692493" y="784121"/>
                </a:lnTo>
                <a:lnTo>
                  <a:pt x="2679667" y="737825"/>
                </a:lnTo>
                <a:lnTo>
                  <a:pt x="2665483" y="694097"/>
                </a:lnTo>
                <a:lnTo>
                  <a:pt x="792349" y="694097"/>
                </a:lnTo>
                <a:lnTo>
                  <a:pt x="763984" y="689518"/>
                </a:lnTo>
                <a:lnTo>
                  <a:pt x="735247" y="686151"/>
                </a:lnTo>
                <a:lnTo>
                  <a:pt x="706164" y="684073"/>
                </a:lnTo>
                <a:lnTo>
                  <a:pt x="676758" y="683363"/>
                </a:lnTo>
                <a:close/>
              </a:path>
              <a:path w="3522979" h="2123440">
                <a:moveTo>
                  <a:pt x="2971379" y="2122474"/>
                </a:moveTo>
                <a:lnTo>
                  <a:pt x="697950" y="2122474"/>
                </a:lnTo>
                <a:lnTo>
                  <a:pt x="1717629" y="2122748"/>
                </a:lnTo>
                <a:lnTo>
                  <a:pt x="1721496" y="2122794"/>
                </a:lnTo>
                <a:lnTo>
                  <a:pt x="1725313" y="2123024"/>
                </a:lnTo>
                <a:lnTo>
                  <a:pt x="1732993" y="2123024"/>
                </a:lnTo>
                <a:lnTo>
                  <a:pt x="1736676" y="2122794"/>
                </a:lnTo>
                <a:lnTo>
                  <a:pt x="1740472" y="2122748"/>
                </a:lnTo>
                <a:lnTo>
                  <a:pt x="2964994" y="2122748"/>
                </a:lnTo>
                <a:lnTo>
                  <a:pt x="2971379" y="2122474"/>
                </a:lnTo>
                <a:close/>
              </a:path>
              <a:path w="3522979" h="2123440">
                <a:moveTo>
                  <a:pt x="2964994" y="2122748"/>
                </a:moveTo>
                <a:lnTo>
                  <a:pt x="1740472" y="2122748"/>
                </a:lnTo>
                <a:lnTo>
                  <a:pt x="2958584" y="2123024"/>
                </a:lnTo>
                <a:lnTo>
                  <a:pt x="2964994" y="2122748"/>
                </a:lnTo>
                <a:close/>
              </a:path>
              <a:path w="3522979" h="2123440">
                <a:moveTo>
                  <a:pt x="2958584" y="922803"/>
                </a:moveTo>
                <a:lnTo>
                  <a:pt x="2908868" y="925128"/>
                </a:lnTo>
                <a:lnTo>
                  <a:pt x="2860349" y="931958"/>
                </a:lnTo>
                <a:lnTo>
                  <a:pt x="2813212" y="943075"/>
                </a:lnTo>
                <a:lnTo>
                  <a:pt x="2767642" y="958260"/>
                </a:lnTo>
                <a:lnTo>
                  <a:pt x="2723823" y="977295"/>
                </a:lnTo>
                <a:lnTo>
                  <a:pt x="3192845" y="977295"/>
                </a:lnTo>
                <a:lnTo>
                  <a:pt x="3136930" y="953409"/>
                </a:lnTo>
                <a:lnTo>
                  <a:pt x="3094181" y="940251"/>
                </a:lnTo>
                <a:lnTo>
                  <a:pt x="3050110" y="930660"/>
                </a:lnTo>
                <a:lnTo>
                  <a:pt x="3004863" y="924793"/>
                </a:lnTo>
                <a:lnTo>
                  <a:pt x="2958584" y="922803"/>
                </a:lnTo>
                <a:close/>
              </a:path>
              <a:path w="3522979" h="2123440">
                <a:moveTo>
                  <a:pt x="1729189" y="0"/>
                </a:moveTo>
                <a:lnTo>
                  <a:pt x="1679886" y="1272"/>
                </a:lnTo>
                <a:lnTo>
                  <a:pt x="1631201" y="5050"/>
                </a:lnTo>
                <a:lnTo>
                  <a:pt x="1583190" y="11274"/>
                </a:lnTo>
                <a:lnTo>
                  <a:pt x="1535907" y="19886"/>
                </a:lnTo>
                <a:lnTo>
                  <a:pt x="1489409" y="30826"/>
                </a:lnTo>
                <a:lnTo>
                  <a:pt x="1443750" y="44036"/>
                </a:lnTo>
                <a:lnTo>
                  <a:pt x="1398987" y="59457"/>
                </a:lnTo>
                <a:lnTo>
                  <a:pt x="1355174" y="77029"/>
                </a:lnTo>
                <a:lnTo>
                  <a:pt x="1312367" y="96694"/>
                </a:lnTo>
                <a:lnTo>
                  <a:pt x="1270622" y="118394"/>
                </a:lnTo>
                <a:lnTo>
                  <a:pt x="1229994" y="142068"/>
                </a:lnTo>
                <a:lnTo>
                  <a:pt x="1190539" y="167658"/>
                </a:lnTo>
                <a:lnTo>
                  <a:pt x="1152311" y="195105"/>
                </a:lnTo>
                <a:lnTo>
                  <a:pt x="1115367" y="224350"/>
                </a:lnTo>
                <a:lnTo>
                  <a:pt x="1079763" y="255335"/>
                </a:lnTo>
                <a:lnTo>
                  <a:pt x="1045552" y="288000"/>
                </a:lnTo>
                <a:lnTo>
                  <a:pt x="1012792" y="322286"/>
                </a:lnTo>
                <a:lnTo>
                  <a:pt x="981537" y="358135"/>
                </a:lnTo>
                <a:lnTo>
                  <a:pt x="951843" y="395487"/>
                </a:lnTo>
                <a:lnTo>
                  <a:pt x="923765" y="434283"/>
                </a:lnTo>
                <a:lnTo>
                  <a:pt x="897359" y="474465"/>
                </a:lnTo>
                <a:lnTo>
                  <a:pt x="872681" y="515974"/>
                </a:lnTo>
                <a:lnTo>
                  <a:pt x="849785" y="558751"/>
                </a:lnTo>
                <a:lnTo>
                  <a:pt x="828727" y="602736"/>
                </a:lnTo>
                <a:lnTo>
                  <a:pt x="809517" y="647996"/>
                </a:lnTo>
                <a:lnTo>
                  <a:pt x="792349" y="694097"/>
                </a:lnTo>
                <a:lnTo>
                  <a:pt x="2665483" y="694097"/>
                </a:lnTo>
                <a:lnTo>
                  <a:pt x="2648317" y="647871"/>
                </a:lnTo>
                <a:lnTo>
                  <a:pt x="2629996" y="604569"/>
                </a:lnTo>
                <a:lnTo>
                  <a:pt x="2609870" y="562203"/>
                </a:lnTo>
                <a:lnTo>
                  <a:pt x="2588042" y="520950"/>
                </a:lnTo>
                <a:lnTo>
                  <a:pt x="2564562" y="480862"/>
                </a:lnTo>
                <a:lnTo>
                  <a:pt x="2539477" y="441994"/>
                </a:lnTo>
                <a:lnTo>
                  <a:pt x="2512837" y="404395"/>
                </a:lnTo>
                <a:lnTo>
                  <a:pt x="2484692" y="368120"/>
                </a:lnTo>
                <a:lnTo>
                  <a:pt x="2455090" y="333221"/>
                </a:lnTo>
                <a:lnTo>
                  <a:pt x="2424080" y="299750"/>
                </a:lnTo>
                <a:lnTo>
                  <a:pt x="2391713" y="267758"/>
                </a:lnTo>
                <a:lnTo>
                  <a:pt x="2358036" y="237300"/>
                </a:lnTo>
                <a:lnTo>
                  <a:pt x="2323099" y="208427"/>
                </a:lnTo>
                <a:lnTo>
                  <a:pt x="2286951" y="181191"/>
                </a:lnTo>
                <a:lnTo>
                  <a:pt x="2249641" y="155646"/>
                </a:lnTo>
                <a:lnTo>
                  <a:pt x="2211219" y="131843"/>
                </a:lnTo>
                <a:lnTo>
                  <a:pt x="2171733" y="109834"/>
                </a:lnTo>
                <a:lnTo>
                  <a:pt x="2131233" y="89673"/>
                </a:lnTo>
                <a:lnTo>
                  <a:pt x="2089767" y="71412"/>
                </a:lnTo>
                <a:lnTo>
                  <a:pt x="2047386" y="55103"/>
                </a:lnTo>
                <a:lnTo>
                  <a:pt x="2004137" y="40798"/>
                </a:lnTo>
                <a:lnTo>
                  <a:pt x="1960070" y="28550"/>
                </a:lnTo>
                <a:lnTo>
                  <a:pt x="1915235" y="18412"/>
                </a:lnTo>
                <a:lnTo>
                  <a:pt x="1869680" y="10435"/>
                </a:lnTo>
                <a:lnTo>
                  <a:pt x="1823455" y="4672"/>
                </a:lnTo>
                <a:lnTo>
                  <a:pt x="1776608" y="1176"/>
                </a:lnTo>
                <a:lnTo>
                  <a:pt x="1729189" y="0"/>
                </a:lnTo>
                <a:close/>
              </a:path>
            </a:pathLst>
          </a:custGeom>
          <a:solidFill>
            <a:srgbClr val="929292"/>
          </a:solidFill>
        </p:spPr>
        <p:txBody>
          <a:bodyPr wrap="square" lIns="0" tIns="0" rIns="0" bIns="0" rtlCol="0"/>
          <a:lstStyle/>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4" name="Holder 4"/>
          <p:cNvSpPr>
            <a:spLocks noGrp="1"/>
          </p:cNvSpPr>
          <p:nvPr>
            <p:ph type="sldNum" sz="quarter" idx="7"/>
          </p:nvPr>
        </p:nvSpPr>
        <p:spPr/>
        <p:txBody>
          <a:bodyPr lIns="0" tIns="0" rIns="0" bIns="0"/>
          <a:lstStyle>
            <a:lvl1pPr>
              <a:defRPr sz="1950" b="0" i="0">
                <a:solidFill>
                  <a:schemeClr val="tx1"/>
                </a:solidFill>
                <a:latin typeface="Arial" panose="020B0604020202020204"/>
                <a:cs typeface="Arial" panose="020B0604020202020204"/>
              </a:defRPr>
            </a:lvl1pPr>
          </a:lstStyle>
          <a:p>
            <a:pPr marL="25400">
              <a:lnSpc>
                <a:spcPct val="100000"/>
              </a:lnSpc>
              <a:spcBef>
                <a:spcPts val="60"/>
              </a:spcBef>
            </a:pPr>
            <a:fld id="{81D60167-4931-47E6-BA6A-407CBD079E47}" type="slidenum">
              <a:rPr spc="15" dirty="0"/>
            </a:fld>
            <a:endParaRPr spc="1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D8BD707-D9CF-40AE-B4C6-C98DA3205C09}" type="datetimeFigureOut">
              <a:rPr lang="en-US"/>
            </a:fld>
            <a:endParaRPr lang="en-US"/>
          </a:p>
        </p:txBody>
      </p:sp>
      <p:sp>
        <p:nvSpPr>
          <p:cNvPr id="3" name="页脚占位符 2"/>
          <p:cNvSpPr>
            <a:spLocks noGrp="1"/>
          </p:cNvSpPr>
          <p:nvPr>
            <p:ph type="ftr" sz="quarter" idx="11"/>
          </p:nvPr>
        </p:nvSpPr>
        <p:spPr/>
        <p:txBody>
          <a:bodyPr/>
          <a:lstStyle/>
          <a:p/>
        </p:txBody>
      </p:sp>
      <p:sp>
        <p:nvSpPr>
          <p:cNvPr id="4" name="灯片编号占位符 3"/>
          <p:cNvSpPr>
            <a:spLocks noGrp="1"/>
          </p:cNvSpPr>
          <p:nvPr>
            <p:ph type="sldNum" sz="quarter" idx="12"/>
          </p:nvPr>
        </p:nvSpPr>
        <p:spPr/>
        <p:txBody>
          <a:bodyPr/>
          <a:lstStyle/>
          <a:p>
            <a:pPr marL="25400">
              <a:lnSpc>
                <a:spcPct val="100000"/>
              </a:lnSpc>
              <a:spcBef>
                <a:spcPts val="60"/>
              </a:spcBef>
            </a:pPr>
            <a:fld id="{81D60167-4931-47E6-BA6A-407CBD079E47}" type="slidenum">
              <a:rPr spc="15" dirty="0"/>
            </a:fld>
            <a:endParaRPr spc="15" dirty="0"/>
          </a:p>
        </p:txBody>
      </p:sp>
    </p:spTree>
  </p:cSld>
  <p:clrMapOvr>
    <a:masterClrMapping/>
  </p:clrMapOvr>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005205" y="452374"/>
            <a:ext cx="18093690" cy="1809496"/>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1005205" y="2601150"/>
            <a:ext cx="18093690" cy="7464171"/>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6835394" y="10517696"/>
            <a:ext cx="6433312" cy="565467"/>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9953353" y="10812017"/>
            <a:ext cx="191134" cy="321945"/>
          </a:xfrm>
          <a:prstGeom prst="rect">
            <a:avLst/>
          </a:prstGeom>
        </p:spPr>
        <p:txBody>
          <a:bodyPr wrap="square" lIns="0" tIns="0" rIns="0" bIns="0">
            <a:spAutoFit/>
          </a:bodyPr>
          <a:lstStyle>
            <a:lvl1pPr>
              <a:defRPr sz="1950" b="0" i="0">
                <a:solidFill>
                  <a:schemeClr val="tx1"/>
                </a:solidFill>
                <a:latin typeface="Arial" panose="020B0604020202020204"/>
                <a:cs typeface="Arial" panose="020B0604020202020204"/>
              </a:defRPr>
            </a:lvl1pPr>
          </a:lstStyle>
          <a:p>
            <a:pPr marL="25400">
              <a:lnSpc>
                <a:spcPct val="100000"/>
              </a:lnSpc>
              <a:spcBef>
                <a:spcPts val="60"/>
              </a:spcBef>
            </a:pPr>
            <a:fld id="{81D60167-4931-47E6-BA6A-407CBD079E47}" type="slidenum">
              <a:rPr spc="15" dirty="0"/>
            </a:fld>
            <a:endParaRPr spc="15"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33.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image" Target="../media/image33.jpe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4.xml"/><Relationship Id="rId2" Type="http://schemas.openxmlformats.org/officeDocument/2006/relationships/image" Target="../media/image34.png"/><Relationship Id="rId1" Type="http://schemas.openxmlformats.org/officeDocument/2006/relationships/tags" Target="../tags/tag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image" Target="../media/image3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image" Target="../media/image10.png"/><Relationship Id="rId1"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4.xml"/><Relationship Id="rId2" Type="http://schemas.openxmlformats.org/officeDocument/2006/relationships/image" Target="../media/image36.png"/><Relationship Id="rId1" Type="http://schemas.openxmlformats.org/officeDocument/2006/relationships/tags" Target="../tags/tag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image" Target="../media/image3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image" Target="../media/image38.png"/></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2.xml"/><Relationship Id="rId2" Type="http://schemas.openxmlformats.org/officeDocument/2006/relationships/image" Target="../media/image40.png"/><Relationship Id="rId1" Type="http://schemas.openxmlformats.org/officeDocument/2006/relationships/image" Target="../media/image39.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5.xml"/><Relationship Id="rId4" Type="http://schemas.openxmlformats.org/officeDocument/2006/relationships/image" Target="../media/image11.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41.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image" Target="../media/image42.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image" Target="../media/image43.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5.xml"/><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image" Target="../media/image12.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44.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image" Target="../media/image45.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5.xml"/><Relationship Id="rId4" Type="http://schemas.openxmlformats.org/officeDocument/2006/relationships/image" Target="../media/image11.png"/><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image" Target="../media/image13.png"/></Relationships>
</file>

<file path=ppt/slides/_rels/slide6.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11.png"/><Relationship Id="rId7" Type="http://schemas.openxmlformats.org/officeDocument/2006/relationships/image" Target="../media/image12.png"/><Relationship Id="rId6" Type="http://schemas.openxmlformats.org/officeDocument/2006/relationships/image" Target="../media/image13.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0" Type="http://schemas.openxmlformats.org/officeDocument/2006/relationships/notesSlide" Target="../notesSlides/notesSlide6.xml"/><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9" Type="http://schemas.openxmlformats.org/officeDocument/2006/relationships/image" Target="../media/image22.jpeg"/><Relationship Id="rId8" Type="http://schemas.openxmlformats.org/officeDocument/2006/relationships/image" Target="../media/image21.jpeg"/><Relationship Id="rId7" Type="http://schemas.openxmlformats.org/officeDocument/2006/relationships/image" Target="../media/image20.jpeg"/><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 Id="rId3" Type="http://schemas.openxmlformats.org/officeDocument/2006/relationships/image" Target="../media/image16.jpeg"/><Relationship Id="rId2" Type="http://schemas.openxmlformats.org/officeDocument/2006/relationships/image" Target="../media/image15.jpeg"/><Relationship Id="rId15" Type="http://schemas.openxmlformats.org/officeDocument/2006/relationships/notesSlide" Target="../notesSlides/notesSlide7.xml"/><Relationship Id="rId14" Type="http://schemas.openxmlformats.org/officeDocument/2006/relationships/slideLayout" Target="../slideLayouts/slideLayout2.xml"/><Relationship Id="rId13" Type="http://schemas.openxmlformats.org/officeDocument/2006/relationships/image" Target="../media/image26.jpeg"/><Relationship Id="rId12" Type="http://schemas.openxmlformats.org/officeDocument/2006/relationships/image" Target="../media/image25.jpeg"/><Relationship Id="rId11" Type="http://schemas.openxmlformats.org/officeDocument/2006/relationships/image" Target="../media/image24.jpeg"/><Relationship Id="rId10" Type="http://schemas.openxmlformats.org/officeDocument/2006/relationships/image" Target="../media/image23.jpeg"/><Relationship Id="rId1" Type="http://schemas.openxmlformats.org/officeDocument/2006/relationships/image" Target="../media/image14.pn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2.xml"/><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image" Target="../media/image27.pn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2.xml"/><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840646" y="2605021"/>
            <a:ext cx="16412844" cy="3061970"/>
          </a:xfrm>
          <a:prstGeom prst="rect">
            <a:avLst/>
          </a:prstGeom>
        </p:spPr>
        <p:txBody>
          <a:bodyPr vert="horz" wrap="square" lIns="0" tIns="45720" rIns="0" bIns="0" rtlCol="0">
            <a:spAutoFit/>
          </a:bodyPr>
          <a:lstStyle/>
          <a:p>
            <a:pPr marL="12700" marR="5080" indent="303530">
              <a:lnSpc>
                <a:spcPts val="12040"/>
              </a:lnSpc>
              <a:spcBef>
                <a:spcPts val="360"/>
              </a:spcBef>
              <a:tabLst>
                <a:tab pos="3997325" algn="l"/>
                <a:tab pos="5529580" algn="l"/>
                <a:tab pos="9072880" algn="l"/>
                <a:tab pos="9906000" algn="l"/>
                <a:tab pos="11609705" algn="l"/>
              </a:tabLst>
            </a:pPr>
            <a:r>
              <a:rPr sz="9900" b="1" spc="-175" dirty="0">
                <a:latin typeface="Arial" panose="020B0604020202020204"/>
                <a:cs typeface="Arial" panose="020B0604020202020204"/>
              </a:rPr>
              <a:t>Eiﬀel:	</a:t>
            </a:r>
            <a:r>
              <a:rPr sz="9900" spc="220" dirty="0">
                <a:latin typeface="Arial" panose="020B0604020202020204"/>
                <a:cs typeface="Arial" panose="020B0604020202020204"/>
              </a:rPr>
              <a:t>Efficient	</a:t>
            </a:r>
            <a:r>
              <a:rPr sz="9900" spc="235" dirty="0">
                <a:latin typeface="Arial" panose="020B0604020202020204"/>
                <a:cs typeface="Arial" panose="020B0604020202020204"/>
              </a:rPr>
              <a:t>and	</a:t>
            </a:r>
            <a:r>
              <a:rPr sz="9900" spc="155" dirty="0">
                <a:latin typeface="Arial" panose="020B0604020202020204"/>
                <a:cs typeface="Arial" panose="020B0604020202020204"/>
              </a:rPr>
              <a:t>Flexible  </a:t>
            </a:r>
            <a:r>
              <a:rPr sz="9900" spc="270" dirty="0">
                <a:latin typeface="Arial" panose="020B0604020202020204"/>
                <a:cs typeface="Arial" panose="020B0604020202020204"/>
              </a:rPr>
              <a:t>Softwa</a:t>
            </a:r>
            <a:r>
              <a:rPr sz="9900" spc="5" dirty="0">
                <a:latin typeface="Arial" panose="020B0604020202020204"/>
                <a:cs typeface="Arial" panose="020B0604020202020204"/>
              </a:rPr>
              <a:t>r</a:t>
            </a:r>
            <a:r>
              <a:rPr sz="9900" spc="-5" dirty="0">
                <a:latin typeface="Arial" panose="020B0604020202020204"/>
                <a:cs typeface="Arial" panose="020B0604020202020204"/>
              </a:rPr>
              <a:t>e</a:t>
            </a:r>
            <a:r>
              <a:rPr sz="9900" dirty="0">
                <a:latin typeface="Arial" panose="020B0604020202020204"/>
                <a:cs typeface="Arial" panose="020B0604020202020204"/>
              </a:rPr>
              <a:t>	</a:t>
            </a:r>
            <a:r>
              <a:rPr sz="9900" spc="240" dirty="0">
                <a:latin typeface="Arial" panose="020B0604020202020204"/>
                <a:cs typeface="Arial" panose="020B0604020202020204"/>
              </a:rPr>
              <a:t>Packet</a:t>
            </a:r>
            <a:r>
              <a:rPr sz="9900" dirty="0">
                <a:latin typeface="Arial" panose="020B0604020202020204"/>
                <a:cs typeface="Arial" panose="020B0604020202020204"/>
              </a:rPr>
              <a:t>	</a:t>
            </a:r>
            <a:r>
              <a:rPr sz="9900" spc="210" dirty="0">
                <a:latin typeface="Arial" panose="020B0604020202020204"/>
                <a:cs typeface="Arial" panose="020B0604020202020204"/>
              </a:rPr>
              <a:t>Scheduling</a:t>
            </a:r>
            <a:endParaRPr sz="9900">
              <a:latin typeface="Arial" panose="020B0604020202020204"/>
              <a:cs typeface="Arial" panose="020B0604020202020204"/>
            </a:endParaRPr>
          </a:p>
        </p:txBody>
      </p:sp>
      <p:sp>
        <p:nvSpPr>
          <p:cNvPr id="3" name="object 3"/>
          <p:cNvSpPr txBox="1"/>
          <p:nvPr/>
        </p:nvSpPr>
        <p:spPr>
          <a:xfrm>
            <a:off x="332839" y="6327211"/>
            <a:ext cx="19436080" cy="1634489"/>
          </a:xfrm>
          <a:prstGeom prst="rect">
            <a:avLst/>
          </a:prstGeom>
        </p:spPr>
        <p:txBody>
          <a:bodyPr vert="horz" wrap="square" lIns="0" tIns="70485" rIns="0" bIns="0" rtlCol="0">
            <a:spAutoFit/>
          </a:bodyPr>
          <a:lstStyle/>
          <a:p>
            <a:pPr marL="12700" marR="5080" indent="2240280">
              <a:lnSpc>
                <a:spcPts val="6180"/>
              </a:lnSpc>
              <a:spcBef>
                <a:spcPts val="555"/>
              </a:spcBef>
            </a:pPr>
            <a:r>
              <a:rPr sz="5400" b="1" i="1" dirty="0">
                <a:solidFill>
                  <a:srgbClr val="004D7F"/>
                </a:solidFill>
                <a:latin typeface="Arial" panose="020B0604020202020204"/>
                <a:cs typeface="Arial" panose="020B0604020202020204"/>
              </a:rPr>
              <a:t>Ahmed Saeed, </a:t>
            </a:r>
            <a:r>
              <a:rPr sz="5400" i="1" spc="-20" dirty="0">
                <a:solidFill>
                  <a:srgbClr val="004D7F"/>
                </a:solidFill>
                <a:latin typeface="Arial" panose="020B0604020202020204"/>
                <a:cs typeface="Arial" panose="020B0604020202020204"/>
              </a:rPr>
              <a:t>Yimeng </a:t>
            </a:r>
            <a:r>
              <a:rPr sz="5400" i="1" dirty="0">
                <a:solidFill>
                  <a:srgbClr val="004D7F"/>
                </a:solidFill>
                <a:latin typeface="Arial" panose="020B0604020202020204"/>
                <a:cs typeface="Arial" panose="020B0604020202020204"/>
              </a:rPr>
              <a:t>Zhao, Nandita Dukkipati,  </a:t>
            </a:r>
            <a:r>
              <a:rPr sz="5400" i="1" spc="-5" dirty="0">
                <a:solidFill>
                  <a:srgbClr val="004D7F"/>
                </a:solidFill>
                <a:latin typeface="Arial" panose="020B0604020202020204"/>
                <a:cs typeface="Arial" panose="020B0604020202020204"/>
              </a:rPr>
              <a:t>Mostafa </a:t>
            </a:r>
            <a:r>
              <a:rPr sz="5400" i="1" spc="-50" dirty="0">
                <a:solidFill>
                  <a:srgbClr val="004D7F"/>
                </a:solidFill>
                <a:latin typeface="Arial" panose="020B0604020202020204"/>
                <a:cs typeface="Arial" panose="020B0604020202020204"/>
              </a:rPr>
              <a:t>Ammar, </a:t>
            </a:r>
            <a:r>
              <a:rPr sz="5400" i="1" dirty="0">
                <a:solidFill>
                  <a:srgbClr val="004D7F"/>
                </a:solidFill>
                <a:latin typeface="Arial" panose="020B0604020202020204"/>
                <a:cs typeface="Arial" panose="020B0604020202020204"/>
              </a:rPr>
              <a:t>Ellen Zegura, Khaled Harras, and Amin</a:t>
            </a:r>
            <a:r>
              <a:rPr sz="5400" i="1" spc="-375" dirty="0">
                <a:solidFill>
                  <a:srgbClr val="004D7F"/>
                </a:solidFill>
                <a:latin typeface="Arial" panose="020B0604020202020204"/>
                <a:cs typeface="Arial" panose="020B0604020202020204"/>
              </a:rPr>
              <a:t> </a:t>
            </a:r>
            <a:r>
              <a:rPr sz="5400" i="1" spc="-35" dirty="0">
                <a:solidFill>
                  <a:srgbClr val="004D7F"/>
                </a:solidFill>
                <a:latin typeface="Arial" panose="020B0604020202020204"/>
                <a:cs typeface="Arial" panose="020B0604020202020204"/>
              </a:rPr>
              <a:t>Vahdat</a:t>
            </a:r>
            <a:endParaRPr sz="5400">
              <a:latin typeface="Arial" panose="020B0604020202020204"/>
              <a:cs typeface="Arial" panose="020B0604020202020204"/>
            </a:endParaRPr>
          </a:p>
        </p:txBody>
      </p:sp>
      <p:sp>
        <p:nvSpPr>
          <p:cNvPr id="4" name="object 4"/>
          <p:cNvSpPr/>
          <p:nvPr/>
        </p:nvSpPr>
        <p:spPr>
          <a:xfrm>
            <a:off x="474517" y="8270325"/>
            <a:ext cx="5453876" cy="28961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7791184" y="8953450"/>
            <a:ext cx="4521731" cy="1529852"/>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5146459" y="8642656"/>
            <a:ext cx="3479726" cy="2151536"/>
          </a:xfrm>
          <a:prstGeom prst="rect">
            <a:avLst/>
          </a:prstGeom>
          <a:blipFill>
            <a:blip r:embed="rId3" cstate="print"/>
            <a:stretch>
              <a:fillRect/>
            </a:stretch>
          </a:blipFill>
        </p:spPr>
        <p:txBody>
          <a:bodyPr wrap="square" lIns="0" tIns="0" rIns="0" bIns="0" rtlCol="0"/>
          <a:lstStyle/>
          <a:p/>
        </p:txBody>
      </p:sp>
      <p:sp>
        <p:nvSpPr>
          <p:cNvPr id="7" name="object 7"/>
          <p:cNvSpPr txBox="1">
            <a:spLocks noGrp="1"/>
          </p:cNvSpPr>
          <p:nvPr>
            <p:ph type="sldNum" sz="quarter" idx="7"/>
          </p:nvPr>
        </p:nvSpPr>
        <p:spPr>
          <a:prstGeom prst="rect">
            <a:avLst/>
          </a:prstGeom>
        </p:spPr>
        <p:txBody>
          <a:bodyPr vert="horz" wrap="square" lIns="0" tIns="7620" rIns="0" bIns="0" rtlCol="0">
            <a:spAutoFit/>
          </a:bodyPr>
          <a:lstStyle/>
          <a:p>
            <a:pPr marL="25400">
              <a:lnSpc>
                <a:spcPct val="100000"/>
              </a:lnSpc>
              <a:spcBef>
                <a:spcPts val="60"/>
              </a:spcBef>
            </a:pPr>
            <a:fld id="{81D60167-4931-47E6-BA6A-407CBD079E47}" type="slidenum">
              <a:rPr spc="15" dirty="0"/>
            </a:fld>
            <a:endParaRPr spc="15"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53223" y="552309"/>
            <a:ext cx="17194530" cy="1365885"/>
          </a:xfrm>
          <a:prstGeom prst="rect">
            <a:avLst/>
          </a:prstGeom>
        </p:spPr>
        <p:txBody>
          <a:bodyPr vert="horz" wrap="square" lIns="0" tIns="12065" rIns="0" bIns="0" rtlCol="0">
            <a:spAutoFit/>
          </a:bodyPr>
          <a:lstStyle/>
          <a:p>
            <a:pPr marL="12700" algn="ctr">
              <a:lnSpc>
                <a:spcPct val="100000"/>
              </a:lnSpc>
              <a:spcBef>
                <a:spcPts val="95"/>
              </a:spcBef>
              <a:tabLst>
                <a:tab pos="5848985" algn="l"/>
                <a:tab pos="7129145" algn="l"/>
                <a:tab pos="11605260" algn="l"/>
              </a:tabLst>
            </a:pPr>
            <a:r>
              <a:rPr sz="8800" spc="105" dirty="0"/>
              <a:t>Challenges </a:t>
            </a:r>
            <a:r>
              <a:rPr sz="8800" spc="310" dirty="0"/>
              <a:t>of </a:t>
            </a:r>
            <a:r>
              <a:rPr sz="8800" spc="240" dirty="0"/>
              <a:t>Network </a:t>
            </a:r>
            <a:r>
              <a:rPr sz="8800" spc="180" dirty="0"/>
              <a:t>Scheduling</a:t>
            </a:r>
            <a:endParaRPr sz="8800"/>
          </a:p>
        </p:txBody>
      </p:sp>
      <p:sp>
        <p:nvSpPr>
          <p:cNvPr id="3" name="object 3"/>
          <p:cNvSpPr txBox="1"/>
          <p:nvPr/>
        </p:nvSpPr>
        <p:spPr>
          <a:xfrm>
            <a:off x="1421811" y="3861527"/>
            <a:ext cx="6527800" cy="792480"/>
          </a:xfrm>
          <a:prstGeom prst="rect">
            <a:avLst/>
          </a:prstGeom>
        </p:spPr>
        <p:txBody>
          <a:bodyPr vert="horz" wrap="square" lIns="0" tIns="16510" rIns="0" bIns="0" rtlCol="0">
            <a:spAutoFit/>
          </a:bodyPr>
          <a:lstStyle/>
          <a:p>
            <a:pPr marL="682625" indent="-670560">
              <a:lnSpc>
                <a:spcPct val="100000"/>
              </a:lnSpc>
              <a:spcBef>
                <a:spcPts val="130"/>
              </a:spcBef>
              <a:buSzPct val="125000"/>
              <a:buChar char="•"/>
              <a:tabLst>
                <a:tab pos="682625" algn="l"/>
                <a:tab pos="683260" algn="l"/>
              </a:tabLst>
            </a:pPr>
            <a:r>
              <a:rPr sz="5000" spc="45" dirty="0">
                <a:latin typeface="Arial" panose="020B0604020202020204"/>
                <a:cs typeface="Arial" panose="020B0604020202020204"/>
              </a:rPr>
              <a:t>Accurate</a:t>
            </a:r>
            <a:r>
              <a:rPr sz="5000" spc="-65" dirty="0">
                <a:latin typeface="Arial" panose="020B0604020202020204"/>
                <a:cs typeface="Arial" panose="020B0604020202020204"/>
              </a:rPr>
              <a:t> </a:t>
            </a:r>
            <a:r>
              <a:rPr sz="5000" spc="50" dirty="0">
                <a:latin typeface="Arial" panose="020B0604020202020204"/>
                <a:cs typeface="Arial" panose="020B0604020202020204"/>
              </a:rPr>
              <a:t>scheduling</a:t>
            </a:r>
            <a:endParaRPr sz="5000">
              <a:latin typeface="Arial" panose="020B0604020202020204"/>
              <a:cs typeface="Arial" panose="020B0604020202020204"/>
            </a:endParaRPr>
          </a:p>
        </p:txBody>
      </p:sp>
      <p:sp>
        <p:nvSpPr>
          <p:cNvPr id="4" name="object 4"/>
          <p:cNvSpPr txBox="1"/>
          <p:nvPr/>
        </p:nvSpPr>
        <p:spPr>
          <a:xfrm>
            <a:off x="1421811" y="6008058"/>
            <a:ext cx="12837160" cy="792480"/>
          </a:xfrm>
          <a:prstGeom prst="rect">
            <a:avLst/>
          </a:prstGeom>
        </p:spPr>
        <p:txBody>
          <a:bodyPr vert="horz" wrap="square" lIns="0" tIns="16510" rIns="0" bIns="0" rtlCol="0">
            <a:spAutoFit/>
          </a:bodyPr>
          <a:lstStyle/>
          <a:p>
            <a:pPr marL="682625" indent="-670560">
              <a:lnSpc>
                <a:spcPct val="100000"/>
              </a:lnSpc>
              <a:spcBef>
                <a:spcPts val="130"/>
              </a:spcBef>
              <a:buSzPct val="125000"/>
              <a:buChar char="•"/>
              <a:tabLst>
                <a:tab pos="682625" algn="l"/>
                <a:tab pos="683260" algn="l"/>
              </a:tabLst>
            </a:pPr>
            <a:r>
              <a:rPr sz="5000" spc="45" dirty="0">
                <a:latin typeface="Arial" panose="020B0604020202020204"/>
                <a:cs typeface="Arial" panose="020B0604020202020204"/>
              </a:rPr>
              <a:t>Eﬃcient </a:t>
            </a:r>
            <a:r>
              <a:rPr sz="5000" spc="-15" dirty="0">
                <a:latin typeface="Arial" panose="020B0604020202020204"/>
                <a:cs typeface="Arial" panose="020B0604020202020204"/>
              </a:rPr>
              <a:t>CPU </a:t>
            </a:r>
            <a:r>
              <a:rPr sz="5000" spc="45" dirty="0">
                <a:latin typeface="Arial" panose="020B0604020202020204"/>
                <a:cs typeface="Arial" panose="020B0604020202020204"/>
              </a:rPr>
              <a:t>and </a:t>
            </a:r>
            <a:r>
              <a:rPr sz="5000" spc="50" dirty="0">
                <a:latin typeface="Arial" panose="020B0604020202020204"/>
                <a:cs typeface="Arial" panose="020B0604020202020204"/>
              </a:rPr>
              <a:t>memory</a:t>
            </a:r>
            <a:r>
              <a:rPr sz="5000" spc="-75" dirty="0">
                <a:latin typeface="Arial" panose="020B0604020202020204"/>
                <a:cs typeface="Arial" panose="020B0604020202020204"/>
              </a:rPr>
              <a:t> </a:t>
            </a:r>
            <a:r>
              <a:rPr sz="5000" spc="50" dirty="0">
                <a:latin typeface="Arial" panose="020B0604020202020204"/>
                <a:cs typeface="Arial" panose="020B0604020202020204"/>
              </a:rPr>
              <a:t>implementation</a:t>
            </a:r>
            <a:endParaRPr sz="5000">
              <a:latin typeface="Arial" panose="020B0604020202020204"/>
              <a:cs typeface="Arial" panose="020B0604020202020204"/>
            </a:endParaRPr>
          </a:p>
        </p:txBody>
      </p:sp>
      <p:sp>
        <p:nvSpPr>
          <p:cNvPr id="5" name="object 5"/>
          <p:cNvSpPr txBox="1"/>
          <p:nvPr/>
        </p:nvSpPr>
        <p:spPr>
          <a:xfrm>
            <a:off x="1421811" y="8154590"/>
            <a:ext cx="7782559" cy="792480"/>
          </a:xfrm>
          <a:prstGeom prst="rect">
            <a:avLst/>
          </a:prstGeom>
        </p:spPr>
        <p:txBody>
          <a:bodyPr vert="horz" wrap="square" lIns="0" tIns="16510" rIns="0" bIns="0" rtlCol="0">
            <a:spAutoFit/>
          </a:bodyPr>
          <a:lstStyle/>
          <a:p>
            <a:pPr marL="682625" indent="-670560">
              <a:lnSpc>
                <a:spcPct val="100000"/>
              </a:lnSpc>
              <a:spcBef>
                <a:spcPts val="130"/>
              </a:spcBef>
              <a:buSzPct val="125000"/>
              <a:buChar char="•"/>
              <a:tabLst>
                <a:tab pos="682625" algn="l"/>
                <a:tab pos="683260" algn="l"/>
              </a:tabLst>
            </a:pPr>
            <a:r>
              <a:rPr sz="5000" spc="10" dirty="0">
                <a:latin typeface="Arial" panose="020B0604020202020204"/>
                <a:cs typeface="Arial" panose="020B0604020202020204"/>
              </a:rPr>
              <a:t>Diversity </a:t>
            </a:r>
            <a:r>
              <a:rPr sz="5000" spc="100" dirty="0">
                <a:latin typeface="Arial" panose="020B0604020202020204"/>
                <a:cs typeface="Arial" panose="020B0604020202020204"/>
              </a:rPr>
              <a:t>of</a:t>
            </a:r>
            <a:r>
              <a:rPr sz="5000" spc="-35" dirty="0">
                <a:latin typeface="Arial" panose="020B0604020202020204"/>
                <a:cs typeface="Arial" panose="020B0604020202020204"/>
              </a:rPr>
              <a:t> </a:t>
            </a:r>
            <a:r>
              <a:rPr sz="5000" spc="10" dirty="0">
                <a:latin typeface="Arial" panose="020B0604020202020204"/>
                <a:cs typeface="Arial" panose="020B0604020202020204"/>
              </a:rPr>
              <a:t>requirements</a:t>
            </a:r>
            <a:endParaRPr sz="5000">
              <a:latin typeface="Arial" panose="020B0604020202020204"/>
              <a:cs typeface="Arial" panose="020B0604020202020204"/>
            </a:endParaRPr>
          </a:p>
        </p:txBody>
      </p:sp>
      <p:sp>
        <p:nvSpPr>
          <p:cNvPr id="6" name="object 6"/>
          <p:cNvSpPr txBox="1"/>
          <p:nvPr/>
        </p:nvSpPr>
        <p:spPr>
          <a:xfrm>
            <a:off x="9892757" y="10803724"/>
            <a:ext cx="305435" cy="327025"/>
          </a:xfrm>
          <a:prstGeom prst="rect">
            <a:avLst/>
          </a:prstGeom>
        </p:spPr>
        <p:txBody>
          <a:bodyPr vert="horz" wrap="square" lIns="0" tIns="15875" rIns="0" bIns="0" rtlCol="0">
            <a:spAutoFit/>
          </a:bodyPr>
          <a:lstStyle/>
          <a:p>
            <a:pPr marL="12700">
              <a:lnSpc>
                <a:spcPct val="100000"/>
              </a:lnSpc>
              <a:spcBef>
                <a:spcPts val="125"/>
              </a:spcBef>
            </a:pPr>
            <a:r>
              <a:rPr sz="1950" spc="15" dirty="0">
                <a:latin typeface="Arial" panose="020B0604020202020204"/>
                <a:cs typeface="Arial" panose="020B0604020202020204"/>
              </a:rPr>
              <a:t>11</a:t>
            </a:r>
            <a:endParaRPr sz="1950">
              <a:latin typeface="Arial" panose="020B0604020202020204"/>
              <a:cs typeface="Arial" panose="020B0604020202020204"/>
            </a:endParaRPr>
          </a:p>
        </p:txBody>
      </p:sp>
      <p:sp>
        <p:nvSpPr>
          <p:cNvPr id="7" name="object 7"/>
          <p:cNvSpPr/>
          <p:nvPr/>
        </p:nvSpPr>
        <p:spPr>
          <a:xfrm>
            <a:off x="13623354" y="3900483"/>
            <a:ext cx="1459230" cy="582930"/>
          </a:xfrm>
          <a:custGeom>
            <a:avLst/>
            <a:gdLst/>
            <a:ahLst/>
            <a:cxnLst/>
            <a:rect l="l" t="t" r="r" b="b"/>
            <a:pathLst>
              <a:path w="1459230" h="582929">
                <a:moveTo>
                  <a:pt x="788576" y="425099"/>
                </a:moveTo>
                <a:lnTo>
                  <a:pt x="788576" y="582638"/>
                </a:lnTo>
                <a:lnTo>
                  <a:pt x="1458713" y="291319"/>
                </a:lnTo>
                <a:lnTo>
                  <a:pt x="788576" y="0"/>
                </a:lnTo>
                <a:lnTo>
                  <a:pt x="788576" y="157539"/>
                </a:lnTo>
                <a:lnTo>
                  <a:pt x="0" y="157539"/>
                </a:lnTo>
                <a:lnTo>
                  <a:pt x="0" y="425099"/>
                </a:lnTo>
                <a:lnTo>
                  <a:pt x="788576" y="425099"/>
                </a:lnTo>
                <a:close/>
              </a:path>
            </a:pathLst>
          </a:custGeom>
          <a:ln w="20941">
            <a:solidFill>
              <a:srgbClr val="000000"/>
            </a:solidFill>
          </a:ln>
        </p:spPr>
        <p:txBody>
          <a:bodyPr wrap="square" lIns="0" tIns="0" rIns="0" bIns="0" rtlCol="0"/>
          <a:lstStyle/>
          <a:p/>
        </p:txBody>
      </p:sp>
      <p:sp>
        <p:nvSpPr>
          <p:cNvPr id="8" name="object 8"/>
          <p:cNvSpPr/>
          <p:nvPr/>
        </p:nvSpPr>
        <p:spPr>
          <a:xfrm>
            <a:off x="13331792" y="4581377"/>
            <a:ext cx="100965" cy="100965"/>
          </a:xfrm>
          <a:custGeom>
            <a:avLst/>
            <a:gdLst/>
            <a:ahLst/>
            <a:cxnLst/>
            <a:rect l="l" t="t" r="r" b="b"/>
            <a:pathLst>
              <a:path w="100965" h="100964">
                <a:moveTo>
                  <a:pt x="0" y="0"/>
                </a:moveTo>
                <a:lnTo>
                  <a:pt x="0" y="100520"/>
                </a:lnTo>
                <a:lnTo>
                  <a:pt x="100520" y="50260"/>
                </a:lnTo>
                <a:lnTo>
                  <a:pt x="0" y="0"/>
                </a:lnTo>
                <a:close/>
              </a:path>
            </a:pathLst>
          </a:custGeom>
          <a:solidFill>
            <a:srgbClr val="000000"/>
          </a:solidFill>
        </p:spPr>
        <p:txBody>
          <a:bodyPr wrap="square" lIns="0" tIns="0" rIns="0" bIns="0" rtlCol="0"/>
          <a:lstStyle/>
          <a:p/>
        </p:txBody>
      </p:sp>
      <p:sp>
        <p:nvSpPr>
          <p:cNvPr id="9" name="object 9"/>
          <p:cNvSpPr/>
          <p:nvPr/>
        </p:nvSpPr>
        <p:spPr>
          <a:xfrm>
            <a:off x="9973742" y="3519149"/>
            <a:ext cx="100965" cy="100965"/>
          </a:xfrm>
          <a:custGeom>
            <a:avLst/>
            <a:gdLst/>
            <a:ahLst/>
            <a:cxnLst/>
            <a:rect l="l" t="t" r="r" b="b"/>
            <a:pathLst>
              <a:path w="100965" h="100964">
                <a:moveTo>
                  <a:pt x="50260" y="0"/>
                </a:moveTo>
                <a:lnTo>
                  <a:pt x="0" y="100520"/>
                </a:lnTo>
                <a:lnTo>
                  <a:pt x="100520" y="100520"/>
                </a:lnTo>
                <a:lnTo>
                  <a:pt x="50260" y="0"/>
                </a:lnTo>
                <a:close/>
              </a:path>
            </a:pathLst>
          </a:custGeom>
          <a:solidFill>
            <a:srgbClr val="000000"/>
          </a:solidFill>
        </p:spPr>
        <p:txBody>
          <a:bodyPr wrap="square" lIns="0" tIns="0" rIns="0" bIns="0" rtlCol="0"/>
          <a:lstStyle/>
          <a:p/>
        </p:txBody>
      </p:sp>
      <p:graphicFrame>
        <p:nvGraphicFramePr>
          <p:cNvPr id="10" name="object 10"/>
          <p:cNvGraphicFramePr>
            <a:graphicFrameLocks noGrp="1"/>
          </p:cNvGraphicFramePr>
          <p:nvPr/>
        </p:nvGraphicFramePr>
        <p:xfrm>
          <a:off x="10013531" y="3609199"/>
          <a:ext cx="3350260" cy="1042035"/>
        </p:xfrm>
        <a:graphic>
          <a:graphicData uri="http://schemas.openxmlformats.org/drawingml/2006/table">
            <a:tbl>
              <a:tblPr firstRow="1" bandRow="1">
                <a:tableStyleId>{2D5ABB26-0587-4C30-8999-92F81FD0307C}</a:tableStyleId>
              </a:tblPr>
              <a:tblGrid>
                <a:gridCol w="385445"/>
                <a:gridCol w="378460"/>
                <a:gridCol w="372744"/>
                <a:gridCol w="378459"/>
                <a:gridCol w="372745"/>
                <a:gridCol w="378460"/>
                <a:gridCol w="372744"/>
                <a:gridCol w="378460"/>
                <a:gridCol w="299720"/>
              </a:tblGrid>
              <a:tr h="419722">
                <a:tc gridSpan="9">
                  <a:txBody>
                    <a:bodyPr/>
                    <a:lstStyle/>
                    <a:p>
                      <a:pPr>
                        <a:lnSpc>
                          <a:spcPct val="100000"/>
                        </a:lnSpc>
                      </a:pPr>
                      <a:endParaRPr sz="2700">
                        <a:latin typeface="Times New Roman" panose="02020603050405020304"/>
                        <a:cs typeface="Times New Roman" panose="02020603050405020304"/>
                      </a:endParaRPr>
                    </a:p>
                  </a:txBody>
                  <a:tcPr marL="0" marR="0" marT="0" marB="0">
                    <a:lnL w="28575">
                      <a:solidFill>
                        <a:srgbClr val="000000"/>
                      </a:solidFill>
                      <a:prstDash val="solid"/>
                    </a:lnL>
                  </a:tcPr>
                </a:tc>
                <a:tc hMerge="1">
                  <a:tcPr marL="0" marR="0" marT="0" marB="0"/>
                </a:tc>
                <a:tc hMerge="1">
                  <a:tcPr marL="0" marR="0" marT="0" marB="0"/>
                </a:tc>
                <a:tc hMerge="1">
                  <a:tcPr marL="0" marR="0" marT="0" marB="0"/>
                </a:tc>
                <a:tc hMerge="1">
                  <a:tcPr marL="0" marR="0" marT="0" marB="0"/>
                </a:tc>
                <a:tc hMerge="1">
                  <a:tcPr marL="0" marR="0" marT="0" marB="0"/>
                </a:tc>
                <a:tc hMerge="1">
                  <a:tcPr marL="0" marR="0" marT="0" marB="0"/>
                </a:tc>
                <a:tc hMerge="1">
                  <a:tcPr marL="0" marR="0" marT="0" marB="0"/>
                </a:tc>
                <a:tc hMerge="1">
                  <a:tcPr marL="0" marR="0" marT="0" marB="0"/>
                </a:tc>
              </a:tr>
              <a:tr h="590824">
                <a:tc>
                  <a:txBody>
                    <a:bodyPr/>
                    <a:lstStyle/>
                    <a:p>
                      <a:pPr>
                        <a:lnSpc>
                          <a:spcPct val="100000"/>
                        </a:lnSpc>
                      </a:pPr>
                      <a:endParaRPr sz="3800">
                        <a:latin typeface="Times New Roman" panose="02020603050405020304"/>
                        <a:cs typeface="Times New Roman" panose="02020603050405020304"/>
                      </a:endParaRPr>
                    </a:p>
                  </a:txBody>
                  <a:tcPr marL="0" marR="0" marT="0" marB="0">
                    <a:lnL w="28575">
                      <a:solidFill>
                        <a:srgbClr val="000000"/>
                      </a:solidFill>
                      <a:prstDash val="solid"/>
                    </a:lnL>
                    <a:lnR w="76200">
                      <a:solidFill>
                        <a:srgbClr val="EE220C"/>
                      </a:solidFill>
                      <a:prstDash val="solid"/>
                    </a:lnR>
                    <a:lnB w="76200">
                      <a:solidFill>
                        <a:srgbClr val="EE220C"/>
                      </a:solidFill>
                      <a:prstDash val="solid"/>
                    </a:lnB>
                  </a:tcPr>
                </a:tc>
                <a:tc>
                  <a:txBody>
                    <a:bodyPr/>
                    <a:lstStyle/>
                    <a:p>
                      <a:pPr>
                        <a:lnSpc>
                          <a:spcPct val="100000"/>
                        </a:lnSpc>
                      </a:pPr>
                      <a:endParaRPr sz="3800">
                        <a:latin typeface="Times New Roman" panose="02020603050405020304"/>
                        <a:cs typeface="Times New Roman" panose="02020603050405020304"/>
                      </a:endParaRPr>
                    </a:p>
                  </a:txBody>
                  <a:tcPr marL="0" marR="0" marT="0" marB="0">
                    <a:lnL w="76200">
                      <a:solidFill>
                        <a:srgbClr val="EE220C"/>
                      </a:solidFill>
                      <a:prstDash val="solid"/>
                    </a:lnL>
                    <a:lnR w="76200">
                      <a:solidFill>
                        <a:srgbClr val="EE220C"/>
                      </a:solidFill>
                      <a:prstDash val="solid"/>
                    </a:lnR>
                    <a:lnT w="76200">
                      <a:solidFill>
                        <a:srgbClr val="EE220C"/>
                      </a:solidFill>
                      <a:prstDash val="solid"/>
                    </a:lnT>
                    <a:lnB w="9525">
                      <a:solidFill>
                        <a:srgbClr val="000000"/>
                      </a:solidFill>
                      <a:prstDash val="solid"/>
                    </a:lnB>
                  </a:tcPr>
                </a:tc>
                <a:tc>
                  <a:txBody>
                    <a:bodyPr/>
                    <a:lstStyle/>
                    <a:p>
                      <a:pPr>
                        <a:lnSpc>
                          <a:spcPct val="100000"/>
                        </a:lnSpc>
                      </a:pPr>
                      <a:endParaRPr sz="3800">
                        <a:latin typeface="Times New Roman" panose="02020603050405020304"/>
                        <a:cs typeface="Times New Roman" panose="02020603050405020304"/>
                      </a:endParaRPr>
                    </a:p>
                  </a:txBody>
                  <a:tcPr marL="0" marR="0" marT="0" marB="0">
                    <a:lnL w="76200">
                      <a:solidFill>
                        <a:srgbClr val="EE220C"/>
                      </a:solidFill>
                      <a:prstDash val="solid"/>
                    </a:lnL>
                    <a:lnR w="76200">
                      <a:solidFill>
                        <a:srgbClr val="EE220C"/>
                      </a:solidFill>
                      <a:prstDash val="solid"/>
                    </a:lnR>
                    <a:lnB w="76200">
                      <a:solidFill>
                        <a:srgbClr val="EE220C"/>
                      </a:solidFill>
                      <a:prstDash val="solid"/>
                    </a:lnB>
                  </a:tcPr>
                </a:tc>
                <a:tc>
                  <a:txBody>
                    <a:bodyPr/>
                    <a:lstStyle/>
                    <a:p>
                      <a:pPr>
                        <a:lnSpc>
                          <a:spcPct val="100000"/>
                        </a:lnSpc>
                      </a:pPr>
                      <a:endParaRPr sz="3800">
                        <a:latin typeface="Times New Roman" panose="02020603050405020304"/>
                        <a:cs typeface="Times New Roman" panose="02020603050405020304"/>
                      </a:endParaRPr>
                    </a:p>
                  </a:txBody>
                  <a:tcPr marL="0" marR="0" marT="0" marB="0">
                    <a:lnL w="76200">
                      <a:solidFill>
                        <a:srgbClr val="EE220C"/>
                      </a:solidFill>
                      <a:prstDash val="solid"/>
                    </a:lnL>
                    <a:lnR w="76200">
                      <a:solidFill>
                        <a:srgbClr val="EE220C"/>
                      </a:solidFill>
                      <a:prstDash val="solid"/>
                    </a:lnR>
                    <a:lnT w="76200">
                      <a:solidFill>
                        <a:srgbClr val="EE220C"/>
                      </a:solidFill>
                      <a:prstDash val="solid"/>
                    </a:lnT>
                    <a:lnB w="9525">
                      <a:solidFill>
                        <a:srgbClr val="000000"/>
                      </a:solidFill>
                      <a:prstDash val="solid"/>
                    </a:lnB>
                  </a:tcPr>
                </a:tc>
                <a:tc>
                  <a:txBody>
                    <a:bodyPr/>
                    <a:lstStyle/>
                    <a:p>
                      <a:pPr>
                        <a:lnSpc>
                          <a:spcPct val="100000"/>
                        </a:lnSpc>
                      </a:pPr>
                      <a:endParaRPr sz="3800">
                        <a:latin typeface="Times New Roman" panose="02020603050405020304"/>
                        <a:cs typeface="Times New Roman" panose="02020603050405020304"/>
                      </a:endParaRPr>
                    </a:p>
                  </a:txBody>
                  <a:tcPr marL="0" marR="0" marT="0" marB="0">
                    <a:lnL w="76200">
                      <a:solidFill>
                        <a:srgbClr val="EE220C"/>
                      </a:solidFill>
                      <a:prstDash val="solid"/>
                    </a:lnL>
                    <a:lnR w="76200">
                      <a:solidFill>
                        <a:srgbClr val="EE220C"/>
                      </a:solidFill>
                      <a:prstDash val="solid"/>
                    </a:lnR>
                    <a:lnB w="76200">
                      <a:solidFill>
                        <a:srgbClr val="EE220C"/>
                      </a:solidFill>
                      <a:prstDash val="solid"/>
                    </a:lnB>
                  </a:tcPr>
                </a:tc>
                <a:tc>
                  <a:txBody>
                    <a:bodyPr/>
                    <a:lstStyle/>
                    <a:p>
                      <a:pPr>
                        <a:lnSpc>
                          <a:spcPct val="100000"/>
                        </a:lnSpc>
                      </a:pPr>
                      <a:endParaRPr sz="3800">
                        <a:latin typeface="Times New Roman" panose="02020603050405020304"/>
                        <a:cs typeface="Times New Roman" panose="02020603050405020304"/>
                      </a:endParaRPr>
                    </a:p>
                  </a:txBody>
                  <a:tcPr marL="0" marR="0" marT="0" marB="0">
                    <a:lnL w="76200">
                      <a:solidFill>
                        <a:srgbClr val="EE220C"/>
                      </a:solidFill>
                      <a:prstDash val="solid"/>
                    </a:lnL>
                    <a:lnR w="76200">
                      <a:solidFill>
                        <a:srgbClr val="EE220C"/>
                      </a:solidFill>
                      <a:prstDash val="solid"/>
                    </a:lnR>
                    <a:lnT w="76200">
                      <a:solidFill>
                        <a:srgbClr val="EE220C"/>
                      </a:solidFill>
                      <a:prstDash val="solid"/>
                    </a:lnT>
                    <a:lnB w="9525">
                      <a:solidFill>
                        <a:srgbClr val="000000"/>
                      </a:solidFill>
                      <a:prstDash val="solid"/>
                    </a:lnB>
                  </a:tcPr>
                </a:tc>
                <a:tc>
                  <a:txBody>
                    <a:bodyPr/>
                    <a:lstStyle/>
                    <a:p>
                      <a:pPr>
                        <a:lnSpc>
                          <a:spcPct val="100000"/>
                        </a:lnSpc>
                      </a:pPr>
                      <a:endParaRPr sz="3800">
                        <a:latin typeface="Times New Roman" panose="02020603050405020304"/>
                        <a:cs typeface="Times New Roman" panose="02020603050405020304"/>
                      </a:endParaRPr>
                    </a:p>
                  </a:txBody>
                  <a:tcPr marL="0" marR="0" marT="0" marB="0">
                    <a:lnL w="76200">
                      <a:solidFill>
                        <a:srgbClr val="EE220C"/>
                      </a:solidFill>
                      <a:prstDash val="solid"/>
                    </a:lnL>
                    <a:lnR w="76200">
                      <a:solidFill>
                        <a:srgbClr val="EE220C"/>
                      </a:solidFill>
                      <a:prstDash val="solid"/>
                    </a:lnR>
                    <a:lnB w="76200">
                      <a:solidFill>
                        <a:srgbClr val="EE220C"/>
                      </a:solidFill>
                      <a:prstDash val="solid"/>
                    </a:lnB>
                  </a:tcPr>
                </a:tc>
                <a:tc>
                  <a:txBody>
                    <a:bodyPr/>
                    <a:lstStyle/>
                    <a:p>
                      <a:pPr>
                        <a:lnSpc>
                          <a:spcPct val="100000"/>
                        </a:lnSpc>
                      </a:pPr>
                      <a:endParaRPr sz="3800">
                        <a:latin typeface="Times New Roman" panose="02020603050405020304"/>
                        <a:cs typeface="Times New Roman" panose="02020603050405020304"/>
                      </a:endParaRPr>
                    </a:p>
                  </a:txBody>
                  <a:tcPr marL="0" marR="0" marT="0" marB="0">
                    <a:lnL w="76200">
                      <a:solidFill>
                        <a:srgbClr val="EE220C"/>
                      </a:solidFill>
                      <a:prstDash val="solid"/>
                    </a:lnL>
                    <a:lnR w="76200">
                      <a:solidFill>
                        <a:srgbClr val="EE220C"/>
                      </a:solidFill>
                      <a:prstDash val="solid"/>
                    </a:lnR>
                    <a:lnT w="76200">
                      <a:solidFill>
                        <a:srgbClr val="EE220C"/>
                      </a:solidFill>
                      <a:prstDash val="solid"/>
                    </a:lnT>
                    <a:lnB w="9525">
                      <a:solidFill>
                        <a:srgbClr val="000000"/>
                      </a:solidFill>
                      <a:prstDash val="solid"/>
                    </a:lnB>
                  </a:tcPr>
                </a:tc>
                <a:tc>
                  <a:txBody>
                    <a:bodyPr/>
                    <a:lstStyle/>
                    <a:p>
                      <a:pPr>
                        <a:lnSpc>
                          <a:spcPct val="100000"/>
                        </a:lnSpc>
                      </a:pPr>
                      <a:endParaRPr sz="3800">
                        <a:latin typeface="Times New Roman" panose="02020603050405020304"/>
                        <a:cs typeface="Times New Roman" panose="02020603050405020304"/>
                      </a:endParaRPr>
                    </a:p>
                  </a:txBody>
                  <a:tcPr marL="0" marR="0" marT="0" marB="0">
                    <a:lnL w="76200">
                      <a:solidFill>
                        <a:srgbClr val="EE220C"/>
                      </a:solidFill>
                      <a:prstDash val="solid"/>
                    </a:lnL>
                    <a:lnB w="9525">
                      <a:solidFill>
                        <a:srgbClr val="000000"/>
                      </a:solidFill>
                      <a:prstDash val="solid"/>
                    </a:lnB>
                  </a:tcPr>
                </a:tc>
              </a:tr>
            </a:tbl>
          </a:graphicData>
        </a:graphic>
      </p:graphicFrame>
      <p:sp>
        <p:nvSpPr>
          <p:cNvPr id="11" name="object 11"/>
          <p:cNvSpPr txBox="1"/>
          <p:nvPr/>
        </p:nvSpPr>
        <p:spPr>
          <a:xfrm>
            <a:off x="11348210" y="4688727"/>
            <a:ext cx="763905" cy="402590"/>
          </a:xfrm>
          <a:prstGeom prst="rect">
            <a:avLst/>
          </a:prstGeom>
        </p:spPr>
        <p:txBody>
          <a:bodyPr vert="horz" wrap="square" lIns="0" tIns="15240" rIns="0" bIns="0" rtlCol="0">
            <a:spAutoFit/>
          </a:bodyPr>
          <a:lstStyle/>
          <a:p>
            <a:pPr marL="12700">
              <a:lnSpc>
                <a:spcPct val="100000"/>
              </a:lnSpc>
              <a:spcBef>
                <a:spcPts val="120"/>
              </a:spcBef>
            </a:pPr>
            <a:r>
              <a:rPr sz="2450" b="1" spc="20" dirty="0">
                <a:latin typeface="Arial" panose="020B0604020202020204"/>
                <a:cs typeface="Arial" panose="020B0604020202020204"/>
              </a:rPr>
              <a:t>Time</a:t>
            </a:r>
            <a:endParaRPr sz="2450">
              <a:latin typeface="Arial" panose="020B0604020202020204"/>
              <a:cs typeface="Arial" panose="020B0604020202020204"/>
            </a:endParaRPr>
          </a:p>
        </p:txBody>
      </p:sp>
      <p:sp>
        <p:nvSpPr>
          <p:cNvPr id="12" name="object 12"/>
          <p:cNvSpPr txBox="1"/>
          <p:nvPr/>
        </p:nvSpPr>
        <p:spPr>
          <a:xfrm>
            <a:off x="9201679" y="3285628"/>
            <a:ext cx="723900" cy="402590"/>
          </a:xfrm>
          <a:prstGeom prst="rect">
            <a:avLst/>
          </a:prstGeom>
        </p:spPr>
        <p:txBody>
          <a:bodyPr vert="horz" wrap="square" lIns="0" tIns="15240" rIns="0" bIns="0" rtlCol="0">
            <a:spAutoFit/>
          </a:bodyPr>
          <a:lstStyle/>
          <a:p>
            <a:pPr marL="12700">
              <a:lnSpc>
                <a:spcPct val="100000"/>
              </a:lnSpc>
              <a:spcBef>
                <a:spcPts val="120"/>
              </a:spcBef>
            </a:pPr>
            <a:r>
              <a:rPr sz="2450" b="1" spc="45" dirty="0">
                <a:latin typeface="Arial" panose="020B0604020202020204"/>
                <a:cs typeface="Arial" panose="020B0604020202020204"/>
              </a:rPr>
              <a:t>Rate</a:t>
            </a:r>
            <a:endParaRPr sz="2450">
              <a:latin typeface="Arial" panose="020B0604020202020204"/>
              <a:cs typeface="Arial" panose="020B0604020202020204"/>
            </a:endParaRPr>
          </a:p>
        </p:txBody>
      </p:sp>
      <p:sp>
        <p:nvSpPr>
          <p:cNvPr id="13" name="object 13"/>
          <p:cNvSpPr txBox="1"/>
          <p:nvPr/>
        </p:nvSpPr>
        <p:spPr>
          <a:xfrm>
            <a:off x="11149263" y="2845851"/>
            <a:ext cx="1009015" cy="402590"/>
          </a:xfrm>
          <a:prstGeom prst="rect">
            <a:avLst/>
          </a:prstGeom>
        </p:spPr>
        <p:txBody>
          <a:bodyPr vert="horz" wrap="square" lIns="0" tIns="15240" rIns="0" bIns="0" rtlCol="0">
            <a:spAutoFit/>
          </a:bodyPr>
          <a:lstStyle/>
          <a:p>
            <a:pPr marL="12700">
              <a:lnSpc>
                <a:spcPct val="100000"/>
              </a:lnSpc>
              <a:spcBef>
                <a:spcPts val="120"/>
              </a:spcBef>
            </a:pPr>
            <a:r>
              <a:rPr sz="2450" b="1" i="1" spc="-5" dirty="0">
                <a:latin typeface="Arial" panose="020B0604020202020204"/>
                <a:cs typeface="Arial" panose="020B0604020202020204"/>
              </a:rPr>
              <a:t>Bursty</a:t>
            </a:r>
            <a:endParaRPr sz="2450">
              <a:latin typeface="Arial" panose="020B0604020202020204"/>
              <a:cs typeface="Arial" panose="020B0604020202020204"/>
            </a:endParaRPr>
          </a:p>
        </p:txBody>
      </p:sp>
      <p:sp>
        <p:nvSpPr>
          <p:cNvPr id="14" name="object 14"/>
          <p:cNvSpPr/>
          <p:nvPr/>
        </p:nvSpPr>
        <p:spPr>
          <a:xfrm>
            <a:off x="15645931" y="4631638"/>
            <a:ext cx="3319779" cy="0"/>
          </a:xfrm>
          <a:custGeom>
            <a:avLst/>
            <a:gdLst/>
            <a:ahLst/>
            <a:cxnLst/>
            <a:rect l="l" t="t" r="r" b="b"/>
            <a:pathLst>
              <a:path w="3319780">
                <a:moveTo>
                  <a:pt x="0" y="0"/>
                </a:moveTo>
                <a:lnTo>
                  <a:pt x="3309040" y="0"/>
                </a:lnTo>
                <a:lnTo>
                  <a:pt x="3319511" y="0"/>
                </a:lnTo>
              </a:path>
            </a:pathLst>
          </a:custGeom>
          <a:ln w="20941">
            <a:solidFill>
              <a:srgbClr val="000000"/>
            </a:solidFill>
          </a:ln>
        </p:spPr>
        <p:txBody>
          <a:bodyPr wrap="square" lIns="0" tIns="0" rIns="0" bIns="0" rtlCol="0"/>
          <a:lstStyle/>
          <a:p/>
        </p:txBody>
      </p:sp>
      <p:sp>
        <p:nvSpPr>
          <p:cNvPr id="15" name="object 15"/>
          <p:cNvSpPr/>
          <p:nvPr/>
        </p:nvSpPr>
        <p:spPr>
          <a:xfrm>
            <a:off x="18954973" y="4581377"/>
            <a:ext cx="100965" cy="100965"/>
          </a:xfrm>
          <a:custGeom>
            <a:avLst/>
            <a:gdLst/>
            <a:ahLst/>
            <a:cxnLst/>
            <a:rect l="l" t="t" r="r" b="b"/>
            <a:pathLst>
              <a:path w="100965" h="100964">
                <a:moveTo>
                  <a:pt x="0" y="0"/>
                </a:moveTo>
                <a:lnTo>
                  <a:pt x="0" y="100520"/>
                </a:lnTo>
                <a:lnTo>
                  <a:pt x="100520" y="50260"/>
                </a:lnTo>
                <a:lnTo>
                  <a:pt x="0" y="0"/>
                </a:lnTo>
                <a:close/>
              </a:path>
            </a:pathLst>
          </a:custGeom>
          <a:solidFill>
            <a:srgbClr val="000000"/>
          </a:solidFill>
        </p:spPr>
        <p:txBody>
          <a:bodyPr wrap="square" lIns="0" tIns="0" rIns="0" bIns="0" rtlCol="0"/>
          <a:lstStyle/>
          <a:p/>
        </p:txBody>
      </p:sp>
      <p:sp>
        <p:nvSpPr>
          <p:cNvPr id="16" name="object 16"/>
          <p:cNvSpPr/>
          <p:nvPr/>
        </p:nvSpPr>
        <p:spPr>
          <a:xfrm>
            <a:off x="15647178" y="3609198"/>
            <a:ext cx="0" cy="1022350"/>
          </a:xfrm>
          <a:custGeom>
            <a:avLst/>
            <a:gdLst/>
            <a:ahLst/>
            <a:cxnLst/>
            <a:rect l="l" t="t" r="r" b="b"/>
            <a:pathLst>
              <a:path h="1022350">
                <a:moveTo>
                  <a:pt x="0" y="0"/>
                </a:moveTo>
                <a:lnTo>
                  <a:pt x="0" y="1022152"/>
                </a:lnTo>
              </a:path>
            </a:pathLst>
          </a:custGeom>
          <a:ln w="20941">
            <a:solidFill>
              <a:srgbClr val="000000"/>
            </a:solidFill>
          </a:ln>
        </p:spPr>
        <p:txBody>
          <a:bodyPr wrap="square" lIns="0" tIns="0" rIns="0" bIns="0" rtlCol="0"/>
          <a:lstStyle/>
          <a:p/>
        </p:txBody>
      </p:sp>
      <p:sp>
        <p:nvSpPr>
          <p:cNvPr id="17" name="object 17"/>
          <p:cNvSpPr/>
          <p:nvPr/>
        </p:nvSpPr>
        <p:spPr>
          <a:xfrm>
            <a:off x="15596917" y="3519149"/>
            <a:ext cx="100965" cy="100965"/>
          </a:xfrm>
          <a:custGeom>
            <a:avLst/>
            <a:gdLst/>
            <a:ahLst/>
            <a:cxnLst/>
            <a:rect l="l" t="t" r="r" b="b"/>
            <a:pathLst>
              <a:path w="100965" h="100964">
                <a:moveTo>
                  <a:pt x="50260" y="0"/>
                </a:moveTo>
                <a:lnTo>
                  <a:pt x="0" y="100520"/>
                </a:lnTo>
                <a:lnTo>
                  <a:pt x="100520" y="100520"/>
                </a:lnTo>
                <a:lnTo>
                  <a:pt x="50260" y="0"/>
                </a:lnTo>
                <a:close/>
              </a:path>
            </a:pathLst>
          </a:custGeom>
          <a:solidFill>
            <a:srgbClr val="000000"/>
          </a:solidFill>
        </p:spPr>
        <p:txBody>
          <a:bodyPr wrap="square" lIns="0" tIns="0" rIns="0" bIns="0" rtlCol="0"/>
          <a:lstStyle/>
          <a:p/>
        </p:txBody>
      </p:sp>
      <p:sp>
        <p:nvSpPr>
          <p:cNvPr id="18" name="object 18"/>
          <p:cNvSpPr/>
          <p:nvPr/>
        </p:nvSpPr>
        <p:spPr>
          <a:xfrm>
            <a:off x="15680528" y="4317846"/>
            <a:ext cx="2964815" cy="0"/>
          </a:xfrm>
          <a:custGeom>
            <a:avLst/>
            <a:gdLst/>
            <a:ahLst/>
            <a:cxnLst/>
            <a:rect l="l" t="t" r="r" b="b"/>
            <a:pathLst>
              <a:path w="2964815">
                <a:moveTo>
                  <a:pt x="0" y="0"/>
                </a:moveTo>
                <a:lnTo>
                  <a:pt x="2964221" y="0"/>
                </a:lnTo>
              </a:path>
            </a:pathLst>
          </a:custGeom>
          <a:ln w="62825">
            <a:solidFill>
              <a:srgbClr val="EE220C"/>
            </a:solidFill>
          </a:ln>
        </p:spPr>
        <p:txBody>
          <a:bodyPr wrap="square" lIns="0" tIns="0" rIns="0" bIns="0" rtlCol="0"/>
          <a:lstStyle/>
          <a:p/>
        </p:txBody>
      </p:sp>
      <p:sp>
        <p:nvSpPr>
          <p:cNvPr id="19" name="object 19"/>
          <p:cNvSpPr txBox="1"/>
          <p:nvPr/>
        </p:nvSpPr>
        <p:spPr>
          <a:xfrm>
            <a:off x="16782600" y="4688727"/>
            <a:ext cx="763905" cy="402590"/>
          </a:xfrm>
          <a:prstGeom prst="rect">
            <a:avLst/>
          </a:prstGeom>
        </p:spPr>
        <p:txBody>
          <a:bodyPr vert="horz" wrap="square" lIns="0" tIns="15240" rIns="0" bIns="0" rtlCol="0">
            <a:spAutoFit/>
          </a:bodyPr>
          <a:lstStyle/>
          <a:p>
            <a:pPr marL="12700">
              <a:lnSpc>
                <a:spcPct val="100000"/>
              </a:lnSpc>
              <a:spcBef>
                <a:spcPts val="120"/>
              </a:spcBef>
            </a:pPr>
            <a:r>
              <a:rPr sz="2450" b="1" spc="20" dirty="0">
                <a:latin typeface="Arial" panose="020B0604020202020204"/>
                <a:cs typeface="Arial" panose="020B0604020202020204"/>
              </a:rPr>
              <a:t>Time</a:t>
            </a:r>
            <a:endParaRPr sz="2450">
              <a:latin typeface="Arial" panose="020B0604020202020204"/>
              <a:cs typeface="Arial" panose="020B0604020202020204"/>
            </a:endParaRPr>
          </a:p>
        </p:txBody>
      </p:sp>
      <p:sp>
        <p:nvSpPr>
          <p:cNvPr id="20" name="object 20"/>
          <p:cNvSpPr txBox="1"/>
          <p:nvPr/>
        </p:nvSpPr>
        <p:spPr>
          <a:xfrm>
            <a:off x="14876899" y="3285628"/>
            <a:ext cx="723900" cy="402590"/>
          </a:xfrm>
          <a:prstGeom prst="rect">
            <a:avLst/>
          </a:prstGeom>
        </p:spPr>
        <p:txBody>
          <a:bodyPr vert="horz" wrap="square" lIns="0" tIns="15240" rIns="0" bIns="0" rtlCol="0">
            <a:spAutoFit/>
          </a:bodyPr>
          <a:lstStyle/>
          <a:p>
            <a:pPr marL="12700">
              <a:lnSpc>
                <a:spcPct val="100000"/>
              </a:lnSpc>
              <a:spcBef>
                <a:spcPts val="120"/>
              </a:spcBef>
            </a:pPr>
            <a:r>
              <a:rPr sz="2450" b="1" spc="45" dirty="0">
                <a:latin typeface="Arial" panose="020B0604020202020204"/>
                <a:cs typeface="Arial" panose="020B0604020202020204"/>
              </a:rPr>
              <a:t>Rate</a:t>
            </a:r>
            <a:endParaRPr sz="2450">
              <a:latin typeface="Arial" panose="020B0604020202020204"/>
              <a:cs typeface="Arial" panose="020B0604020202020204"/>
            </a:endParaRPr>
          </a:p>
        </p:txBody>
      </p:sp>
      <p:sp>
        <p:nvSpPr>
          <p:cNvPr id="21" name="object 21"/>
          <p:cNvSpPr txBox="1"/>
          <p:nvPr/>
        </p:nvSpPr>
        <p:spPr>
          <a:xfrm>
            <a:off x="16468473" y="2845851"/>
            <a:ext cx="962660" cy="402590"/>
          </a:xfrm>
          <a:prstGeom prst="rect">
            <a:avLst/>
          </a:prstGeom>
        </p:spPr>
        <p:txBody>
          <a:bodyPr vert="horz" wrap="square" lIns="0" tIns="15240" rIns="0" bIns="0" rtlCol="0">
            <a:spAutoFit/>
          </a:bodyPr>
          <a:lstStyle/>
          <a:p>
            <a:pPr marL="12700">
              <a:lnSpc>
                <a:spcPct val="100000"/>
              </a:lnSpc>
              <a:spcBef>
                <a:spcPts val="120"/>
              </a:spcBef>
            </a:pPr>
            <a:r>
              <a:rPr sz="2450" b="1" i="1" spc="30" dirty="0">
                <a:latin typeface="Arial" panose="020B0604020202020204"/>
                <a:cs typeface="Arial" panose="020B0604020202020204"/>
              </a:rPr>
              <a:t>Paced</a:t>
            </a:r>
            <a:endParaRPr sz="2450">
              <a:latin typeface="Arial" panose="020B0604020202020204"/>
              <a:cs typeface="Arial" panose="020B0604020202020204"/>
            </a:endParaRPr>
          </a:p>
        </p:txBody>
      </p:sp>
      <p:sp>
        <p:nvSpPr>
          <p:cNvPr id="22" name="object 22"/>
          <p:cNvSpPr txBox="1"/>
          <p:nvPr/>
        </p:nvSpPr>
        <p:spPr>
          <a:xfrm>
            <a:off x="14793132" y="6175593"/>
            <a:ext cx="1589405" cy="490855"/>
          </a:xfrm>
          <a:prstGeom prst="rect">
            <a:avLst/>
          </a:prstGeom>
        </p:spPr>
        <p:txBody>
          <a:bodyPr vert="horz" wrap="square" lIns="0" tIns="12700" rIns="0" bIns="0" rtlCol="0">
            <a:spAutoFit/>
          </a:bodyPr>
          <a:lstStyle/>
          <a:p>
            <a:pPr marL="12700">
              <a:lnSpc>
                <a:spcPct val="100000"/>
              </a:lnSpc>
              <a:spcBef>
                <a:spcPts val="100"/>
              </a:spcBef>
            </a:pPr>
            <a:r>
              <a:rPr sz="3050" b="1" i="1" spc="-65" dirty="0">
                <a:latin typeface="Arial" panose="020B0604020202020204"/>
                <a:cs typeface="Arial" panose="020B0604020202020204"/>
              </a:rPr>
              <a:t>O(log(n))</a:t>
            </a:r>
            <a:endParaRPr sz="3050">
              <a:latin typeface="Arial" panose="020B0604020202020204"/>
              <a:cs typeface="Arial" panose="020B0604020202020204"/>
            </a:endParaRPr>
          </a:p>
        </p:txBody>
      </p:sp>
      <p:sp>
        <p:nvSpPr>
          <p:cNvPr id="23" name="object 23"/>
          <p:cNvSpPr/>
          <p:nvPr/>
        </p:nvSpPr>
        <p:spPr>
          <a:xfrm>
            <a:off x="16810063" y="6179717"/>
            <a:ext cx="1040765" cy="499109"/>
          </a:xfrm>
          <a:custGeom>
            <a:avLst/>
            <a:gdLst/>
            <a:ahLst/>
            <a:cxnLst/>
            <a:rect l="l" t="t" r="r" b="b"/>
            <a:pathLst>
              <a:path w="1040765" h="499109">
                <a:moveTo>
                  <a:pt x="466997" y="363938"/>
                </a:moveTo>
                <a:lnTo>
                  <a:pt x="466997" y="498812"/>
                </a:lnTo>
                <a:lnTo>
                  <a:pt x="1040718" y="249406"/>
                </a:lnTo>
                <a:lnTo>
                  <a:pt x="466997" y="0"/>
                </a:lnTo>
                <a:lnTo>
                  <a:pt x="466997" y="134873"/>
                </a:lnTo>
                <a:lnTo>
                  <a:pt x="0" y="134873"/>
                </a:lnTo>
                <a:lnTo>
                  <a:pt x="0" y="363938"/>
                </a:lnTo>
                <a:lnTo>
                  <a:pt x="466997" y="363938"/>
                </a:lnTo>
                <a:close/>
              </a:path>
            </a:pathLst>
          </a:custGeom>
          <a:ln w="20941">
            <a:solidFill>
              <a:srgbClr val="000000"/>
            </a:solidFill>
          </a:ln>
        </p:spPr>
        <p:txBody>
          <a:bodyPr wrap="square" lIns="0" tIns="0" rIns="0" bIns="0" rtlCol="0"/>
          <a:lstStyle/>
          <a:p/>
        </p:txBody>
      </p:sp>
      <p:sp>
        <p:nvSpPr>
          <p:cNvPr id="24" name="object 24"/>
          <p:cNvSpPr txBox="1"/>
          <p:nvPr/>
        </p:nvSpPr>
        <p:spPr>
          <a:xfrm>
            <a:off x="18300878" y="6175593"/>
            <a:ext cx="772160" cy="490855"/>
          </a:xfrm>
          <a:prstGeom prst="rect">
            <a:avLst/>
          </a:prstGeom>
        </p:spPr>
        <p:txBody>
          <a:bodyPr vert="horz" wrap="square" lIns="0" tIns="12700" rIns="0" bIns="0" rtlCol="0">
            <a:spAutoFit/>
          </a:bodyPr>
          <a:lstStyle/>
          <a:p>
            <a:pPr marL="12700">
              <a:lnSpc>
                <a:spcPct val="100000"/>
              </a:lnSpc>
              <a:spcBef>
                <a:spcPts val="100"/>
              </a:spcBef>
            </a:pPr>
            <a:r>
              <a:rPr sz="3050" b="1" i="1" spc="-60" dirty="0">
                <a:latin typeface="Arial" panose="020B0604020202020204"/>
                <a:cs typeface="Arial" panose="020B0604020202020204"/>
              </a:rPr>
              <a:t>O(1)</a:t>
            </a:r>
            <a:endParaRPr sz="3050">
              <a:latin typeface="Arial" panose="020B0604020202020204"/>
              <a:cs typeface="Arial" panose="020B0604020202020204"/>
            </a:endParaRPr>
          </a:p>
        </p:txBody>
      </p:sp>
      <p:sp>
        <p:nvSpPr>
          <p:cNvPr id="25" name="object 25"/>
          <p:cNvSpPr txBox="1"/>
          <p:nvPr/>
        </p:nvSpPr>
        <p:spPr>
          <a:xfrm>
            <a:off x="12217293" y="7568220"/>
            <a:ext cx="5513070" cy="2360930"/>
          </a:xfrm>
          <a:prstGeom prst="rect">
            <a:avLst/>
          </a:prstGeom>
        </p:spPr>
        <p:txBody>
          <a:bodyPr vert="horz" wrap="square" lIns="0" tIns="1270" rIns="0" bIns="0" rtlCol="0">
            <a:spAutoFit/>
          </a:bodyPr>
          <a:lstStyle/>
          <a:p>
            <a:pPr marL="1645920" marR="1241425" indent="-680720">
              <a:lnSpc>
                <a:spcPct val="104000"/>
              </a:lnSpc>
              <a:spcBef>
                <a:spcPts val="10"/>
              </a:spcBef>
            </a:pPr>
            <a:r>
              <a:rPr sz="2450" b="1" i="1" spc="10" dirty="0">
                <a:solidFill>
                  <a:srgbClr val="5E5E5E"/>
                </a:solidFill>
                <a:latin typeface="Arial" panose="020B0604020202020204"/>
                <a:cs typeface="Arial" panose="020B0604020202020204"/>
              </a:rPr>
              <a:t>Hierarchical</a:t>
            </a:r>
            <a:r>
              <a:rPr sz="2450" b="1" i="1" spc="-70" dirty="0">
                <a:solidFill>
                  <a:srgbClr val="5E5E5E"/>
                </a:solidFill>
                <a:latin typeface="Arial" panose="020B0604020202020204"/>
                <a:cs typeface="Arial" panose="020B0604020202020204"/>
              </a:rPr>
              <a:t> </a:t>
            </a:r>
            <a:r>
              <a:rPr sz="2450" b="1" i="1" spc="10" dirty="0">
                <a:solidFill>
                  <a:srgbClr val="5E5E5E"/>
                </a:solidFill>
                <a:latin typeface="Arial" panose="020B0604020202020204"/>
                <a:cs typeface="Arial" panose="020B0604020202020204"/>
              </a:rPr>
              <a:t>Weighted  </a:t>
            </a:r>
            <a:r>
              <a:rPr sz="2450" b="1" i="1" spc="-5" dirty="0">
                <a:solidFill>
                  <a:srgbClr val="5E5E5E"/>
                </a:solidFill>
                <a:latin typeface="Arial" panose="020B0604020202020204"/>
                <a:cs typeface="Arial" panose="020B0604020202020204"/>
              </a:rPr>
              <a:t>Fair </a:t>
            </a:r>
            <a:r>
              <a:rPr sz="2450" b="1" i="1" spc="10" dirty="0">
                <a:solidFill>
                  <a:srgbClr val="5E5E5E"/>
                </a:solidFill>
                <a:latin typeface="Arial" panose="020B0604020202020204"/>
                <a:cs typeface="Arial" panose="020B0604020202020204"/>
              </a:rPr>
              <a:t>Queuing</a:t>
            </a:r>
            <a:endParaRPr sz="2450">
              <a:latin typeface="Arial" panose="020B0604020202020204"/>
              <a:cs typeface="Arial" panose="020B0604020202020204"/>
            </a:endParaRPr>
          </a:p>
          <a:p>
            <a:pPr marL="1122045" marR="5080" indent="-1109980">
              <a:lnSpc>
                <a:spcPts val="4700"/>
              </a:lnSpc>
              <a:spcBef>
                <a:spcPts val="365"/>
              </a:spcBef>
              <a:tabLst>
                <a:tab pos="3498850" algn="l"/>
              </a:tabLst>
            </a:pPr>
            <a:r>
              <a:rPr sz="2450" b="1" i="1" spc="20" dirty="0">
                <a:solidFill>
                  <a:srgbClr val="5E5E5E"/>
                </a:solidFill>
                <a:latin typeface="Arial" panose="020B0604020202020204"/>
                <a:cs typeface="Arial" panose="020B0604020202020204"/>
              </a:rPr>
              <a:t>Strict </a:t>
            </a:r>
            <a:r>
              <a:rPr sz="2450" b="1" i="1" spc="-10" dirty="0">
                <a:solidFill>
                  <a:srgbClr val="5E5E5E"/>
                </a:solidFill>
                <a:latin typeface="Arial" panose="020B0604020202020204"/>
                <a:cs typeface="Arial" panose="020B0604020202020204"/>
              </a:rPr>
              <a:t>Priority	</a:t>
            </a:r>
            <a:r>
              <a:rPr sz="2450" b="1" i="1" spc="55" dirty="0">
                <a:solidFill>
                  <a:srgbClr val="5E5E5E"/>
                </a:solidFill>
                <a:latin typeface="Arial" panose="020B0604020202020204"/>
                <a:cs typeface="Arial" panose="020B0604020202020204"/>
              </a:rPr>
              <a:t>Rate</a:t>
            </a:r>
            <a:r>
              <a:rPr sz="2450" b="1" i="1" spc="-45" dirty="0">
                <a:solidFill>
                  <a:srgbClr val="5E5E5E"/>
                </a:solidFill>
                <a:latin typeface="Arial" panose="020B0604020202020204"/>
                <a:cs typeface="Arial" panose="020B0604020202020204"/>
              </a:rPr>
              <a:t> </a:t>
            </a:r>
            <a:r>
              <a:rPr sz="2450" b="1" i="1" spc="-5" dirty="0">
                <a:solidFill>
                  <a:srgbClr val="5E5E5E"/>
                </a:solidFill>
                <a:latin typeface="Arial" panose="020B0604020202020204"/>
                <a:cs typeface="Arial" panose="020B0604020202020204"/>
              </a:rPr>
              <a:t>Limiting  </a:t>
            </a:r>
            <a:r>
              <a:rPr sz="2450" b="1" i="1" spc="15" dirty="0">
                <a:solidFill>
                  <a:srgbClr val="5E5E5E"/>
                </a:solidFill>
                <a:latin typeface="Arial" panose="020B0604020202020204"/>
                <a:cs typeface="Arial" panose="020B0604020202020204"/>
              </a:rPr>
              <a:t>Shortest</a:t>
            </a:r>
            <a:r>
              <a:rPr sz="2450" b="1" i="1" dirty="0">
                <a:solidFill>
                  <a:srgbClr val="5E5E5E"/>
                </a:solidFill>
                <a:latin typeface="Arial" panose="020B0604020202020204"/>
                <a:cs typeface="Arial" panose="020B0604020202020204"/>
              </a:rPr>
              <a:t> </a:t>
            </a:r>
            <a:r>
              <a:rPr sz="2450" b="1" i="1" spc="15" dirty="0">
                <a:solidFill>
                  <a:srgbClr val="5E5E5E"/>
                </a:solidFill>
                <a:latin typeface="Arial" panose="020B0604020202020204"/>
                <a:cs typeface="Arial" panose="020B0604020202020204"/>
              </a:rPr>
              <a:t>Remaining</a:t>
            </a:r>
            <a:endParaRPr sz="2450">
              <a:latin typeface="Arial" panose="020B0604020202020204"/>
              <a:cs typeface="Arial" panose="020B0604020202020204"/>
            </a:endParaRPr>
          </a:p>
          <a:p>
            <a:pPr marL="1865630">
              <a:lnSpc>
                <a:spcPts val="2600"/>
              </a:lnSpc>
            </a:pPr>
            <a:r>
              <a:rPr sz="2450" b="1" i="1" spc="20" dirty="0">
                <a:solidFill>
                  <a:srgbClr val="5E5E5E"/>
                </a:solidFill>
                <a:latin typeface="Arial" panose="020B0604020202020204"/>
                <a:cs typeface="Arial" panose="020B0604020202020204"/>
              </a:rPr>
              <a:t>Time</a:t>
            </a:r>
            <a:r>
              <a:rPr sz="2450" b="1" i="1" dirty="0">
                <a:solidFill>
                  <a:srgbClr val="5E5E5E"/>
                </a:solidFill>
                <a:latin typeface="Arial" panose="020B0604020202020204"/>
                <a:cs typeface="Arial" panose="020B0604020202020204"/>
              </a:rPr>
              <a:t> </a:t>
            </a:r>
            <a:r>
              <a:rPr sz="2450" b="1" i="1" spc="-10" dirty="0">
                <a:solidFill>
                  <a:srgbClr val="5E5E5E"/>
                </a:solidFill>
                <a:latin typeface="Arial" panose="020B0604020202020204"/>
                <a:cs typeface="Arial" panose="020B0604020202020204"/>
              </a:rPr>
              <a:t>First</a:t>
            </a:r>
            <a:endParaRPr sz="2450">
              <a:latin typeface="Arial" panose="020B0604020202020204"/>
              <a:cs typeface="Arial" panose="020B0604020202020204"/>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12570" y="3475355"/>
            <a:ext cx="17078960" cy="4358640"/>
          </a:xfrm>
          <a:prstGeom prst="rect">
            <a:avLst/>
          </a:prstGeom>
        </p:spPr>
        <p:txBody>
          <a:bodyPr vert="horz" wrap="square" lIns="0" tIns="46355" rIns="0" bIns="0" rtlCol="0">
            <a:spAutoFit/>
          </a:bodyPr>
          <a:lstStyle/>
          <a:p>
            <a:pPr marL="12700" marR="5080" algn="ctr">
              <a:lnSpc>
                <a:spcPts val="11210"/>
              </a:lnSpc>
              <a:spcBef>
                <a:spcPts val="365"/>
              </a:spcBef>
            </a:pPr>
            <a:r>
              <a:rPr sz="8800" b="1" i="1" spc="-40" dirty="0">
                <a:latin typeface="Arial" panose="020B0604020202020204"/>
                <a:cs typeface="Arial" panose="020B0604020202020204"/>
              </a:rPr>
              <a:t>Objective: </a:t>
            </a:r>
            <a:r>
              <a:rPr sz="8800" i="1" spc="130" dirty="0">
                <a:latin typeface="Arial" panose="020B0604020202020204"/>
                <a:cs typeface="Arial" panose="020B0604020202020204"/>
              </a:rPr>
              <a:t>Design</a:t>
            </a:r>
            <a:r>
              <a:rPr sz="8800" i="1" spc="40" dirty="0">
                <a:latin typeface="Arial" panose="020B0604020202020204"/>
                <a:cs typeface="Arial" panose="020B0604020202020204"/>
              </a:rPr>
              <a:t> </a:t>
            </a:r>
            <a:r>
              <a:rPr sz="8800" i="1" spc="100" dirty="0">
                <a:latin typeface="Arial" panose="020B0604020202020204"/>
                <a:cs typeface="Arial" panose="020B0604020202020204"/>
              </a:rPr>
              <a:t>an</a:t>
            </a:r>
            <a:r>
              <a:rPr sz="8800" i="1" dirty="0">
                <a:latin typeface="Arial" panose="020B0604020202020204"/>
                <a:cs typeface="Arial" panose="020B0604020202020204"/>
              </a:rPr>
              <a:t> </a:t>
            </a:r>
            <a:r>
              <a:rPr sz="8800" i="1" spc="240" dirty="0">
                <a:latin typeface="Arial" panose="020B0604020202020204"/>
                <a:cs typeface="Arial" panose="020B0604020202020204"/>
              </a:rPr>
              <a:t>accurate, </a:t>
            </a:r>
            <a:r>
              <a:rPr sz="8800" i="1" spc="145" dirty="0">
                <a:latin typeface="Arial" panose="020B0604020202020204"/>
                <a:cs typeface="Arial" panose="020B0604020202020204"/>
              </a:rPr>
              <a:t> </a:t>
            </a:r>
            <a:r>
              <a:rPr sz="8800" i="1" spc="235" dirty="0">
                <a:latin typeface="Arial" panose="020B0604020202020204"/>
                <a:cs typeface="Arial" panose="020B0604020202020204"/>
              </a:rPr>
              <a:t>efficient, </a:t>
            </a:r>
            <a:r>
              <a:rPr sz="8800" i="1" spc="240" dirty="0">
                <a:latin typeface="Arial" panose="020B0604020202020204"/>
                <a:cs typeface="Arial" panose="020B0604020202020204"/>
              </a:rPr>
              <a:t>and </a:t>
            </a:r>
            <a:r>
              <a:rPr sz="8800" i="1" spc="315" dirty="0">
                <a:latin typeface="Arial" panose="020B0604020202020204"/>
                <a:cs typeface="Arial" panose="020B0604020202020204"/>
              </a:rPr>
              <a:t>programmable  </a:t>
            </a:r>
            <a:r>
              <a:rPr sz="8800" i="1" spc="270" dirty="0">
                <a:latin typeface="Arial" panose="020B0604020202020204"/>
                <a:cs typeface="Arial" panose="020B0604020202020204"/>
              </a:rPr>
              <a:t>software</a:t>
            </a:r>
            <a:r>
              <a:rPr sz="8800" i="1" spc="5" dirty="0">
                <a:latin typeface="Arial" panose="020B0604020202020204"/>
                <a:cs typeface="Arial" panose="020B0604020202020204"/>
              </a:rPr>
              <a:t> </a:t>
            </a:r>
            <a:r>
              <a:rPr sz="8800" i="1" spc="220" dirty="0">
                <a:latin typeface="Arial" panose="020B0604020202020204"/>
                <a:cs typeface="Arial" panose="020B0604020202020204"/>
              </a:rPr>
              <a:t>scheduler</a:t>
            </a:r>
            <a:endParaRPr sz="8800" i="1" spc="220" dirty="0">
              <a:latin typeface="Arial" panose="020B0604020202020204"/>
              <a:cs typeface="Arial" panose="020B0604020202020204"/>
            </a:endParaRPr>
          </a:p>
        </p:txBody>
      </p:sp>
      <p:sp>
        <p:nvSpPr>
          <p:cNvPr id="3" name="object 3"/>
          <p:cNvSpPr txBox="1">
            <a:spLocks noGrp="1"/>
          </p:cNvSpPr>
          <p:nvPr>
            <p:ph type="sldNum" sz="quarter" idx="7"/>
          </p:nvPr>
        </p:nvSpPr>
        <p:spPr>
          <a:prstGeom prst="rect">
            <a:avLst/>
          </a:prstGeom>
        </p:spPr>
        <p:txBody>
          <a:bodyPr vert="horz" wrap="square" lIns="0" tIns="7620" rIns="0" bIns="0" rtlCol="0">
            <a:spAutoFit/>
          </a:bodyPr>
          <a:lstStyle/>
          <a:p>
            <a:pPr marL="25400">
              <a:lnSpc>
                <a:spcPct val="100000"/>
              </a:lnSpc>
              <a:spcBef>
                <a:spcPts val="60"/>
              </a:spcBef>
            </a:pPr>
            <a:r>
              <a:rPr spc="15" dirty="0"/>
              <a:t>12</a:t>
            </a:r>
            <a:endParaRPr spc="15"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112707" y="489902"/>
            <a:ext cx="3870960" cy="1370965"/>
          </a:xfrm>
          <a:prstGeom prst="rect">
            <a:avLst/>
          </a:prstGeom>
        </p:spPr>
        <p:txBody>
          <a:bodyPr vert="horz" wrap="square" lIns="0" tIns="17145" rIns="0" bIns="0" rtlCol="0">
            <a:spAutoFit/>
          </a:bodyPr>
          <a:lstStyle/>
          <a:p>
            <a:pPr marL="12700" algn="ctr">
              <a:lnSpc>
                <a:spcPct val="100000"/>
              </a:lnSpc>
              <a:spcBef>
                <a:spcPts val="135"/>
              </a:spcBef>
            </a:pPr>
            <a:r>
              <a:rPr sz="8800" spc="160" dirty="0"/>
              <a:t>Outline</a:t>
            </a:r>
            <a:endParaRPr sz="8800" spc="160" dirty="0"/>
          </a:p>
        </p:txBody>
      </p:sp>
      <p:sp>
        <p:nvSpPr>
          <p:cNvPr id="4" name="object 4"/>
          <p:cNvSpPr txBox="1">
            <a:spLocks noGrp="1"/>
          </p:cNvSpPr>
          <p:nvPr>
            <p:ph type="sldNum" sz="quarter" idx="7"/>
          </p:nvPr>
        </p:nvSpPr>
        <p:spPr>
          <a:prstGeom prst="rect">
            <a:avLst/>
          </a:prstGeom>
        </p:spPr>
        <p:txBody>
          <a:bodyPr vert="horz" wrap="square" lIns="0" tIns="7620" rIns="0" bIns="0" rtlCol="0">
            <a:spAutoFit/>
          </a:bodyPr>
          <a:lstStyle/>
          <a:p>
            <a:pPr marL="25400">
              <a:lnSpc>
                <a:spcPct val="100000"/>
              </a:lnSpc>
              <a:spcBef>
                <a:spcPts val="60"/>
              </a:spcBef>
            </a:pPr>
            <a:r>
              <a:rPr spc="15" dirty="0"/>
              <a:t>13</a:t>
            </a:r>
            <a:endParaRPr spc="15" dirty="0"/>
          </a:p>
        </p:txBody>
      </p:sp>
      <p:sp>
        <p:nvSpPr>
          <p:cNvPr id="3" name="object 3"/>
          <p:cNvSpPr txBox="1"/>
          <p:nvPr/>
        </p:nvSpPr>
        <p:spPr>
          <a:xfrm>
            <a:off x="1421811" y="2878939"/>
            <a:ext cx="14704060" cy="6717665"/>
          </a:xfrm>
          <a:prstGeom prst="rect">
            <a:avLst/>
          </a:prstGeom>
        </p:spPr>
        <p:txBody>
          <a:bodyPr vert="horz" wrap="square" lIns="0" tIns="381000" rIns="0" bIns="0" rtlCol="0">
            <a:spAutoFit/>
          </a:bodyPr>
          <a:lstStyle/>
          <a:p>
            <a:pPr marL="682625" indent="-670560">
              <a:lnSpc>
                <a:spcPct val="100000"/>
              </a:lnSpc>
              <a:spcBef>
                <a:spcPts val="3000"/>
              </a:spcBef>
              <a:buSzPct val="125000"/>
              <a:buChar char="•"/>
              <a:tabLst>
                <a:tab pos="682625" algn="l"/>
                <a:tab pos="683260" algn="l"/>
              </a:tabLst>
            </a:pPr>
            <a:r>
              <a:rPr sz="5000" spc="-20" dirty="0">
                <a:latin typeface="Arial" panose="020B0604020202020204"/>
                <a:cs typeface="Arial" panose="020B0604020202020204"/>
              </a:rPr>
              <a:t>Eiﬀel</a:t>
            </a:r>
            <a:r>
              <a:rPr sz="5000" dirty="0">
                <a:latin typeface="Arial" panose="020B0604020202020204"/>
                <a:cs typeface="Arial" panose="020B0604020202020204"/>
              </a:rPr>
              <a:t> Overview</a:t>
            </a:r>
            <a:endParaRPr sz="5000">
              <a:latin typeface="Arial" panose="020B0604020202020204"/>
              <a:cs typeface="Arial" panose="020B0604020202020204"/>
            </a:endParaRPr>
          </a:p>
          <a:p>
            <a:pPr marL="682625" indent="-670560">
              <a:lnSpc>
                <a:spcPct val="100000"/>
              </a:lnSpc>
              <a:spcBef>
                <a:spcPts val="4885"/>
              </a:spcBef>
              <a:buSzPct val="125000"/>
              <a:buChar char="•"/>
              <a:tabLst>
                <a:tab pos="682625" algn="l"/>
                <a:tab pos="683260" algn="l"/>
              </a:tabLst>
            </a:pPr>
            <a:r>
              <a:rPr sz="5000" spc="40" dirty="0">
                <a:latin typeface="Arial" panose="020B0604020202020204"/>
                <a:cs typeface="Arial" panose="020B0604020202020204"/>
              </a:rPr>
              <a:t>Characteristics </a:t>
            </a:r>
            <a:r>
              <a:rPr sz="5000" spc="100" dirty="0">
                <a:latin typeface="Arial" panose="020B0604020202020204"/>
                <a:cs typeface="Arial" panose="020B0604020202020204"/>
              </a:rPr>
              <a:t>of </a:t>
            </a:r>
            <a:r>
              <a:rPr sz="5000" spc="45" dirty="0">
                <a:latin typeface="Arial" panose="020B0604020202020204"/>
                <a:cs typeface="Arial" panose="020B0604020202020204"/>
              </a:rPr>
              <a:t>Packet</a:t>
            </a:r>
            <a:r>
              <a:rPr sz="5000" spc="-130" dirty="0">
                <a:latin typeface="Arial" panose="020B0604020202020204"/>
                <a:cs typeface="Arial" panose="020B0604020202020204"/>
              </a:rPr>
              <a:t> </a:t>
            </a:r>
            <a:r>
              <a:rPr sz="5000" spc="-25" dirty="0">
                <a:latin typeface="Arial" panose="020B0604020202020204"/>
                <a:cs typeface="Arial" panose="020B0604020202020204"/>
              </a:rPr>
              <a:t>Ranks</a:t>
            </a:r>
            <a:endParaRPr sz="5000">
              <a:latin typeface="Arial" panose="020B0604020202020204"/>
              <a:cs typeface="Arial" panose="020B0604020202020204"/>
            </a:endParaRPr>
          </a:p>
          <a:p>
            <a:pPr marL="682625" indent="-670560">
              <a:lnSpc>
                <a:spcPct val="100000"/>
              </a:lnSpc>
              <a:spcBef>
                <a:spcPts val="4880"/>
              </a:spcBef>
              <a:buSzPct val="125000"/>
              <a:buChar char="•"/>
              <a:tabLst>
                <a:tab pos="682625" algn="l"/>
                <a:tab pos="683260" algn="l"/>
              </a:tabLst>
            </a:pPr>
            <a:r>
              <a:rPr sz="5000" spc="45" dirty="0">
                <a:latin typeface="Arial" panose="020B0604020202020204"/>
                <a:cs typeface="Arial" panose="020B0604020202020204"/>
              </a:rPr>
              <a:t>Eﬃcient Packet </a:t>
            </a:r>
            <a:r>
              <a:rPr sz="5000" spc="10" dirty="0">
                <a:latin typeface="Arial" panose="020B0604020202020204"/>
                <a:cs typeface="Arial" panose="020B0604020202020204"/>
              </a:rPr>
              <a:t>Ordering: Integer </a:t>
            </a:r>
            <a:r>
              <a:rPr sz="5000" spc="30" dirty="0">
                <a:latin typeface="Arial" panose="020B0604020202020204"/>
                <a:cs typeface="Arial" panose="020B0604020202020204"/>
              </a:rPr>
              <a:t>Priority</a:t>
            </a:r>
            <a:r>
              <a:rPr sz="5000" spc="-80" dirty="0">
                <a:latin typeface="Arial" panose="020B0604020202020204"/>
                <a:cs typeface="Arial" panose="020B0604020202020204"/>
              </a:rPr>
              <a:t> </a:t>
            </a:r>
            <a:r>
              <a:rPr sz="5000" spc="-35" dirty="0">
                <a:latin typeface="Arial" panose="020B0604020202020204"/>
                <a:cs typeface="Arial" panose="020B0604020202020204"/>
              </a:rPr>
              <a:t>Queues</a:t>
            </a:r>
            <a:endParaRPr sz="5000">
              <a:latin typeface="Arial" panose="020B0604020202020204"/>
              <a:cs typeface="Arial" panose="020B0604020202020204"/>
            </a:endParaRPr>
          </a:p>
          <a:p>
            <a:pPr marL="682625" indent="-670560">
              <a:lnSpc>
                <a:spcPct val="100000"/>
              </a:lnSpc>
              <a:spcBef>
                <a:spcPts val="4885"/>
              </a:spcBef>
              <a:buSzPct val="125000"/>
              <a:buChar char="•"/>
              <a:tabLst>
                <a:tab pos="682625" algn="l"/>
                <a:tab pos="683260" algn="l"/>
              </a:tabLst>
            </a:pPr>
            <a:r>
              <a:rPr sz="5000" spc="20" dirty="0">
                <a:latin typeface="Arial" panose="020B0604020202020204"/>
                <a:cs typeface="Arial" panose="020B0604020202020204"/>
              </a:rPr>
              <a:t>Scheduler</a:t>
            </a:r>
            <a:r>
              <a:rPr sz="5000" dirty="0">
                <a:latin typeface="Arial" panose="020B0604020202020204"/>
                <a:cs typeface="Arial" panose="020B0604020202020204"/>
              </a:rPr>
              <a:t> </a:t>
            </a:r>
            <a:r>
              <a:rPr sz="5000" spc="35" dirty="0">
                <a:latin typeface="Arial" panose="020B0604020202020204"/>
                <a:cs typeface="Arial" panose="020B0604020202020204"/>
              </a:rPr>
              <a:t>Programmability</a:t>
            </a:r>
            <a:endParaRPr sz="5000">
              <a:latin typeface="Arial" panose="020B0604020202020204"/>
              <a:cs typeface="Arial" panose="020B0604020202020204"/>
            </a:endParaRPr>
          </a:p>
          <a:p>
            <a:pPr marL="682625" indent="-670560">
              <a:lnSpc>
                <a:spcPct val="100000"/>
              </a:lnSpc>
              <a:spcBef>
                <a:spcPts val="4885"/>
              </a:spcBef>
              <a:buSzPct val="125000"/>
              <a:buChar char="•"/>
              <a:tabLst>
                <a:tab pos="682625" algn="l"/>
                <a:tab pos="683260" algn="l"/>
              </a:tabLst>
            </a:pPr>
            <a:r>
              <a:rPr sz="5000" spc="-10" dirty="0">
                <a:latin typeface="Arial" panose="020B0604020202020204"/>
                <a:cs typeface="Arial" panose="020B0604020202020204"/>
              </a:rPr>
              <a:t>Evaluation</a:t>
            </a:r>
            <a:endParaRPr sz="5000">
              <a:latin typeface="Arial" panose="020B0604020202020204"/>
              <a:cs typeface="Arial" panose="020B0604020202020204"/>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05205" y="452374"/>
            <a:ext cx="18093690" cy="1370965"/>
          </a:xfrm>
          <a:prstGeom prst="rect">
            <a:avLst/>
          </a:prstGeom>
        </p:spPr>
        <p:txBody>
          <a:bodyPr vert="horz" wrap="square" lIns="0" tIns="17145" rIns="0" bIns="0" rtlCol="0">
            <a:spAutoFit/>
          </a:bodyPr>
          <a:lstStyle/>
          <a:p>
            <a:pPr marL="12700" algn="ctr">
              <a:lnSpc>
                <a:spcPct val="100000"/>
              </a:lnSpc>
              <a:spcBef>
                <a:spcPts val="135"/>
              </a:spcBef>
            </a:pPr>
            <a:r>
              <a:rPr sz="8800" spc="95" dirty="0"/>
              <a:t>Eiffel</a:t>
            </a:r>
            <a:r>
              <a:rPr sz="8800" spc="-35" dirty="0"/>
              <a:t> </a:t>
            </a:r>
            <a:r>
              <a:rPr sz="8800" spc="145" dirty="0"/>
              <a:t>Overview</a:t>
            </a:r>
            <a:endParaRPr sz="8800" spc="145" dirty="0"/>
          </a:p>
        </p:txBody>
      </p:sp>
      <p:sp>
        <p:nvSpPr>
          <p:cNvPr id="3" name="object 3"/>
          <p:cNvSpPr/>
          <p:nvPr/>
        </p:nvSpPr>
        <p:spPr>
          <a:xfrm>
            <a:off x="4635151" y="5813726"/>
            <a:ext cx="703580" cy="336550"/>
          </a:xfrm>
          <a:custGeom>
            <a:avLst/>
            <a:gdLst/>
            <a:ahLst/>
            <a:cxnLst/>
            <a:rect l="l" t="t" r="r" b="b"/>
            <a:pathLst>
              <a:path w="703579" h="336550">
                <a:moveTo>
                  <a:pt x="0" y="0"/>
                </a:moveTo>
                <a:lnTo>
                  <a:pt x="693739" y="331991"/>
                </a:lnTo>
                <a:lnTo>
                  <a:pt x="703184" y="336511"/>
                </a:lnTo>
              </a:path>
            </a:pathLst>
          </a:custGeom>
          <a:ln w="20941">
            <a:solidFill>
              <a:srgbClr val="000000"/>
            </a:solidFill>
          </a:ln>
        </p:spPr>
        <p:txBody>
          <a:bodyPr wrap="square" lIns="0" tIns="0" rIns="0" bIns="0" rtlCol="0"/>
          <a:lstStyle/>
          <a:p/>
        </p:txBody>
      </p:sp>
      <p:sp>
        <p:nvSpPr>
          <p:cNvPr id="4" name="object 4"/>
          <p:cNvSpPr/>
          <p:nvPr/>
        </p:nvSpPr>
        <p:spPr>
          <a:xfrm>
            <a:off x="5274566" y="6074669"/>
            <a:ext cx="145415" cy="117475"/>
          </a:xfrm>
          <a:custGeom>
            <a:avLst/>
            <a:gdLst/>
            <a:ahLst/>
            <a:cxnLst/>
            <a:rect l="l" t="t" r="r" b="b"/>
            <a:pathLst>
              <a:path w="145414" h="117475">
                <a:moveTo>
                  <a:pt x="55927" y="0"/>
                </a:moveTo>
                <a:lnTo>
                  <a:pt x="66918" y="77076"/>
                </a:lnTo>
                <a:lnTo>
                  <a:pt x="0" y="116866"/>
                </a:lnTo>
                <a:lnTo>
                  <a:pt x="144830" y="114360"/>
                </a:lnTo>
                <a:lnTo>
                  <a:pt x="55927" y="0"/>
                </a:lnTo>
                <a:close/>
              </a:path>
            </a:pathLst>
          </a:custGeom>
          <a:solidFill>
            <a:srgbClr val="000000"/>
          </a:solidFill>
        </p:spPr>
        <p:txBody>
          <a:bodyPr wrap="square" lIns="0" tIns="0" rIns="0" bIns="0" rtlCol="0"/>
          <a:lstStyle/>
          <a:p/>
        </p:txBody>
      </p:sp>
      <p:sp>
        <p:nvSpPr>
          <p:cNvPr id="5" name="object 5"/>
          <p:cNvSpPr/>
          <p:nvPr/>
        </p:nvSpPr>
        <p:spPr>
          <a:xfrm>
            <a:off x="4635151" y="6479198"/>
            <a:ext cx="709295" cy="139700"/>
          </a:xfrm>
          <a:custGeom>
            <a:avLst/>
            <a:gdLst/>
            <a:ahLst/>
            <a:cxnLst/>
            <a:rect l="l" t="t" r="r" b="b"/>
            <a:pathLst>
              <a:path w="709295" h="139700">
                <a:moveTo>
                  <a:pt x="0" y="0"/>
                </a:moveTo>
                <a:lnTo>
                  <a:pt x="698991" y="137601"/>
                </a:lnTo>
                <a:lnTo>
                  <a:pt x="709265" y="139623"/>
                </a:lnTo>
              </a:path>
            </a:pathLst>
          </a:custGeom>
          <a:ln w="20941">
            <a:solidFill>
              <a:srgbClr val="000000"/>
            </a:solidFill>
          </a:ln>
        </p:spPr>
        <p:txBody>
          <a:bodyPr wrap="square" lIns="0" tIns="0" rIns="0" bIns="0" rtlCol="0"/>
          <a:lstStyle/>
          <a:p/>
        </p:txBody>
      </p:sp>
      <p:sp>
        <p:nvSpPr>
          <p:cNvPr id="6" name="object 6"/>
          <p:cNvSpPr/>
          <p:nvPr/>
        </p:nvSpPr>
        <p:spPr>
          <a:xfrm>
            <a:off x="5292955" y="6547594"/>
            <a:ext cx="139700" cy="127635"/>
          </a:xfrm>
          <a:custGeom>
            <a:avLst/>
            <a:gdLst/>
            <a:ahLst/>
            <a:cxnLst/>
            <a:rect l="l" t="t" r="r" b="b"/>
            <a:pathLst>
              <a:path w="139700" h="127634">
                <a:moveTo>
                  <a:pt x="25025" y="0"/>
                </a:moveTo>
                <a:lnTo>
                  <a:pt x="54886" y="71901"/>
                </a:lnTo>
                <a:lnTo>
                  <a:pt x="0" y="127119"/>
                </a:lnTo>
                <a:lnTo>
                  <a:pt x="139632" y="88584"/>
                </a:lnTo>
                <a:lnTo>
                  <a:pt x="25025" y="0"/>
                </a:lnTo>
                <a:close/>
              </a:path>
            </a:pathLst>
          </a:custGeom>
          <a:solidFill>
            <a:srgbClr val="000000"/>
          </a:solidFill>
        </p:spPr>
        <p:txBody>
          <a:bodyPr wrap="square" lIns="0" tIns="0" rIns="0" bIns="0" rtlCol="0"/>
          <a:lstStyle/>
          <a:p/>
        </p:txBody>
      </p:sp>
      <p:sp>
        <p:nvSpPr>
          <p:cNvPr id="7" name="object 7"/>
          <p:cNvSpPr/>
          <p:nvPr/>
        </p:nvSpPr>
        <p:spPr>
          <a:xfrm>
            <a:off x="4635151" y="7613889"/>
            <a:ext cx="751205" cy="196850"/>
          </a:xfrm>
          <a:custGeom>
            <a:avLst/>
            <a:gdLst/>
            <a:ahLst/>
            <a:cxnLst/>
            <a:rect l="l" t="t" r="r" b="b"/>
            <a:pathLst>
              <a:path w="751204" h="196850">
                <a:moveTo>
                  <a:pt x="0" y="196253"/>
                </a:moveTo>
                <a:lnTo>
                  <a:pt x="740598" y="2648"/>
                </a:lnTo>
                <a:lnTo>
                  <a:pt x="750729" y="0"/>
                </a:lnTo>
              </a:path>
            </a:pathLst>
          </a:custGeom>
          <a:ln w="20941">
            <a:solidFill>
              <a:srgbClr val="000000"/>
            </a:solidFill>
          </a:ln>
        </p:spPr>
        <p:txBody>
          <a:bodyPr wrap="square" lIns="0" tIns="0" rIns="0" bIns="0" rtlCol="0"/>
          <a:lstStyle/>
          <a:p/>
        </p:txBody>
      </p:sp>
      <p:sp>
        <p:nvSpPr>
          <p:cNvPr id="8" name="object 8"/>
          <p:cNvSpPr/>
          <p:nvPr/>
        </p:nvSpPr>
        <p:spPr>
          <a:xfrm>
            <a:off x="5331091" y="7561255"/>
            <a:ext cx="142240" cy="125730"/>
          </a:xfrm>
          <a:custGeom>
            <a:avLst/>
            <a:gdLst/>
            <a:ahLst/>
            <a:cxnLst/>
            <a:rect l="l" t="t" r="r" b="b"/>
            <a:pathLst>
              <a:path w="142239" h="125729">
                <a:moveTo>
                  <a:pt x="0" y="0"/>
                </a:moveTo>
                <a:lnTo>
                  <a:pt x="58165" y="51751"/>
                </a:lnTo>
                <a:lnTo>
                  <a:pt x="32767" y="125348"/>
                </a:lnTo>
                <a:lnTo>
                  <a:pt x="141730" y="29905"/>
                </a:lnTo>
                <a:lnTo>
                  <a:pt x="0" y="0"/>
                </a:lnTo>
                <a:close/>
              </a:path>
            </a:pathLst>
          </a:custGeom>
          <a:solidFill>
            <a:srgbClr val="000000"/>
          </a:solidFill>
        </p:spPr>
        <p:txBody>
          <a:bodyPr wrap="square" lIns="0" tIns="0" rIns="0" bIns="0" rtlCol="0"/>
          <a:lstStyle/>
          <a:p/>
        </p:txBody>
      </p:sp>
      <p:sp>
        <p:nvSpPr>
          <p:cNvPr id="9" name="object 9"/>
          <p:cNvSpPr/>
          <p:nvPr/>
        </p:nvSpPr>
        <p:spPr>
          <a:xfrm>
            <a:off x="4635151" y="8011249"/>
            <a:ext cx="761365" cy="464820"/>
          </a:xfrm>
          <a:custGeom>
            <a:avLst/>
            <a:gdLst/>
            <a:ahLst/>
            <a:cxnLst/>
            <a:rect l="l" t="t" r="r" b="b"/>
            <a:pathLst>
              <a:path w="761364" h="464820">
                <a:moveTo>
                  <a:pt x="0" y="464366"/>
                </a:moveTo>
                <a:lnTo>
                  <a:pt x="752023" y="5454"/>
                </a:lnTo>
                <a:lnTo>
                  <a:pt x="760962" y="0"/>
                </a:lnTo>
              </a:path>
            </a:pathLst>
          </a:custGeom>
          <a:ln w="20941">
            <a:solidFill>
              <a:srgbClr val="000000"/>
            </a:solidFill>
          </a:ln>
        </p:spPr>
        <p:txBody>
          <a:bodyPr wrap="square" lIns="0" tIns="0" rIns="0" bIns="0" rtlCol="0"/>
          <a:lstStyle/>
          <a:p/>
        </p:txBody>
      </p:sp>
      <p:sp>
        <p:nvSpPr>
          <p:cNvPr id="10" name="object 10"/>
          <p:cNvSpPr/>
          <p:nvPr/>
        </p:nvSpPr>
        <p:spPr>
          <a:xfrm>
            <a:off x="5328483" y="7964439"/>
            <a:ext cx="144780" cy="123189"/>
          </a:xfrm>
          <a:custGeom>
            <a:avLst/>
            <a:gdLst/>
            <a:ahLst/>
            <a:cxnLst/>
            <a:rect l="l" t="t" r="r" b="b"/>
            <a:pathLst>
              <a:path w="144779" h="123190">
                <a:moveTo>
                  <a:pt x="144338" y="0"/>
                </a:moveTo>
                <a:lnTo>
                  <a:pt x="0" y="12191"/>
                </a:lnTo>
                <a:lnTo>
                  <a:pt x="70609" y="44992"/>
                </a:lnTo>
                <a:lnTo>
                  <a:pt x="67489" y="122785"/>
                </a:lnTo>
                <a:lnTo>
                  <a:pt x="144338" y="0"/>
                </a:lnTo>
                <a:close/>
              </a:path>
            </a:pathLst>
          </a:custGeom>
          <a:solidFill>
            <a:srgbClr val="000000"/>
          </a:solidFill>
        </p:spPr>
        <p:txBody>
          <a:bodyPr wrap="square" lIns="0" tIns="0" rIns="0" bIns="0" rtlCol="0"/>
          <a:lstStyle/>
          <a:p/>
        </p:txBody>
      </p:sp>
      <p:sp>
        <p:nvSpPr>
          <p:cNvPr id="11" name="object 11"/>
          <p:cNvSpPr txBox="1"/>
          <p:nvPr/>
        </p:nvSpPr>
        <p:spPr>
          <a:xfrm>
            <a:off x="14992078" y="6196535"/>
            <a:ext cx="1417955" cy="553720"/>
          </a:xfrm>
          <a:prstGeom prst="rect">
            <a:avLst/>
          </a:prstGeom>
        </p:spPr>
        <p:txBody>
          <a:bodyPr vert="horz" wrap="square" lIns="0" tIns="13970" rIns="0" bIns="0" rtlCol="0">
            <a:spAutoFit/>
          </a:bodyPr>
          <a:lstStyle/>
          <a:p>
            <a:pPr marL="12700">
              <a:lnSpc>
                <a:spcPct val="100000"/>
              </a:lnSpc>
              <a:spcBef>
                <a:spcPts val="110"/>
              </a:spcBef>
            </a:pPr>
            <a:r>
              <a:rPr sz="3450" b="1" spc="-185" dirty="0">
                <a:latin typeface="Arial" panose="020B0604020202020204"/>
                <a:cs typeface="Arial" panose="020B0604020202020204"/>
              </a:rPr>
              <a:t>To</a:t>
            </a:r>
            <a:r>
              <a:rPr sz="3450" b="1" spc="-90" dirty="0">
                <a:latin typeface="Arial" panose="020B0604020202020204"/>
                <a:cs typeface="Arial" panose="020B0604020202020204"/>
              </a:rPr>
              <a:t> </a:t>
            </a:r>
            <a:r>
              <a:rPr sz="3450" b="1" spc="70" dirty="0">
                <a:latin typeface="Arial" panose="020B0604020202020204"/>
                <a:cs typeface="Arial" panose="020B0604020202020204"/>
              </a:rPr>
              <a:t>NIC</a:t>
            </a:r>
            <a:endParaRPr sz="3450">
              <a:latin typeface="Arial" panose="020B0604020202020204"/>
              <a:cs typeface="Arial" panose="020B0604020202020204"/>
            </a:endParaRPr>
          </a:p>
        </p:txBody>
      </p:sp>
      <p:sp>
        <p:nvSpPr>
          <p:cNvPr id="12" name="object 12"/>
          <p:cNvSpPr/>
          <p:nvPr/>
        </p:nvSpPr>
        <p:spPr>
          <a:xfrm>
            <a:off x="6978042" y="5064312"/>
            <a:ext cx="7285355" cy="3087370"/>
          </a:xfrm>
          <a:custGeom>
            <a:avLst/>
            <a:gdLst/>
            <a:ahLst/>
            <a:cxnLst/>
            <a:rect l="l" t="t" r="r" b="b"/>
            <a:pathLst>
              <a:path w="7285355" h="3087370">
                <a:moveTo>
                  <a:pt x="358297" y="0"/>
                </a:moveTo>
                <a:lnTo>
                  <a:pt x="6926538" y="0"/>
                </a:lnTo>
                <a:lnTo>
                  <a:pt x="6975157" y="3270"/>
                </a:lnTo>
                <a:lnTo>
                  <a:pt x="7021788" y="12798"/>
                </a:lnTo>
                <a:lnTo>
                  <a:pt x="7066004" y="28156"/>
                </a:lnTo>
                <a:lnTo>
                  <a:pt x="7107378" y="48918"/>
                </a:lnTo>
                <a:lnTo>
                  <a:pt x="7145483" y="74655"/>
                </a:lnTo>
                <a:lnTo>
                  <a:pt x="7179893" y="104942"/>
                </a:lnTo>
                <a:lnTo>
                  <a:pt x="7210180" y="139352"/>
                </a:lnTo>
                <a:lnTo>
                  <a:pt x="7235917" y="177457"/>
                </a:lnTo>
                <a:lnTo>
                  <a:pt x="7256679" y="218831"/>
                </a:lnTo>
                <a:lnTo>
                  <a:pt x="7272037" y="263047"/>
                </a:lnTo>
                <a:lnTo>
                  <a:pt x="7281564" y="309678"/>
                </a:lnTo>
                <a:lnTo>
                  <a:pt x="7284835" y="358297"/>
                </a:lnTo>
                <a:lnTo>
                  <a:pt x="7284835" y="2728752"/>
                </a:lnTo>
                <a:lnTo>
                  <a:pt x="7281564" y="2777371"/>
                </a:lnTo>
                <a:lnTo>
                  <a:pt x="7272037" y="2824002"/>
                </a:lnTo>
                <a:lnTo>
                  <a:pt x="7256679" y="2868217"/>
                </a:lnTo>
                <a:lnTo>
                  <a:pt x="7235917" y="2909591"/>
                </a:lnTo>
                <a:lnTo>
                  <a:pt x="7210180" y="2947697"/>
                </a:lnTo>
                <a:lnTo>
                  <a:pt x="7179893" y="2982106"/>
                </a:lnTo>
                <a:lnTo>
                  <a:pt x="7145483" y="3012393"/>
                </a:lnTo>
                <a:lnTo>
                  <a:pt x="7107378" y="3038131"/>
                </a:lnTo>
                <a:lnTo>
                  <a:pt x="7066004" y="3058892"/>
                </a:lnTo>
                <a:lnTo>
                  <a:pt x="7021788" y="3074250"/>
                </a:lnTo>
                <a:lnTo>
                  <a:pt x="6975157" y="3083778"/>
                </a:lnTo>
                <a:lnTo>
                  <a:pt x="6926538" y="3087049"/>
                </a:lnTo>
                <a:lnTo>
                  <a:pt x="358297" y="3087049"/>
                </a:lnTo>
                <a:lnTo>
                  <a:pt x="309678" y="3083778"/>
                </a:lnTo>
                <a:lnTo>
                  <a:pt x="263047" y="3074250"/>
                </a:lnTo>
                <a:lnTo>
                  <a:pt x="218831" y="3058892"/>
                </a:lnTo>
                <a:lnTo>
                  <a:pt x="177457" y="3038131"/>
                </a:lnTo>
                <a:lnTo>
                  <a:pt x="139352" y="3012393"/>
                </a:lnTo>
                <a:lnTo>
                  <a:pt x="104942" y="2982106"/>
                </a:lnTo>
                <a:lnTo>
                  <a:pt x="74655" y="2947697"/>
                </a:lnTo>
                <a:lnTo>
                  <a:pt x="48918" y="2909591"/>
                </a:lnTo>
                <a:lnTo>
                  <a:pt x="28156" y="2868217"/>
                </a:lnTo>
                <a:lnTo>
                  <a:pt x="12798" y="2824002"/>
                </a:lnTo>
                <a:lnTo>
                  <a:pt x="3270" y="2777371"/>
                </a:lnTo>
                <a:lnTo>
                  <a:pt x="0" y="2728752"/>
                </a:lnTo>
                <a:lnTo>
                  <a:pt x="0" y="358297"/>
                </a:lnTo>
                <a:lnTo>
                  <a:pt x="3270" y="309678"/>
                </a:lnTo>
                <a:lnTo>
                  <a:pt x="12798" y="263047"/>
                </a:lnTo>
                <a:lnTo>
                  <a:pt x="28156" y="218831"/>
                </a:lnTo>
                <a:lnTo>
                  <a:pt x="48918" y="177457"/>
                </a:lnTo>
                <a:lnTo>
                  <a:pt x="74655" y="139352"/>
                </a:lnTo>
                <a:lnTo>
                  <a:pt x="104942" y="104942"/>
                </a:lnTo>
                <a:lnTo>
                  <a:pt x="139352" y="74655"/>
                </a:lnTo>
                <a:lnTo>
                  <a:pt x="177457" y="48918"/>
                </a:lnTo>
                <a:lnTo>
                  <a:pt x="218831" y="28156"/>
                </a:lnTo>
                <a:lnTo>
                  <a:pt x="263047" y="12798"/>
                </a:lnTo>
                <a:lnTo>
                  <a:pt x="309678" y="3270"/>
                </a:lnTo>
                <a:lnTo>
                  <a:pt x="358297" y="0"/>
                </a:lnTo>
                <a:close/>
              </a:path>
            </a:pathLst>
          </a:custGeom>
          <a:ln w="20941">
            <a:solidFill>
              <a:srgbClr val="000000"/>
            </a:solidFill>
            <a:prstDash val="lgDash"/>
          </a:ln>
        </p:spPr>
        <p:txBody>
          <a:bodyPr wrap="square" lIns="0" tIns="0" rIns="0" bIns="0" rtlCol="0"/>
          <a:lstStyle/>
          <a:p/>
        </p:txBody>
      </p:sp>
      <p:graphicFrame>
        <p:nvGraphicFramePr>
          <p:cNvPr id="13" name="object 13"/>
          <p:cNvGraphicFramePr>
            <a:graphicFrameLocks noGrp="1"/>
          </p:cNvGraphicFramePr>
          <p:nvPr/>
        </p:nvGraphicFramePr>
        <p:xfrm>
          <a:off x="2051527" y="5469836"/>
          <a:ext cx="3291204" cy="3350260"/>
        </p:xfrm>
        <a:graphic>
          <a:graphicData uri="http://schemas.openxmlformats.org/drawingml/2006/table">
            <a:tbl>
              <a:tblPr firstRow="1" bandRow="1">
                <a:tableStyleId>{2D5ABB26-0587-4C30-8999-92F81FD0307C}</a:tableStyleId>
              </a:tblPr>
              <a:tblGrid>
                <a:gridCol w="429259"/>
                <a:gridCol w="428625"/>
                <a:gridCol w="428625"/>
                <a:gridCol w="428625"/>
                <a:gridCol w="428625"/>
                <a:gridCol w="429260"/>
                <a:gridCol w="708025"/>
              </a:tblGrid>
              <a:tr h="666155">
                <a:tc>
                  <a:txBody>
                    <a:bodyPr/>
                    <a:lstStyle/>
                    <a:p>
                      <a:pPr>
                        <a:lnSpc>
                          <a:spcPct val="100000"/>
                        </a:lnSpc>
                      </a:pPr>
                      <a:endParaRPr sz="4200">
                        <a:latin typeface="Times New Roman" panose="02020603050405020304"/>
                        <a:cs typeface="Times New Roman" panose="02020603050405020304"/>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FF0000"/>
                    </a:solidFill>
                  </a:tcPr>
                </a:tc>
                <a:tc>
                  <a:txBody>
                    <a:bodyPr/>
                    <a:lstStyle/>
                    <a:p>
                      <a:pPr>
                        <a:lnSpc>
                          <a:spcPct val="100000"/>
                        </a:lnSpc>
                      </a:pPr>
                      <a:endParaRPr sz="4200">
                        <a:latin typeface="Times New Roman" panose="02020603050405020304"/>
                        <a:cs typeface="Times New Roman" panose="02020603050405020304"/>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FF0000"/>
                    </a:solidFill>
                  </a:tcPr>
                </a:tc>
                <a:tc>
                  <a:txBody>
                    <a:bodyPr/>
                    <a:lstStyle/>
                    <a:p>
                      <a:pPr>
                        <a:lnSpc>
                          <a:spcPct val="100000"/>
                        </a:lnSpc>
                      </a:pPr>
                      <a:endParaRPr sz="4200">
                        <a:latin typeface="Times New Roman" panose="02020603050405020304"/>
                        <a:cs typeface="Times New Roman" panose="02020603050405020304"/>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FF0000"/>
                    </a:solidFill>
                  </a:tcPr>
                </a:tc>
                <a:tc>
                  <a:txBody>
                    <a:bodyPr/>
                    <a:lstStyle/>
                    <a:p>
                      <a:pPr>
                        <a:lnSpc>
                          <a:spcPct val="100000"/>
                        </a:lnSpc>
                      </a:pPr>
                      <a:endParaRPr sz="4200">
                        <a:latin typeface="Times New Roman" panose="02020603050405020304"/>
                        <a:cs typeface="Times New Roman" panose="02020603050405020304"/>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FF0000"/>
                    </a:solidFill>
                  </a:tcPr>
                </a:tc>
                <a:tc>
                  <a:txBody>
                    <a:bodyPr/>
                    <a:lstStyle/>
                    <a:p>
                      <a:pPr>
                        <a:lnSpc>
                          <a:spcPct val="100000"/>
                        </a:lnSpc>
                      </a:pPr>
                      <a:endParaRPr sz="4200">
                        <a:latin typeface="Times New Roman" panose="02020603050405020304"/>
                        <a:cs typeface="Times New Roman" panose="02020603050405020304"/>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FF0000"/>
                    </a:solidFill>
                  </a:tcPr>
                </a:tc>
                <a:tc>
                  <a:txBody>
                    <a:bodyPr/>
                    <a:lstStyle/>
                    <a:p>
                      <a:pPr>
                        <a:lnSpc>
                          <a:spcPct val="100000"/>
                        </a:lnSpc>
                      </a:pPr>
                      <a:endParaRPr sz="4200">
                        <a:latin typeface="Times New Roman" panose="02020603050405020304"/>
                        <a:cs typeface="Times New Roman" panose="02020603050405020304"/>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FF0000"/>
                    </a:solidFill>
                  </a:tcPr>
                </a:tc>
                <a:tc rowSpan="3">
                  <a:txBody>
                    <a:bodyPr/>
                    <a:lstStyle/>
                    <a:p>
                      <a:pPr>
                        <a:lnSpc>
                          <a:spcPct val="100000"/>
                        </a:lnSpc>
                      </a:pPr>
                      <a:endParaRPr sz="4200">
                        <a:latin typeface="Times New Roman" panose="02020603050405020304"/>
                        <a:cs typeface="Times New Roman" panose="02020603050405020304"/>
                      </a:endParaRPr>
                    </a:p>
                  </a:txBody>
                  <a:tcPr marL="0" marR="0" marT="0" marB="0">
                    <a:lnL w="28575">
                      <a:solidFill>
                        <a:srgbClr val="000000"/>
                      </a:solidFill>
                      <a:prstDash val="solid"/>
                    </a:lnL>
                    <a:lnB w="28575">
                      <a:solidFill>
                        <a:srgbClr val="000000"/>
                      </a:solidFill>
                      <a:prstDash val="solid"/>
                    </a:lnB>
                  </a:tcPr>
                </a:tc>
              </a:tr>
              <a:tr h="665472">
                <a:tc>
                  <a:txBody>
                    <a:bodyPr/>
                    <a:lstStyle/>
                    <a:p>
                      <a:pPr>
                        <a:lnSpc>
                          <a:spcPct val="100000"/>
                        </a:lnSpc>
                      </a:pPr>
                      <a:endParaRPr sz="4200">
                        <a:latin typeface="Times New Roman" panose="02020603050405020304"/>
                        <a:cs typeface="Times New Roman" panose="02020603050405020304"/>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FFFF00"/>
                    </a:solidFill>
                  </a:tcPr>
                </a:tc>
                <a:tc>
                  <a:txBody>
                    <a:bodyPr/>
                    <a:lstStyle/>
                    <a:p>
                      <a:pPr>
                        <a:lnSpc>
                          <a:spcPct val="100000"/>
                        </a:lnSpc>
                      </a:pPr>
                      <a:endParaRPr sz="4200">
                        <a:latin typeface="Times New Roman" panose="02020603050405020304"/>
                        <a:cs typeface="Times New Roman" panose="02020603050405020304"/>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FFFF00"/>
                    </a:solidFill>
                  </a:tcPr>
                </a:tc>
                <a:tc>
                  <a:txBody>
                    <a:bodyPr/>
                    <a:lstStyle/>
                    <a:p>
                      <a:pPr>
                        <a:lnSpc>
                          <a:spcPct val="100000"/>
                        </a:lnSpc>
                      </a:pPr>
                      <a:endParaRPr sz="4200">
                        <a:latin typeface="Times New Roman" panose="02020603050405020304"/>
                        <a:cs typeface="Times New Roman" panose="02020603050405020304"/>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FFFF00"/>
                    </a:solidFill>
                  </a:tcPr>
                </a:tc>
                <a:tc>
                  <a:txBody>
                    <a:bodyPr/>
                    <a:lstStyle/>
                    <a:p>
                      <a:pPr>
                        <a:lnSpc>
                          <a:spcPct val="100000"/>
                        </a:lnSpc>
                      </a:pPr>
                      <a:endParaRPr sz="4200">
                        <a:latin typeface="Times New Roman" panose="02020603050405020304"/>
                        <a:cs typeface="Times New Roman" panose="02020603050405020304"/>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FFFF00"/>
                    </a:solidFill>
                  </a:tcPr>
                </a:tc>
                <a:tc>
                  <a:txBody>
                    <a:bodyPr/>
                    <a:lstStyle/>
                    <a:p>
                      <a:pPr>
                        <a:lnSpc>
                          <a:spcPct val="100000"/>
                        </a:lnSpc>
                      </a:pPr>
                      <a:endParaRPr sz="4200">
                        <a:latin typeface="Times New Roman" panose="02020603050405020304"/>
                        <a:cs typeface="Times New Roman" panose="02020603050405020304"/>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FFFF00"/>
                    </a:solidFill>
                  </a:tcPr>
                </a:tc>
                <a:tc>
                  <a:txBody>
                    <a:bodyPr/>
                    <a:lstStyle/>
                    <a:p>
                      <a:pPr>
                        <a:lnSpc>
                          <a:spcPct val="100000"/>
                        </a:lnSpc>
                      </a:pPr>
                      <a:endParaRPr sz="4200">
                        <a:latin typeface="Times New Roman" panose="02020603050405020304"/>
                        <a:cs typeface="Times New Roman" panose="02020603050405020304"/>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FFFF00"/>
                    </a:solidFill>
                  </a:tcPr>
                </a:tc>
                <a:tc vMerge="1">
                  <a:tcPr marL="0" marR="0" marT="0" marB="0">
                    <a:lnL w="28575">
                      <a:solidFill>
                        <a:srgbClr val="000000"/>
                      </a:solidFill>
                      <a:prstDash val="solid"/>
                    </a:lnL>
                    <a:lnB w="28575">
                      <a:solidFill>
                        <a:srgbClr val="000000"/>
                      </a:solidFill>
                      <a:prstDash val="solid"/>
                    </a:lnB>
                  </a:tcPr>
                </a:tc>
              </a:tr>
              <a:tr h="332737">
                <a:tc rowSpan="2">
                  <a:txBody>
                    <a:bodyPr/>
                    <a:lstStyle/>
                    <a:p>
                      <a:pPr>
                        <a:lnSpc>
                          <a:spcPct val="100000"/>
                        </a:lnSpc>
                      </a:pPr>
                      <a:endParaRPr sz="4200">
                        <a:latin typeface="Times New Roman" panose="02020603050405020304"/>
                        <a:cs typeface="Times New Roman" panose="02020603050405020304"/>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00FF00"/>
                    </a:solidFill>
                  </a:tcPr>
                </a:tc>
                <a:tc rowSpan="2">
                  <a:txBody>
                    <a:bodyPr/>
                    <a:lstStyle/>
                    <a:p>
                      <a:pPr>
                        <a:lnSpc>
                          <a:spcPct val="100000"/>
                        </a:lnSpc>
                      </a:pPr>
                      <a:endParaRPr sz="4200">
                        <a:latin typeface="Times New Roman" panose="02020603050405020304"/>
                        <a:cs typeface="Times New Roman" panose="02020603050405020304"/>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00FF00"/>
                    </a:solidFill>
                  </a:tcPr>
                </a:tc>
                <a:tc rowSpan="2">
                  <a:txBody>
                    <a:bodyPr/>
                    <a:lstStyle/>
                    <a:p>
                      <a:pPr>
                        <a:lnSpc>
                          <a:spcPct val="100000"/>
                        </a:lnSpc>
                      </a:pPr>
                      <a:endParaRPr sz="4200">
                        <a:latin typeface="Times New Roman" panose="02020603050405020304"/>
                        <a:cs typeface="Times New Roman" panose="02020603050405020304"/>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00FF00"/>
                    </a:solidFill>
                  </a:tcPr>
                </a:tc>
                <a:tc rowSpan="2">
                  <a:txBody>
                    <a:bodyPr/>
                    <a:lstStyle/>
                    <a:p>
                      <a:pPr>
                        <a:lnSpc>
                          <a:spcPct val="100000"/>
                        </a:lnSpc>
                      </a:pPr>
                      <a:endParaRPr sz="4200">
                        <a:latin typeface="Times New Roman" panose="02020603050405020304"/>
                        <a:cs typeface="Times New Roman" panose="02020603050405020304"/>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00FF00"/>
                    </a:solidFill>
                  </a:tcPr>
                </a:tc>
                <a:tc rowSpan="2">
                  <a:txBody>
                    <a:bodyPr/>
                    <a:lstStyle/>
                    <a:p>
                      <a:pPr>
                        <a:lnSpc>
                          <a:spcPct val="100000"/>
                        </a:lnSpc>
                      </a:pPr>
                      <a:endParaRPr sz="4200">
                        <a:latin typeface="Times New Roman" panose="02020603050405020304"/>
                        <a:cs typeface="Times New Roman" panose="02020603050405020304"/>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00FF00"/>
                    </a:solidFill>
                  </a:tcPr>
                </a:tc>
                <a:tc rowSpan="2">
                  <a:txBody>
                    <a:bodyPr/>
                    <a:lstStyle/>
                    <a:p>
                      <a:pPr>
                        <a:lnSpc>
                          <a:spcPct val="100000"/>
                        </a:lnSpc>
                      </a:pPr>
                      <a:endParaRPr sz="4200">
                        <a:latin typeface="Times New Roman" panose="02020603050405020304"/>
                        <a:cs typeface="Times New Roman" panose="02020603050405020304"/>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00FF00"/>
                    </a:solidFill>
                  </a:tcPr>
                </a:tc>
                <a:tc vMerge="1">
                  <a:tcPr marL="0" marR="0" marT="0" marB="0">
                    <a:lnL w="28575">
                      <a:solidFill>
                        <a:srgbClr val="000000"/>
                      </a:solidFill>
                      <a:prstDash val="solid"/>
                    </a:lnL>
                    <a:lnB w="28575">
                      <a:solidFill>
                        <a:srgbClr val="000000"/>
                      </a:solidFill>
                      <a:prstDash val="solid"/>
                    </a:lnB>
                  </a:tcPr>
                </a:tc>
              </a:tr>
              <a:tr h="332735">
                <a:tc vMerge="1">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00FF00"/>
                    </a:solidFill>
                  </a:tcPr>
                </a:tc>
                <a:tc vMerge="1">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00FF00"/>
                    </a:solidFill>
                  </a:tcPr>
                </a:tc>
                <a:tc vMerge="1">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00FF00"/>
                    </a:solidFill>
                  </a:tcPr>
                </a:tc>
                <a:tc vMerge="1">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00FF00"/>
                    </a:solidFill>
                  </a:tcPr>
                </a:tc>
                <a:tc vMerge="1">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00FF00"/>
                    </a:solidFill>
                  </a:tcPr>
                </a:tc>
                <a:tc vMerge="1">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00FF00"/>
                    </a:solidFill>
                  </a:tcPr>
                </a:tc>
                <a:tc rowSpan="3">
                  <a:txBody>
                    <a:bodyPr/>
                    <a:lstStyle/>
                    <a:p>
                      <a:pPr>
                        <a:lnSpc>
                          <a:spcPct val="100000"/>
                        </a:lnSpc>
                      </a:pPr>
                      <a:endParaRPr sz="4200">
                        <a:latin typeface="Times New Roman" panose="02020603050405020304"/>
                        <a:cs typeface="Times New Roman" panose="02020603050405020304"/>
                      </a:endParaRPr>
                    </a:p>
                  </a:txBody>
                  <a:tcPr marL="0" marR="0" marT="0" marB="0">
                    <a:lnL w="28575">
                      <a:solidFill>
                        <a:srgbClr val="000000"/>
                      </a:solidFill>
                      <a:prstDash val="solid"/>
                    </a:lnL>
                    <a:lnT w="28575">
                      <a:solidFill>
                        <a:srgbClr val="000000"/>
                      </a:solidFill>
                      <a:prstDash val="solid"/>
                    </a:lnT>
                  </a:tcPr>
                </a:tc>
              </a:tr>
              <a:tr h="665472">
                <a:tc>
                  <a:txBody>
                    <a:bodyPr/>
                    <a:lstStyle/>
                    <a:p>
                      <a:pPr>
                        <a:lnSpc>
                          <a:spcPct val="100000"/>
                        </a:lnSpc>
                      </a:pPr>
                      <a:endParaRPr sz="4200">
                        <a:latin typeface="Times New Roman" panose="02020603050405020304"/>
                        <a:cs typeface="Times New Roman" panose="02020603050405020304"/>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0000FF"/>
                    </a:solidFill>
                  </a:tcPr>
                </a:tc>
                <a:tc>
                  <a:txBody>
                    <a:bodyPr/>
                    <a:lstStyle/>
                    <a:p>
                      <a:pPr>
                        <a:lnSpc>
                          <a:spcPct val="100000"/>
                        </a:lnSpc>
                      </a:pPr>
                      <a:endParaRPr sz="4200">
                        <a:latin typeface="Times New Roman" panose="02020603050405020304"/>
                        <a:cs typeface="Times New Roman" panose="02020603050405020304"/>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0000FF"/>
                    </a:solidFill>
                  </a:tcPr>
                </a:tc>
                <a:tc>
                  <a:txBody>
                    <a:bodyPr/>
                    <a:lstStyle/>
                    <a:p>
                      <a:pPr>
                        <a:lnSpc>
                          <a:spcPct val="100000"/>
                        </a:lnSpc>
                      </a:pPr>
                      <a:endParaRPr sz="4200">
                        <a:latin typeface="Times New Roman" panose="02020603050405020304"/>
                        <a:cs typeface="Times New Roman" panose="02020603050405020304"/>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0000FF"/>
                    </a:solidFill>
                  </a:tcPr>
                </a:tc>
                <a:tc>
                  <a:txBody>
                    <a:bodyPr/>
                    <a:lstStyle/>
                    <a:p>
                      <a:pPr>
                        <a:lnSpc>
                          <a:spcPct val="100000"/>
                        </a:lnSpc>
                      </a:pPr>
                      <a:endParaRPr sz="4200">
                        <a:latin typeface="Times New Roman" panose="02020603050405020304"/>
                        <a:cs typeface="Times New Roman" panose="02020603050405020304"/>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0000FF"/>
                    </a:solidFill>
                  </a:tcPr>
                </a:tc>
                <a:tc>
                  <a:txBody>
                    <a:bodyPr/>
                    <a:lstStyle/>
                    <a:p>
                      <a:pPr>
                        <a:lnSpc>
                          <a:spcPct val="100000"/>
                        </a:lnSpc>
                      </a:pPr>
                      <a:endParaRPr sz="4200">
                        <a:latin typeface="Times New Roman" panose="02020603050405020304"/>
                        <a:cs typeface="Times New Roman" panose="02020603050405020304"/>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0000FF"/>
                    </a:solidFill>
                  </a:tcPr>
                </a:tc>
                <a:tc>
                  <a:txBody>
                    <a:bodyPr/>
                    <a:lstStyle/>
                    <a:p>
                      <a:pPr>
                        <a:lnSpc>
                          <a:spcPct val="100000"/>
                        </a:lnSpc>
                      </a:pPr>
                      <a:endParaRPr sz="4200">
                        <a:latin typeface="Times New Roman" panose="02020603050405020304"/>
                        <a:cs typeface="Times New Roman" panose="02020603050405020304"/>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0000FF"/>
                    </a:solidFill>
                  </a:tcPr>
                </a:tc>
                <a:tc vMerge="1">
                  <a:tcPr marL="0" marR="0" marT="0" marB="0">
                    <a:lnL w="28575">
                      <a:solidFill>
                        <a:srgbClr val="000000"/>
                      </a:solidFill>
                      <a:prstDash val="solid"/>
                    </a:lnL>
                    <a:lnT w="28575">
                      <a:solidFill>
                        <a:srgbClr val="000000"/>
                      </a:solidFill>
                      <a:prstDash val="solid"/>
                    </a:lnT>
                  </a:tcPr>
                </a:tc>
              </a:tr>
              <a:tr h="666155">
                <a:tc>
                  <a:txBody>
                    <a:bodyPr/>
                    <a:lstStyle/>
                    <a:p>
                      <a:pPr>
                        <a:lnSpc>
                          <a:spcPct val="100000"/>
                        </a:lnSpc>
                      </a:pPr>
                      <a:endParaRPr sz="4200">
                        <a:latin typeface="Times New Roman" panose="02020603050405020304"/>
                        <a:cs typeface="Times New Roman" panose="02020603050405020304"/>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9900FF"/>
                    </a:solidFill>
                  </a:tcPr>
                </a:tc>
                <a:tc>
                  <a:txBody>
                    <a:bodyPr/>
                    <a:lstStyle/>
                    <a:p>
                      <a:pPr>
                        <a:lnSpc>
                          <a:spcPct val="100000"/>
                        </a:lnSpc>
                      </a:pPr>
                      <a:endParaRPr sz="4200">
                        <a:latin typeface="Times New Roman" panose="02020603050405020304"/>
                        <a:cs typeface="Times New Roman" panose="02020603050405020304"/>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9900FF"/>
                    </a:solidFill>
                  </a:tcPr>
                </a:tc>
                <a:tc>
                  <a:txBody>
                    <a:bodyPr/>
                    <a:lstStyle/>
                    <a:p>
                      <a:pPr>
                        <a:lnSpc>
                          <a:spcPct val="100000"/>
                        </a:lnSpc>
                      </a:pPr>
                      <a:endParaRPr sz="4200">
                        <a:latin typeface="Times New Roman" panose="02020603050405020304"/>
                        <a:cs typeface="Times New Roman" panose="02020603050405020304"/>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9900FF"/>
                    </a:solidFill>
                  </a:tcPr>
                </a:tc>
                <a:tc>
                  <a:txBody>
                    <a:bodyPr/>
                    <a:lstStyle/>
                    <a:p>
                      <a:pPr>
                        <a:lnSpc>
                          <a:spcPct val="100000"/>
                        </a:lnSpc>
                      </a:pPr>
                      <a:endParaRPr sz="4200">
                        <a:latin typeface="Times New Roman" panose="02020603050405020304"/>
                        <a:cs typeface="Times New Roman" panose="02020603050405020304"/>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9900FF"/>
                    </a:solidFill>
                  </a:tcPr>
                </a:tc>
                <a:tc>
                  <a:txBody>
                    <a:bodyPr/>
                    <a:lstStyle/>
                    <a:p>
                      <a:pPr>
                        <a:lnSpc>
                          <a:spcPct val="100000"/>
                        </a:lnSpc>
                      </a:pPr>
                      <a:endParaRPr sz="4200">
                        <a:latin typeface="Times New Roman" panose="02020603050405020304"/>
                        <a:cs typeface="Times New Roman" panose="02020603050405020304"/>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9900FF"/>
                    </a:solidFill>
                  </a:tcPr>
                </a:tc>
                <a:tc>
                  <a:txBody>
                    <a:bodyPr/>
                    <a:lstStyle/>
                    <a:p>
                      <a:pPr>
                        <a:lnSpc>
                          <a:spcPct val="100000"/>
                        </a:lnSpc>
                      </a:pPr>
                      <a:endParaRPr sz="4200">
                        <a:latin typeface="Times New Roman" panose="02020603050405020304"/>
                        <a:cs typeface="Times New Roman" panose="02020603050405020304"/>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9900FF"/>
                    </a:solidFill>
                  </a:tcPr>
                </a:tc>
                <a:tc vMerge="1">
                  <a:tcPr marL="0" marR="0" marT="0" marB="0">
                    <a:lnL w="28575">
                      <a:solidFill>
                        <a:srgbClr val="000000"/>
                      </a:solidFill>
                      <a:prstDash val="solid"/>
                    </a:lnL>
                    <a:lnT w="28575">
                      <a:solidFill>
                        <a:srgbClr val="000000"/>
                      </a:solidFill>
                      <a:prstDash val="solid"/>
                    </a:lnT>
                  </a:tcPr>
                </a:tc>
              </a:tr>
            </a:tbl>
          </a:graphicData>
        </a:graphic>
      </p:graphicFrame>
      <p:sp>
        <p:nvSpPr>
          <p:cNvPr id="14" name="object 14"/>
          <p:cNvSpPr/>
          <p:nvPr/>
        </p:nvSpPr>
        <p:spPr>
          <a:xfrm>
            <a:off x="5303028" y="7079892"/>
            <a:ext cx="130175" cy="130175"/>
          </a:xfrm>
          <a:custGeom>
            <a:avLst/>
            <a:gdLst/>
            <a:ahLst/>
            <a:cxnLst/>
            <a:rect l="l" t="t" r="r" b="b"/>
            <a:pathLst>
              <a:path w="130175" h="130175">
                <a:moveTo>
                  <a:pt x="0" y="0"/>
                </a:moveTo>
                <a:lnTo>
                  <a:pt x="43187" y="64780"/>
                </a:lnTo>
                <a:lnTo>
                  <a:pt x="0" y="129559"/>
                </a:lnTo>
                <a:lnTo>
                  <a:pt x="129559" y="64780"/>
                </a:lnTo>
                <a:lnTo>
                  <a:pt x="0" y="0"/>
                </a:lnTo>
                <a:close/>
              </a:path>
            </a:pathLst>
          </a:custGeom>
          <a:solidFill>
            <a:srgbClr val="000000"/>
          </a:solidFill>
        </p:spPr>
        <p:txBody>
          <a:bodyPr wrap="square" lIns="0" tIns="0" rIns="0" bIns="0" rtlCol="0"/>
          <a:lstStyle/>
          <a:p/>
        </p:txBody>
      </p:sp>
      <p:sp>
        <p:nvSpPr>
          <p:cNvPr id="15" name="object 15"/>
          <p:cNvSpPr txBox="1"/>
          <p:nvPr/>
        </p:nvSpPr>
        <p:spPr>
          <a:xfrm>
            <a:off x="7013264" y="5222742"/>
            <a:ext cx="3088640" cy="1135380"/>
          </a:xfrm>
          <a:prstGeom prst="rect">
            <a:avLst/>
          </a:prstGeom>
        </p:spPr>
        <p:txBody>
          <a:bodyPr vert="horz" wrap="square" lIns="0" tIns="47625" rIns="0" bIns="0" rtlCol="0">
            <a:spAutoFit/>
          </a:bodyPr>
          <a:lstStyle/>
          <a:p>
            <a:pPr marL="494030" marR="5080" indent="-481965">
              <a:lnSpc>
                <a:spcPts val="4290"/>
              </a:lnSpc>
              <a:spcBef>
                <a:spcPts val="375"/>
              </a:spcBef>
            </a:pPr>
            <a:r>
              <a:rPr sz="3700" b="1" dirty="0">
                <a:latin typeface="Arial" panose="020B0604020202020204"/>
                <a:cs typeface="Arial" panose="020B0604020202020204"/>
              </a:rPr>
              <a:t>Queuing</a:t>
            </a:r>
            <a:r>
              <a:rPr sz="3700" b="1" spc="-80" dirty="0">
                <a:latin typeface="Arial" panose="020B0604020202020204"/>
                <a:cs typeface="Arial" panose="020B0604020202020204"/>
              </a:rPr>
              <a:t> </a:t>
            </a:r>
            <a:r>
              <a:rPr sz="3700" b="1" spc="5" dirty="0">
                <a:latin typeface="Arial" panose="020B0604020202020204"/>
                <a:cs typeface="Arial" panose="020B0604020202020204"/>
              </a:rPr>
              <a:t>Data  </a:t>
            </a:r>
            <a:r>
              <a:rPr sz="3700" b="1" dirty="0">
                <a:latin typeface="Arial" panose="020B0604020202020204"/>
                <a:cs typeface="Arial" panose="020B0604020202020204"/>
              </a:rPr>
              <a:t>Structure</a:t>
            </a:r>
            <a:endParaRPr sz="3700">
              <a:latin typeface="Arial" panose="020B0604020202020204"/>
              <a:cs typeface="Arial" panose="020B0604020202020204"/>
            </a:endParaRPr>
          </a:p>
        </p:txBody>
      </p:sp>
      <p:sp>
        <p:nvSpPr>
          <p:cNvPr id="16" name="object 16"/>
          <p:cNvSpPr/>
          <p:nvPr/>
        </p:nvSpPr>
        <p:spPr>
          <a:xfrm>
            <a:off x="5461052" y="5319922"/>
            <a:ext cx="1012825" cy="3616325"/>
          </a:xfrm>
          <a:custGeom>
            <a:avLst/>
            <a:gdLst/>
            <a:ahLst/>
            <a:cxnLst/>
            <a:rect l="l" t="t" r="r" b="b"/>
            <a:pathLst>
              <a:path w="1012825" h="3616325">
                <a:moveTo>
                  <a:pt x="0" y="3615835"/>
                </a:moveTo>
                <a:lnTo>
                  <a:pt x="0" y="0"/>
                </a:lnTo>
                <a:lnTo>
                  <a:pt x="1012461" y="0"/>
                </a:lnTo>
                <a:lnTo>
                  <a:pt x="1012461" y="3615835"/>
                </a:lnTo>
                <a:lnTo>
                  <a:pt x="0" y="3615835"/>
                </a:lnTo>
                <a:close/>
              </a:path>
            </a:pathLst>
          </a:custGeom>
          <a:solidFill>
            <a:srgbClr val="FFFFFF"/>
          </a:solidFill>
        </p:spPr>
        <p:txBody>
          <a:bodyPr wrap="square" lIns="0" tIns="0" rIns="0" bIns="0" rtlCol="0"/>
          <a:lstStyle/>
          <a:p/>
        </p:txBody>
      </p:sp>
      <p:sp>
        <p:nvSpPr>
          <p:cNvPr id="17" name="object 17"/>
          <p:cNvSpPr/>
          <p:nvPr/>
        </p:nvSpPr>
        <p:spPr>
          <a:xfrm>
            <a:off x="5461052" y="5319922"/>
            <a:ext cx="1012825" cy="3616325"/>
          </a:xfrm>
          <a:custGeom>
            <a:avLst/>
            <a:gdLst/>
            <a:ahLst/>
            <a:cxnLst/>
            <a:rect l="l" t="t" r="r" b="b"/>
            <a:pathLst>
              <a:path w="1012825" h="3616325">
                <a:moveTo>
                  <a:pt x="0" y="3615835"/>
                </a:moveTo>
                <a:lnTo>
                  <a:pt x="0" y="0"/>
                </a:lnTo>
                <a:lnTo>
                  <a:pt x="1012460" y="0"/>
                </a:lnTo>
                <a:lnTo>
                  <a:pt x="1012460" y="3615835"/>
                </a:lnTo>
                <a:lnTo>
                  <a:pt x="0" y="3615835"/>
                </a:lnTo>
                <a:close/>
              </a:path>
            </a:pathLst>
          </a:custGeom>
          <a:ln w="20941">
            <a:solidFill>
              <a:srgbClr val="FFFFFF"/>
            </a:solidFill>
          </a:ln>
        </p:spPr>
        <p:txBody>
          <a:bodyPr wrap="square" lIns="0" tIns="0" rIns="0" bIns="0" rtlCol="0"/>
          <a:lstStyle/>
          <a:p/>
        </p:txBody>
      </p:sp>
      <p:graphicFrame>
        <p:nvGraphicFramePr>
          <p:cNvPr id="18" name="object 18"/>
          <p:cNvGraphicFramePr>
            <a:graphicFrameLocks noGrp="1"/>
          </p:cNvGraphicFramePr>
          <p:nvPr/>
        </p:nvGraphicFramePr>
        <p:xfrm>
          <a:off x="14807308" y="6800789"/>
          <a:ext cx="2762885" cy="688340"/>
        </p:xfrm>
        <a:graphic>
          <a:graphicData uri="http://schemas.openxmlformats.org/drawingml/2006/table">
            <a:tbl>
              <a:tblPr firstRow="1" bandRow="1">
                <a:tableStyleId>{2D5ABB26-0587-4C30-8999-92F81FD0307C}</a:tableStyleId>
              </a:tblPr>
              <a:tblGrid>
                <a:gridCol w="1442085"/>
                <a:gridCol w="426720"/>
                <a:gridCol w="426719"/>
                <a:gridCol w="432435"/>
              </a:tblGrid>
              <a:tr h="666838">
                <a:tc>
                  <a:txBody>
                    <a:bodyPr/>
                    <a:lstStyle/>
                    <a:p>
                      <a:pPr>
                        <a:lnSpc>
                          <a:spcPct val="100000"/>
                        </a:lnSpc>
                      </a:pPr>
                      <a:endParaRPr sz="4200">
                        <a:latin typeface="Times New Roman" panose="02020603050405020304"/>
                        <a:cs typeface="Times New Roman" panose="02020603050405020304"/>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a:lnSpc>
                          <a:spcPct val="100000"/>
                        </a:lnSpc>
                      </a:pPr>
                      <a:endParaRPr sz="4200">
                        <a:latin typeface="Times New Roman" panose="02020603050405020304"/>
                        <a:cs typeface="Times New Roman" panose="02020603050405020304"/>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FF0000"/>
                    </a:solidFill>
                  </a:tcPr>
                </a:tc>
                <a:tc>
                  <a:txBody>
                    <a:bodyPr/>
                    <a:lstStyle/>
                    <a:p>
                      <a:pPr>
                        <a:lnSpc>
                          <a:spcPct val="100000"/>
                        </a:lnSpc>
                      </a:pPr>
                      <a:endParaRPr sz="4200">
                        <a:latin typeface="Times New Roman" panose="02020603050405020304"/>
                        <a:cs typeface="Times New Roman" panose="02020603050405020304"/>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FFFF00"/>
                    </a:solidFill>
                  </a:tcPr>
                </a:tc>
                <a:tc>
                  <a:txBody>
                    <a:bodyPr/>
                    <a:lstStyle/>
                    <a:p>
                      <a:pPr>
                        <a:lnSpc>
                          <a:spcPct val="100000"/>
                        </a:lnSpc>
                      </a:pPr>
                      <a:endParaRPr sz="4200">
                        <a:latin typeface="Times New Roman" panose="02020603050405020304"/>
                        <a:cs typeface="Times New Roman" panose="02020603050405020304"/>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0000FF"/>
                    </a:solidFill>
                  </a:tcPr>
                </a:tc>
              </a:tr>
            </a:tbl>
          </a:graphicData>
        </a:graphic>
      </p:graphicFrame>
      <p:sp>
        <p:nvSpPr>
          <p:cNvPr id="19" name="object 19"/>
          <p:cNvSpPr txBox="1"/>
          <p:nvPr/>
        </p:nvSpPr>
        <p:spPr>
          <a:xfrm>
            <a:off x="5495175" y="5319922"/>
            <a:ext cx="944244" cy="3616325"/>
          </a:xfrm>
          <a:prstGeom prst="rect">
            <a:avLst/>
          </a:prstGeom>
          <a:ln w="20941">
            <a:solidFill>
              <a:srgbClr val="000000"/>
            </a:solidFill>
          </a:ln>
        </p:spPr>
        <p:txBody>
          <a:bodyPr vert="vert270" wrap="square" lIns="0" tIns="202565" rIns="0" bIns="0" rtlCol="0">
            <a:spAutoFit/>
          </a:bodyPr>
          <a:lstStyle/>
          <a:p>
            <a:pPr marL="757555">
              <a:lnSpc>
                <a:spcPct val="100000"/>
              </a:lnSpc>
              <a:spcBef>
                <a:spcPts val="1595"/>
              </a:spcBef>
            </a:pPr>
            <a:r>
              <a:rPr sz="3450" b="1" dirty="0">
                <a:latin typeface="Arial" panose="020B0604020202020204"/>
                <a:cs typeface="Arial" panose="020B0604020202020204"/>
              </a:rPr>
              <a:t>Annotator</a:t>
            </a:r>
            <a:endParaRPr sz="3450">
              <a:latin typeface="Arial" panose="020B0604020202020204"/>
              <a:cs typeface="Arial" panose="020B0604020202020204"/>
            </a:endParaRPr>
          </a:p>
        </p:txBody>
      </p:sp>
      <p:sp>
        <p:nvSpPr>
          <p:cNvPr id="20" name="object 20"/>
          <p:cNvSpPr/>
          <p:nvPr/>
        </p:nvSpPr>
        <p:spPr>
          <a:xfrm>
            <a:off x="9444609" y="6329192"/>
            <a:ext cx="2429144" cy="1528910"/>
          </a:xfrm>
          <a:prstGeom prst="rect">
            <a:avLst/>
          </a:prstGeom>
          <a:blipFill>
            <a:blip r:embed="rId1" cstate="print"/>
            <a:stretch>
              <a:fillRect/>
            </a:stretch>
          </a:blipFill>
        </p:spPr>
        <p:txBody>
          <a:bodyPr wrap="square" lIns="0" tIns="0" rIns="0" bIns="0" rtlCol="0"/>
          <a:lstStyle/>
          <a:p/>
        </p:txBody>
      </p:sp>
      <p:sp>
        <p:nvSpPr>
          <p:cNvPr id="21" name="object 21"/>
          <p:cNvSpPr/>
          <p:nvPr/>
        </p:nvSpPr>
        <p:spPr>
          <a:xfrm>
            <a:off x="6443765" y="6919606"/>
            <a:ext cx="1012825" cy="450215"/>
          </a:xfrm>
          <a:custGeom>
            <a:avLst/>
            <a:gdLst/>
            <a:ahLst/>
            <a:cxnLst/>
            <a:rect l="l" t="t" r="r" b="b"/>
            <a:pathLst>
              <a:path w="1012825" h="450215">
                <a:moveTo>
                  <a:pt x="581203" y="0"/>
                </a:moveTo>
                <a:lnTo>
                  <a:pt x="581203" y="103638"/>
                </a:lnTo>
                <a:lnTo>
                  <a:pt x="0" y="103638"/>
                </a:lnTo>
                <a:lnTo>
                  <a:pt x="0" y="346493"/>
                </a:lnTo>
                <a:lnTo>
                  <a:pt x="581203" y="346493"/>
                </a:lnTo>
                <a:lnTo>
                  <a:pt x="581203" y="450132"/>
                </a:lnTo>
                <a:lnTo>
                  <a:pt x="1012460" y="225066"/>
                </a:lnTo>
                <a:lnTo>
                  <a:pt x="581203" y="0"/>
                </a:lnTo>
                <a:close/>
              </a:path>
            </a:pathLst>
          </a:custGeom>
          <a:solidFill>
            <a:srgbClr val="000000"/>
          </a:solidFill>
        </p:spPr>
        <p:txBody>
          <a:bodyPr wrap="square" lIns="0" tIns="0" rIns="0" bIns="0" rtlCol="0"/>
          <a:lstStyle/>
          <a:p/>
        </p:txBody>
      </p:sp>
      <p:sp>
        <p:nvSpPr>
          <p:cNvPr id="22" name="object 22"/>
          <p:cNvSpPr/>
          <p:nvPr/>
        </p:nvSpPr>
        <p:spPr>
          <a:xfrm>
            <a:off x="13696064" y="6919606"/>
            <a:ext cx="1069975" cy="450215"/>
          </a:xfrm>
          <a:custGeom>
            <a:avLst/>
            <a:gdLst/>
            <a:ahLst/>
            <a:cxnLst/>
            <a:rect l="l" t="t" r="r" b="b"/>
            <a:pathLst>
              <a:path w="1069975" h="450215">
                <a:moveTo>
                  <a:pt x="638441" y="0"/>
                </a:moveTo>
                <a:lnTo>
                  <a:pt x="638441" y="103638"/>
                </a:lnTo>
                <a:lnTo>
                  <a:pt x="0" y="103638"/>
                </a:lnTo>
                <a:lnTo>
                  <a:pt x="0" y="346493"/>
                </a:lnTo>
                <a:lnTo>
                  <a:pt x="638441" y="346493"/>
                </a:lnTo>
                <a:lnTo>
                  <a:pt x="638441" y="450132"/>
                </a:lnTo>
                <a:lnTo>
                  <a:pt x="1069695" y="225066"/>
                </a:lnTo>
                <a:lnTo>
                  <a:pt x="638441" y="0"/>
                </a:lnTo>
                <a:close/>
              </a:path>
            </a:pathLst>
          </a:custGeom>
          <a:solidFill>
            <a:srgbClr val="000000"/>
          </a:solidFill>
        </p:spPr>
        <p:txBody>
          <a:bodyPr wrap="square" lIns="0" tIns="0" rIns="0" bIns="0" rtlCol="0"/>
          <a:lstStyle/>
          <a:p/>
        </p:txBody>
      </p:sp>
      <p:sp>
        <p:nvSpPr>
          <p:cNvPr id="23" name="object 23"/>
          <p:cNvSpPr txBox="1"/>
          <p:nvPr/>
        </p:nvSpPr>
        <p:spPr>
          <a:xfrm>
            <a:off x="7516400" y="6794421"/>
            <a:ext cx="1645920" cy="667385"/>
          </a:xfrm>
          <a:prstGeom prst="rect">
            <a:avLst/>
          </a:prstGeom>
          <a:ln w="20941">
            <a:solidFill>
              <a:srgbClr val="000000"/>
            </a:solidFill>
          </a:ln>
        </p:spPr>
        <p:txBody>
          <a:bodyPr vert="horz" wrap="square" lIns="0" tIns="97790" rIns="0" bIns="0" rtlCol="0">
            <a:spAutoFit/>
          </a:bodyPr>
          <a:lstStyle/>
          <a:p>
            <a:pPr marL="53975">
              <a:lnSpc>
                <a:spcPct val="100000"/>
              </a:lnSpc>
              <a:spcBef>
                <a:spcPts val="770"/>
              </a:spcBef>
            </a:pPr>
            <a:r>
              <a:rPr sz="2950" spc="40" dirty="0">
                <a:latin typeface="Arial" panose="020B0604020202020204"/>
                <a:cs typeface="Arial" panose="020B0604020202020204"/>
              </a:rPr>
              <a:t>Enqueue</a:t>
            </a:r>
            <a:endParaRPr sz="2950">
              <a:latin typeface="Arial" panose="020B0604020202020204"/>
              <a:cs typeface="Arial" panose="020B0604020202020204"/>
            </a:endParaRPr>
          </a:p>
        </p:txBody>
      </p:sp>
      <p:sp>
        <p:nvSpPr>
          <p:cNvPr id="24" name="object 24"/>
          <p:cNvSpPr txBox="1"/>
          <p:nvPr/>
        </p:nvSpPr>
        <p:spPr>
          <a:xfrm>
            <a:off x="12043476" y="6794421"/>
            <a:ext cx="1645920" cy="667385"/>
          </a:xfrm>
          <a:prstGeom prst="rect">
            <a:avLst/>
          </a:prstGeom>
          <a:ln w="20941">
            <a:solidFill>
              <a:srgbClr val="000000"/>
            </a:solidFill>
          </a:ln>
        </p:spPr>
        <p:txBody>
          <a:bodyPr vert="horz" wrap="square" lIns="0" tIns="97790" rIns="0" bIns="0" rtlCol="0">
            <a:spAutoFit/>
          </a:bodyPr>
          <a:lstStyle/>
          <a:p>
            <a:pPr marL="39370">
              <a:lnSpc>
                <a:spcPct val="100000"/>
              </a:lnSpc>
              <a:spcBef>
                <a:spcPts val="770"/>
              </a:spcBef>
            </a:pPr>
            <a:r>
              <a:rPr sz="2950" spc="45" dirty="0">
                <a:latin typeface="Arial" panose="020B0604020202020204"/>
                <a:cs typeface="Arial" panose="020B0604020202020204"/>
              </a:rPr>
              <a:t>Dequeue</a:t>
            </a:r>
            <a:endParaRPr sz="2950">
              <a:latin typeface="Arial" panose="020B0604020202020204"/>
              <a:cs typeface="Arial" panose="020B0604020202020204"/>
            </a:endParaRPr>
          </a:p>
        </p:txBody>
      </p:sp>
      <p:sp>
        <p:nvSpPr>
          <p:cNvPr id="25" name="object 25"/>
          <p:cNvSpPr/>
          <p:nvPr/>
        </p:nvSpPr>
        <p:spPr>
          <a:xfrm>
            <a:off x="5967283" y="4394860"/>
            <a:ext cx="0" cy="794385"/>
          </a:xfrm>
          <a:custGeom>
            <a:avLst/>
            <a:gdLst/>
            <a:ahLst/>
            <a:cxnLst/>
            <a:rect l="l" t="t" r="r" b="b"/>
            <a:pathLst>
              <a:path h="794385">
                <a:moveTo>
                  <a:pt x="0" y="0"/>
                </a:moveTo>
                <a:lnTo>
                  <a:pt x="0" y="794335"/>
                </a:lnTo>
              </a:path>
            </a:pathLst>
          </a:custGeom>
          <a:ln w="41883">
            <a:solidFill>
              <a:srgbClr val="000000"/>
            </a:solidFill>
          </a:ln>
        </p:spPr>
        <p:txBody>
          <a:bodyPr wrap="square" lIns="0" tIns="0" rIns="0" bIns="0" rtlCol="0"/>
          <a:lstStyle/>
          <a:p/>
        </p:txBody>
      </p:sp>
      <p:sp>
        <p:nvSpPr>
          <p:cNvPr id="26" name="object 26"/>
          <p:cNvSpPr/>
          <p:nvPr/>
        </p:nvSpPr>
        <p:spPr>
          <a:xfrm>
            <a:off x="5879327" y="5168255"/>
            <a:ext cx="176530" cy="176530"/>
          </a:xfrm>
          <a:custGeom>
            <a:avLst/>
            <a:gdLst/>
            <a:ahLst/>
            <a:cxnLst/>
            <a:rect l="l" t="t" r="r" b="b"/>
            <a:pathLst>
              <a:path w="176529" h="176529">
                <a:moveTo>
                  <a:pt x="175910" y="0"/>
                </a:moveTo>
                <a:lnTo>
                  <a:pt x="0" y="0"/>
                </a:lnTo>
                <a:lnTo>
                  <a:pt x="87955" y="175910"/>
                </a:lnTo>
                <a:lnTo>
                  <a:pt x="175910" y="0"/>
                </a:lnTo>
                <a:close/>
              </a:path>
            </a:pathLst>
          </a:custGeom>
          <a:solidFill>
            <a:srgbClr val="000000"/>
          </a:solidFill>
        </p:spPr>
        <p:txBody>
          <a:bodyPr wrap="square" lIns="0" tIns="0" rIns="0" bIns="0" rtlCol="0"/>
          <a:lstStyle/>
          <a:p/>
        </p:txBody>
      </p:sp>
      <p:sp>
        <p:nvSpPr>
          <p:cNvPr id="27" name="object 27"/>
          <p:cNvSpPr/>
          <p:nvPr/>
        </p:nvSpPr>
        <p:spPr>
          <a:xfrm>
            <a:off x="10659183" y="4380427"/>
            <a:ext cx="0" cy="589280"/>
          </a:xfrm>
          <a:custGeom>
            <a:avLst/>
            <a:gdLst/>
            <a:ahLst/>
            <a:cxnLst/>
            <a:rect l="l" t="t" r="r" b="b"/>
            <a:pathLst>
              <a:path h="589279">
                <a:moveTo>
                  <a:pt x="0" y="0"/>
                </a:moveTo>
                <a:lnTo>
                  <a:pt x="0" y="589279"/>
                </a:lnTo>
              </a:path>
            </a:pathLst>
          </a:custGeom>
          <a:ln w="41883">
            <a:solidFill>
              <a:srgbClr val="000000"/>
            </a:solidFill>
          </a:ln>
        </p:spPr>
        <p:txBody>
          <a:bodyPr wrap="square" lIns="0" tIns="0" rIns="0" bIns="0" rtlCol="0"/>
          <a:lstStyle/>
          <a:p/>
        </p:txBody>
      </p:sp>
      <p:sp>
        <p:nvSpPr>
          <p:cNvPr id="28" name="object 28"/>
          <p:cNvSpPr/>
          <p:nvPr/>
        </p:nvSpPr>
        <p:spPr>
          <a:xfrm>
            <a:off x="10571227" y="4948766"/>
            <a:ext cx="176530" cy="176530"/>
          </a:xfrm>
          <a:custGeom>
            <a:avLst/>
            <a:gdLst/>
            <a:ahLst/>
            <a:cxnLst/>
            <a:rect l="l" t="t" r="r" b="b"/>
            <a:pathLst>
              <a:path w="176529" h="176529">
                <a:moveTo>
                  <a:pt x="175910" y="0"/>
                </a:moveTo>
                <a:lnTo>
                  <a:pt x="0" y="0"/>
                </a:lnTo>
                <a:lnTo>
                  <a:pt x="87955" y="175910"/>
                </a:lnTo>
                <a:lnTo>
                  <a:pt x="175910" y="0"/>
                </a:lnTo>
                <a:close/>
              </a:path>
            </a:pathLst>
          </a:custGeom>
          <a:solidFill>
            <a:srgbClr val="000000"/>
          </a:solidFill>
        </p:spPr>
        <p:txBody>
          <a:bodyPr wrap="square" lIns="0" tIns="0" rIns="0" bIns="0" rtlCol="0"/>
          <a:lstStyle/>
          <a:p/>
        </p:txBody>
      </p:sp>
      <p:sp>
        <p:nvSpPr>
          <p:cNvPr id="29" name="object 29"/>
          <p:cNvSpPr/>
          <p:nvPr/>
        </p:nvSpPr>
        <p:spPr>
          <a:xfrm>
            <a:off x="5930834" y="4395530"/>
            <a:ext cx="7254240" cy="0"/>
          </a:xfrm>
          <a:custGeom>
            <a:avLst/>
            <a:gdLst/>
            <a:ahLst/>
            <a:cxnLst/>
            <a:rect l="l" t="t" r="r" b="b"/>
            <a:pathLst>
              <a:path w="7254240">
                <a:moveTo>
                  <a:pt x="0" y="0"/>
                </a:moveTo>
                <a:lnTo>
                  <a:pt x="7253928" y="0"/>
                </a:lnTo>
              </a:path>
            </a:pathLst>
          </a:custGeom>
          <a:ln w="41883">
            <a:solidFill>
              <a:srgbClr val="000000"/>
            </a:solidFill>
          </a:ln>
        </p:spPr>
        <p:txBody>
          <a:bodyPr wrap="square" lIns="0" tIns="0" rIns="0" bIns="0" rtlCol="0"/>
          <a:lstStyle/>
          <a:p/>
        </p:txBody>
      </p:sp>
      <p:sp>
        <p:nvSpPr>
          <p:cNvPr id="30" name="object 30"/>
          <p:cNvSpPr txBox="1"/>
          <p:nvPr/>
        </p:nvSpPr>
        <p:spPr>
          <a:xfrm>
            <a:off x="13235596" y="3817510"/>
            <a:ext cx="2729230" cy="1156335"/>
          </a:xfrm>
          <a:prstGeom prst="rect">
            <a:avLst/>
          </a:prstGeom>
          <a:ln w="41883">
            <a:solidFill>
              <a:srgbClr val="000000"/>
            </a:solidFill>
          </a:ln>
        </p:spPr>
        <p:txBody>
          <a:bodyPr vert="horz" wrap="square" lIns="0" tIns="28575" rIns="0" bIns="0" rtlCol="0">
            <a:spAutoFit/>
          </a:bodyPr>
          <a:lstStyle/>
          <a:p>
            <a:pPr marL="365760" marR="333375" indent="-31750">
              <a:lnSpc>
                <a:spcPct val="102000"/>
              </a:lnSpc>
              <a:spcBef>
                <a:spcPts val="225"/>
              </a:spcBef>
            </a:pPr>
            <a:r>
              <a:rPr sz="3450" spc="60" dirty="0">
                <a:latin typeface="Arial" panose="020B0604020202020204"/>
                <a:cs typeface="Arial" panose="020B0604020202020204"/>
              </a:rPr>
              <a:t>Scheduler  </a:t>
            </a:r>
            <a:r>
              <a:rPr sz="3450" spc="75" dirty="0">
                <a:latin typeface="Arial" panose="020B0604020202020204"/>
                <a:cs typeface="Arial" panose="020B0604020202020204"/>
              </a:rPr>
              <a:t>Controller</a:t>
            </a:r>
            <a:endParaRPr sz="3450">
              <a:latin typeface="Arial" panose="020B0604020202020204"/>
              <a:cs typeface="Arial" panose="020B0604020202020204"/>
            </a:endParaRPr>
          </a:p>
        </p:txBody>
      </p:sp>
      <p:sp>
        <p:nvSpPr>
          <p:cNvPr id="31" name="object 31"/>
          <p:cNvSpPr txBox="1"/>
          <p:nvPr/>
        </p:nvSpPr>
        <p:spPr>
          <a:xfrm>
            <a:off x="14929253" y="2395603"/>
            <a:ext cx="2758440" cy="1167130"/>
          </a:xfrm>
          <a:prstGeom prst="rect">
            <a:avLst/>
          </a:prstGeom>
        </p:spPr>
        <p:txBody>
          <a:bodyPr vert="horz" wrap="square" lIns="0" tIns="1905" rIns="0" bIns="0" rtlCol="0">
            <a:spAutoFit/>
          </a:bodyPr>
          <a:lstStyle/>
          <a:p>
            <a:pPr marL="12700" marR="5080">
              <a:lnSpc>
                <a:spcPct val="102000"/>
              </a:lnSpc>
              <a:spcBef>
                <a:spcPts val="15"/>
              </a:spcBef>
            </a:pPr>
            <a:r>
              <a:rPr sz="3700" b="1" i="1" spc="-10" dirty="0">
                <a:latin typeface="Arial" panose="020B0604020202020204"/>
                <a:cs typeface="Arial" panose="020B0604020202020204"/>
              </a:rPr>
              <a:t>Scheduling  </a:t>
            </a:r>
            <a:r>
              <a:rPr sz="3700" b="1" i="1" spc="-55" dirty="0">
                <a:latin typeface="Arial" panose="020B0604020202020204"/>
                <a:cs typeface="Arial" panose="020B0604020202020204"/>
              </a:rPr>
              <a:t>Policy</a:t>
            </a:r>
            <a:r>
              <a:rPr sz="3700" b="1" i="1" spc="-85" dirty="0">
                <a:latin typeface="Arial" panose="020B0604020202020204"/>
                <a:cs typeface="Arial" panose="020B0604020202020204"/>
              </a:rPr>
              <a:t> </a:t>
            </a:r>
            <a:r>
              <a:rPr sz="3700" b="1" i="1" spc="5" dirty="0">
                <a:latin typeface="Arial" panose="020B0604020202020204"/>
                <a:cs typeface="Arial" panose="020B0604020202020204"/>
              </a:rPr>
              <a:t>Desc.</a:t>
            </a:r>
            <a:endParaRPr sz="3700">
              <a:latin typeface="Arial" panose="020B0604020202020204"/>
              <a:cs typeface="Arial" panose="020B0604020202020204"/>
            </a:endParaRPr>
          </a:p>
        </p:txBody>
      </p:sp>
      <p:sp>
        <p:nvSpPr>
          <p:cNvPr id="32" name="object 32"/>
          <p:cNvSpPr/>
          <p:nvPr/>
        </p:nvSpPr>
        <p:spPr>
          <a:xfrm>
            <a:off x="14599942" y="2410531"/>
            <a:ext cx="0" cy="1238250"/>
          </a:xfrm>
          <a:custGeom>
            <a:avLst/>
            <a:gdLst/>
            <a:ahLst/>
            <a:cxnLst/>
            <a:rect l="l" t="t" r="r" b="b"/>
            <a:pathLst>
              <a:path h="1238250">
                <a:moveTo>
                  <a:pt x="0" y="0"/>
                </a:moveTo>
                <a:lnTo>
                  <a:pt x="0" y="1237864"/>
                </a:lnTo>
              </a:path>
            </a:pathLst>
          </a:custGeom>
          <a:ln w="41883">
            <a:solidFill>
              <a:srgbClr val="000000"/>
            </a:solidFill>
          </a:ln>
        </p:spPr>
        <p:txBody>
          <a:bodyPr wrap="square" lIns="0" tIns="0" rIns="0" bIns="0" rtlCol="0"/>
          <a:lstStyle/>
          <a:p/>
        </p:txBody>
      </p:sp>
      <p:sp>
        <p:nvSpPr>
          <p:cNvPr id="33" name="object 33"/>
          <p:cNvSpPr/>
          <p:nvPr/>
        </p:nvSpPr>
        <p:spPr>
          <a:xfrm>
            <a:off x="14511987" y="3627454"/>
            <a:ext cx="176530" cy="176530"/>
          </a:xfrm>
          <a:custGeom>
            <a:avLst/>
            <a:gdLst/>
            <a:ahLst/>
            <a:cxnLst/>
            <a:rect l="l" t="t" r="r" b="b"/>
            <a:pathLst>
              <a:path w="176530" h="176529">
                <a:moveTo>
                  <a:pt x="175910" y="0"/>
                </a:moveTo>
                <a:lnTo>
                  <a:pt x="0" y="0"/>
                </a:lnTo>
                <a:lnTo>
                  <a:pt x="87955" y="175910"/>
                </a:lnTo>
                <a:lnTo>
                  <a:pt x="175910" y="0"/>
                </a:lnTo>
                <a:close/>
              </a:path>
            </a:pathLst>
          </a:custGeom>
          <a:solidFill>
            <a:srgbClr val="000000"/>
          </a:solidFill>
        </p:spPr>
        <p:txBody>
          <a:bodyPr wrap="square" lIns="0" tIns="0" rIns="0" bIns="0" rtlCol="0"/>
          <a:lstStyle/>
          <a:p/>
        </p:txBody>
      </p:sp>
      <p:sp>
        <p:nvSpPr>
          <p:cNvPr id="34" name="object 34"/>
          <p:cNvSpPr txBox="1">
            <a:spLocks noGrp="1"/>
          </p:cNvSpPr>
          <p:nvPr>
            <p:ph type="sldNum" sz="quarter" idx="7"/>
          </p:nvPr>
        </p:nvSpPr>
        <p:spPr>
          <a:prstGeom prst="rect">
            <a:avLst/>
          </a:prstGeom>
        </p:spPr>
        <p:txBody>
          <a:bodyPr vert="horz" wrap="square" lIns="0" tIns="7620" rIns="0" bIns="0" rtlCol="0">
            <a:spAutoFit/>
          </a:bodyPr>
          <a:lstStyle/>
          <a:p>
            <a:pPr marL="25400">
              <a:lnSpc>
                <a:spcPct val="100000"/>
              </a:lnSpc>
              <a:spcBef>
                <a:spcPts val="60"/>
              </a:spcBef>
            </a:pPr>
            <a:r>
              <a:rPr spc="15" dirty="0"/>
              <a:t>14</a:t>
            </a:r>
            <a:endParaRPr spc="15"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05205" y="452374"/>
            <a:ext cx="18093690" cy="1370965"/>
          </a:xfrm>
          <a:prstGeom prst="rect">
            <a:avLst/>
          </a:prstGeom>
        </p:spPr>
        <p:txBody>
          <a:bodyPr vert="horz" wrap="square" lIns="0" tIns="17145" rIns="0" bIns="0" rtlCol="0">
            <a:spAutoFit/>
          </a:bodyPr>
          <a:lstStyle/>
          <a:p>
            <a:pPr marL="12700" algn="ctr">
              <a:lnSpc>
                <a:spcPct val="100000"/>
              </a:lnSpc>
              <a:spcBef>
                <a:spcPts val="135"/>
              </a:spcBef>
            </a:pPr>
            <a:r>
              <a:rPr sz="8800" spc="95" dirty="0"/>
              <a:t>Eiffel</a:t>
            </a:r>
            <a:r>
              <a:rPr sz="8800" spc="-35" dirty="0"/>
              <a:t> </a:t>
            </a:r>
            <a:r>
              <a:rPr sz="8800" spc="145" dirty="0"/>
              <a:t>Overview</a:t>
            </a:r>
            <a:endParaRPr sz="8800" spc="145" dirty="0"/>
          </a:p>
        </p:txBody>
      </p:sp>
      <p:sp>
        <p:nvSpPr>
          <p:cNvPr id="3" name="object 3"/>
          <p:cNvSpPr txBox="1"/>
          <p:nvPr/>
        </p:nvSpPr>
        <p:spPr>
          <a:xfrm>
            <a:off x="2280423" y="8322124"/>
            <a:ext cx="15704185" cy="704215"/>
          </a:xfrm>
          <a:prstGeom prst="rect">
            <a:avLst/>
          </a:prstGeom>
        </p:spPr>
        <p:txBody>
          <a:bodyPr vert="horz" wrap="square" lIns="0" tIns="12700" rIns="0" bIns="0" rtlCol="0">
            <a:spAutoFit/>
          </a:bodyPr>
          <a:lstStyle/>
          <a:p>
            <a:pPr marL="12700">
              <a:lnSpc>
                <a:spcPct val="100000"/>
              </a:lnSpc>
              <a:spcBef>
                <a:spcPts val="100"/>
              </a:spcBef>
            </a:pPr>
            <a:r>
              <a:rPr sz="4450" spc="25" dirty="0">
                <a:latin typeface="Arial" panose="020B0604020202020204"/>
                <a:cs typeface="Arial" panose="020B0604020202020204"/>
              </a:rPr>
              <a:t>Eﬃcient </a:t>
            </a:r>
            <a:r>
              <a:rPr sz="4450" spc="50" dirty="0">
                <a:latin typeface="Arial" panose="020B0604020202020204"/>
                <a:cs typeface="Arial" panose="020B0604020202020204"/>
              </a:rPr>
              <a:t>building </a:t>
            </a:r>
            <a:r>
              <a:rPr sz="4450" spc="95" dirty="0">
                <a:latin typeface="Arial" panose="020B0604020202020204"/>
                <a:cs typeface="Arial" panose="020B0604020202020204"/>
              </a:rPr>
              <a:t>block </a:t>
            </a:r>
            <a:r>
              <a:rPr sz="4450" spc="50" dirty="0">
                <a:latin typeface="Arial" panose="020B0604020202020204"/>
                <a:cs typeface="Arial" panose="020B0604020202020204"/>
              </a:rPr>
              <a:t>for </a:t>
            </a:r>
            <a:r>
              <a:rPr sz="4450" spc="65" dirty="0">
                <a:latin typeface="Arial" panose="020B0604020202020204"/>
                <a:cs typeface="Arial" panose="020B0604020202020204"/>
              </a:rPr>
              <a:t>packet </a:t>
            </a:r>
            <a:r>
              <a:rPr sz="4450" spc="45" dirty="0">
                <a:latin typeface="Arial" panose="020B0604020202020204"/>
                <a:cs typeface="Arial" panose="020B0604020202020204"/>
              </a:rPr>
              <a:t>sorting </a:t>
            </a:r>
            <a:r>
              <a:rPr sz="4450" spc="35" dirty="0">
                <a:latin typeface="Arial" panose="020B0604020202020204"/>
                <a:cs typeface="Arial" panose="020B0604020202020204"/>
              </a:rPr>
              <a:t>operating </a:t>
            </a:r>
            <a:r>
              <a:rPr sz="4450" spc="40" dirty="0">
                <a:latin typeface="Arial" panose="020B0604020202020204"/>
                <a:cs typeface="Arial" panose="020B0604020202020204"/>
              </a:rPr>
              <a:t>at </a:t>
            </a:r>
            <a:r>
              <a:rPr sz="4450" spc="-25" dirty="0">
                <a:latin typeface="Arial" panose="020B0604020202020204"/>
                <a:cs typeface="Arial" panose="020B0604020202020204"/>
              </a:rPr>
              <a:t>line</a:t>
            </a:r>
            <a:r>
              <a:rPr sz="4450" spc="-345" dirty="0">
                <a:latin typeface="Arial" panose="020B0604020202020204"/>
                <a:cs typeface="Arial" panose="020B0604020202020204"/>
              </a:rPr>
              <a:t> </a:t>
            </a:r>
            <a:r>
              <a:rPr sz="4450" spc="-5" dirty="0">
                <a:latin typeface="Arial" panose="020B0604020202020204"/>
                <a:cs typeface="Arial" panose="020B0604020202020204"/>
              </a:rPr>
              <a:t>rate</a:t>
            </a:r>
            <a:endParaRPr sz="4450">
              <a:latin typeface="Arial" panose="020B0604020202020204"/>
              <a:cs typeface="Arial" panose="020B0604020202020204"/>
            </a:endParaRPr>
          </a:p>
        </p:txBody>
      </p:sp>
      <p:sp>
        <p:nvSpPr>
          <p:cNvPr id="4" name="object 4"/>
          <p:cNvSpPr txBox="1"/>
          <p:nvPr/>
        </p:nvSpPr>
        <p:spPr>
          <a:xfrm>
            <a:off x="1620758" y="7772403"/>
            <a:ext cx="273050" cy="2622550"/>
          </a:xfrm>
          <a:prstGeom prst="rect">
            <a:avLst/>
          </a:prstGeom>
        </p:spPr>
        <p:txBody>
          <a:bodyPr vert="horz" wrap="square" lIns="0" tIns="464820" rIns="0" bIns="0" rtlCol="0">
            <a:spAutoFit/>
          </a:bodyPr>
          <a:lstStyle/>
          <a:p>
            <a:pPr marL="12700">
              <a:lnSpc>
                <a:spcPct val="100000"/>
              </a:lnSpc>
              <a:spcBef>
                <a:spcPts val="3660"/>
              </a:spcBef>
            </a:pPr>
            <a:r>
              <a:rPr sz="5550" dirty="0">
                <a:latin typeface="Arial" panose="020B0604020202020204"/>
                <a:cs typeface="Arial" panose="020B0604020202020204"/>
              </a:rPr>
              <a:t>•</a:t>
            </a:r>
            <a:endParaRPr sz="5550">
              <a:latin typeface="Arial" panose="020B0604020202020204"/>
              <a:cs typeface="Arial" panose="020B0604020202020204"/>
            </a:endParaRPr>
          </a:p>
          <a:p>
            <a:pPr marL="12700">
              <a:lnSpc>
                <a:spcPct val="100000"/>
              </a:lnSpc>
              <a:spcBef>
                <a:spcPts val="3565"/>
              </a:spcBef>
            </a:pPr>
            <a:r>
              <a:rPr sz="5550" dirty="0">
                <a:latin typeface="Arial" panose="020B0604020202020204"/>
                <a:cs typeface="Arial" panose="020B0604020202020204"/>
              </a:rPr>
              <a:t>•</a:t>
            </a:r>
            <a:endParaRPr sz="5550">
              <a:latin typeface="Arial" panose="020B0604020202020204"/>
              <a:cs typeface="Arial" panose="020B0604020202020204"/>
            </a:endParaRPr>
          </a:p>
        </p:txBody>
      </p:sp>
      <p:sp>
        <p:nvSpPr>
          <p:cNvPr id="5" name="object 5"/>
          <p:cNvSpPr txBox="1"/>
          <p:nvPr/>
        </p:nvSpPr>
        <p:spPr>
          <a:xfrm>
            <a:off x="2280423" y="9620514"/>
            <a:ext cx="16173450" cy="704215"/>
          </a:xfrm>
          <a:prstGeom prst="rect">
            <a:avLst/>
          </a:prstGeom>
        </p:spPr>
        <p:txBody>
          <a:bodyPr vert="horz" wrap="square" lIns="0" tIns="12700" rIns="0" bIns="0" rtlCol="0">
            <a:spAutoFit/>
          </a:bodyPr>
          <a:lstStyle/>
          <a:p>
            <a:pPr marL="12700">
              <a:lnSpc>
                <a:spcPct val="100000"/>
              </a:lnSpc>
              <a:spcBef>
                <a:spcPts val="100"/>
              </a:spcBef>
            </a:pPr>
            <a:r>
              <a:rPr sz="4450" spc="-30" dirty="0">
                <a:latin typeface="Arial" panose="020B0604020202020204"/>
                <a:cs typeface="Arial" panose="020B0604020202020204"/>
              </a:rPr>
              <a:t>Expressive </a:t>
            </a:r>
            <a:r>
              <a:rPr sz="4450" spc="50" dirty="0">
                <a:latin typeface="Arial" panose="020B0604020202020204"/>
                <a:cs typeface="Arial" panose="020B0604020202020204"/>
              </a:rPr>
              <a:t>abstraction </a:t>
            </a:r>
            <a:r>
              <a:rPr sz="4450" spc="60" dirty="0">
                <a:latin typeface="Arial" panose="020B0604020202020204"/>
                <a:cs typeface="Arial" panose="020B0604020202020204"/>
              </a:rPr>
              <a:t>that </a:t>
            </a:r>
            <a:r>
              <a:rPr sz="4450" spc="25" dirty="0">
                <a:latin typeface="Arial" panose="020B0604020202020204"/>
                <a:cs typeface="Arial" panose="020B0604020202020204"/>
              </a:rPr>
              <a:t>can </a:t>
            </a:r>
            <a:r>
              <a:rPr sz="4450" spc="35" dirty="0">
                <a:latin typeface="Arial" panose="020B0604020202020204"/>
                <a:cs typeface="Arial" panose="020B0604020202020204"/>
              </a:rPr>
              <a:t>capture </a:t>
            </a:r>
            <a:r>
              <a:rPr sz="4450" spc="-85" dirty="0">
                <a:latin typeface="Arial" panose="020B0604020202020204"/>
                <a:cs typeface="Arial" panose="020B0604020202020204"/>
              </a:rPr>
              <a:t>a </a:t>
            </a:r>
            <a:r>
              <a:rPr sz="4450" spc="60" dirty="0">
                <a:latin typeface="Arial" panose="020B0604020202020204"/>
                <a:cs typeface="Arial" panose="020B0604020202020204"/>
              </a:rPr>
              <a:t>wide </a:t>
            </a:r>
            <a:r>
              <a:rPr sz="4450" spc="-20" dirty="0">
                <a:latin typeface="Arial" panose="020B0604020202020204"/>
                <a:cs typeface="Arial" panose="020B0604020202020204"/>
              </a:rPr>
              <a:t>range </a:t>
            </a:r>
            <a:r>
              <a:rPr sz="4450" spc="80" dirty="0">
                <a:latin typeface="Arial" panose="020B0604020202020204"/>
                <a:cs typeface="Arial" panose="020B0604020202020204"/>
              </a:rPr>
              <a:t>of</a:t>
            </a:r>
            <a:r>
              <a:rPr sz="4450" spc="-75" dirty="0">
                <a:latin typeface="Arial" panose="020B0604020202020204"/>
                <a:cs typeface="Arial" panose="020B0604020202020204"/>
              </a:rPr>
              <a:t> </a:t>
            </a:r>
            <a:r>
              <a:rPr sz="4450" spc="40" dirty="0">
                <a:latin typeface="Arial" panose="020B0604020202020204"/>
                <a:cs typeface="Arial" panose="020B0604020202020204"/>
              </a:rPr>
              <a:t>policies</a:t>
            </a:r>
            <a:endParaRPr sz="4450">
              <a:latin typeface="Arial" panose="020B0604020202020204"/>
              <a:cs typeface="Arial" panose="020B0604020202020204"/>
            </a:endParaRPr>
          </a:p>
        </p:txBody>
      </p:sp>
      <p:sp>
        <p:nvSpPr>
          <p:cNvPr id="6" name="object 6"/>
          <p:cNvSpPr/>
          <p:nvPr/>
        </p:nvSpPr>
        <p:spPr>
          <a:xfrm>
            <a:off x="4629916" y="4435330"/>
            <a:ext cx="703580" cy="336550"/>
          </a:xfrm>
          <a:custGeom>
            <a:avLst/>
            <a:gdLst/>
            <a:ahLst/>
            <a:cxnLst/>
            <a:rect l="l" t="t" r="r" b="b"/>
            <a:pathLst>
              <a:path w="703579" h="336550">
                <a:moveTo>
                  <a:pt x="0" y="0"/>
                </a:moveTo>
                <a:lnTo>
                  <a:pt x="693739" y="331991"/>
                </a:lnTo>
                <a:lnTo>
                  <a:pt x="703184" y="336511"/>
                </a:lnTo>
              </a:path>
            </a:pathLst>
          </a:custGeom>
          <a:ln w="20941">
            <a:solidFill>
              <a:srgbClr val="000000"/>
            </a:solidFill>
          </a:ln>
        </p:spPr>
        <p:txBody>
          <a:bodyPr wrap="square" lIns="0" tIns="0" rIns="0" bIns="0" rtlCol="0"/>
          <a:lstStyle/>
          <a:p/>
        </p:txBody>
      </p:sp>
      <p:sp>
        <p:nvSpPr>
          <p:cNvPr id="7" name="object 7"/>
          <p:cNvSpPr/>
          <p:nvPr/>
        </p:nvSpPr>
        <p:spPr>
          <a:xfrm>
            <a:off x="5269330" y="4696273"/>
            <a:ext cx="145415" cy="117475"/>
          </a:xfrm>
          <a:custGeom>
            <a:avLst/>
            <a:gdLst/>
            <a:ahLst/>
            <a:cxnLst/>
            <a:rect l="l" t="t" r="r" b="b"/>
            <a:pathLst>
              <a:path w="145414" h="117475">
                <a:moveTo>
                  <a:pt x="55927" y="0"/>
                </a:moveTo>
                <a:lnTo>
                  <a:pt x="66919" y="77076"/>
                </a:lnTo>
                <a:lnTo>
                  <a:pt x="0" y="116866"/>
                </a:lnTo>
                <a:lnTo>
                  <a:pt x="144830" y="114360"/>
                </a:lnTo>
                <a:lnTo>
                  <a:pt x="55927" y="0"/>
                </a:lnTo>
                <a:close/>
              </a:path>
            </a:pathLst>
          </a:custGeom>
          <a:solidFill>
            <a:srgbClr val="000000"/>
          </a:solidFill>
        </p:spPr>
        <p:txBody>
          <a:bodyPr wrap="square" lIns="0" tIns="0" rIns="0" bIns="0" rtlCol="0"/>
          <a:lstStyle/>
          <a:p/>
        </p:txBody>
      </p:sp>
      <p:sp>
        <p:nvSpPr>
          <p:cNvPr id="8" name="object 8"/>
          <p:cNvSpPr/>
          <p:nvPr/>
        </p:nvSpPr>
        <p:spPr>
          <a:xfrm>
            <a:off x="4629915" y="5100801"/>
            <a:ext cx="709295" cy="139700"/>
          </a:xfrm>
          <a:custGeom>
            <a:avLst/>
            <a:gdLst/>
            <a:ahLst/>
            <a:cxnLst/>
            <a:rect l="l" t="t" r="r" b="b"/>
            <a:pathLst>
              <a:path w="709295" h="139700">
                <a:moveTo>
                  <a:pt x="0" y="0"/>
                </a:moveTo>
                <a:lnTo>
                  <a:pt x="698991" y="137601"/>
                </a:lnTo>
                <a:lnTo>
                  <a:pt x="709265" y="139623"/>
                </a:lnTo>
              </a:path>
            </a:pathLst>
          </a:custGeom>
          <a:ln w="20941">
            <a:solidFill>
              <a:srgbClr val="000000"/>
            </a:solidFill>
          </a:ln>
        </p:spPr>
        <p:txBody>
          <a:bodyPr wrap="square" lIns="0" tIns="0" rIns="0" bIns="0" rtlCol="0"/>
          <a:lstStyle/>
          <a:p/>
        </p:txBody>
      </p:sp>
      <p:sp>
        <p:nvSpPr>
          <p:cNvPr id="9" name="object 9"/>
          <p:cNvSpPr/>
          <p:nvPr/>
        </p:nvSpPr>
        <p:spPr>
          <a:xfrm>
            <a:off x="5287719" y="5169198"/>
            <a:ext cx="139700" cy="127635"/>
          </a:xfrm>
          <a:custGeom>
            <a:avLst/>
            <a:gdLst/>
            <a:ahLst/>
            <a:cxnLst/>
            <a:rect l="l" t="t" r="r" b="b"/>
            <a:pathLst>
              <a:path w="139700" h="127635">
                <a:moveTo>
                  <a:pt x="25025" y="0"/>
                </a:moveTo>
                <a:lnTo>
                  <a:pt x="54886" y="71901"/>
                </a:lnTo>
                <a:lnTo>
                  <a:pt x="0" y="127119"/>
                </a:lnTo>
                <a:lnTo>
                  <a:pt x="139632" y="88583"/>
                </a:lnTo>
                <a:lnTo>
                  <a:pt x="25025" y="0"/>
                </a:lnTo>
                <a:close/>
              </a:path>
            </a:pathLst>
          </a:custGeom>
          <a:solidFill>
            <a:srgbClr val="000000"/>
          </a:solidFill>
        </p:spPr>
        <p:txBody>
          <a:bodyPr wrap="square" lIns="0" tIns="0" rIns="0" bIns="0" rtlCol="0"/>
          <a:lstStyle/>
          <a:p/>
        </p:txBody>
      </p:sp>
      <p:sp>
        <p:nvSpPr>
          <p:cNvPr id="10" name="object 10"/>
          <p:cNvSpPr/>
          <p:nvPr/>
        </p:nvSpPr>
        <p:spPr>
          <a:xfrm>
            <a:off x="4629915" y="6235494"/>
            <a:ext cx="751205" cy="196850"/>
          </a:xfrm>
          <a:custGeom>
            <a:avLst/>
            <a:gdLst/>
            <a:ahLst/>
            <a:cxnLst/>
            <a:rect l="l" t="t" r="r" b="b"/>
            <a:pathLst>
              <a:path w="751204" h="196850">
                <a:moveTo>
                  <a:pt x="0" y="196253"/>
                </a:moveTo>
                <a:lnTo>
                  <a:pt x="740598" y="2648"/>
                </a:lnTo>
                <a:lnTo>
                  <a:pt x="750729" y="0"/>
                </a:lnTo>
              </a:path>
            </a:pathLst>
          </a:custGeom>
          <a:ln w="20941">
            <a:solidFill>
              <a:srgbClr val="000000"/>
            </a:solidFill>
          </a:ln>
        </p:spPr>
        <p:txBody>
          <a:bodyPr wrap="square" lIns="0" tIns="0" rIns="0" bIns="0" rtlCol="0"/>
          <a:lstStyle/>
          <a:p/>
        </p:txBody>
      </p:sp>
      <p:sp>
        <p:nvSpPr>
          <p:cNvPr id="11" name="object 11"/>
          <p:cNvSpPr/>
          <p:nvPr/>
        </p:nvSpPr>
        <p:spPr>
          <a:xfrm>
            <a:off x="5325855" y="6182859"/>
            <a:ext cx="142240" cy="125730"/>
          </a:xfrm>
          <a:custGeom>
            <a:avLst/>
            <a:gdLst/>
            <a:ahLst/>
            <a:cxnLst/>
            <a:rect l="l" t="t" r="r" b="b"/>
            <a:pathLst>
              <a:path w="142239" h="125729">
                <a:moveTo>
                  <a:pt x="0" y="0"/>
                </a:moveTo>
                <a:lnTo>
                  <a:pt x="58165" y="51751"/>
                </a:lnTo>
                <a:lnTo>
                  <a:pt x="32767" y="125348"/>
                </a:lnTo>
                <a:lnTo>
                  <a:pt x="141730" y="29905"/>
                </a:lnTo>
                <a:lnTo>
                  <a:pt x="0" y="0"/>
                </a:lnTo>
                <a:close/>
              </a:path>
            </a:pathLst>
          </a:custGeom>
          <a:solidFill>
            <a:srgbClr val="000000"/>
          </a:solidFill>
        </p:spPr>
        <p:txBody>
          <a:bodyPr wrap="square" lIns="0" tIns="0" rIns="0" bIns="0" rtlCol="0"/>
          <a:lstStyle/>
          <a:p/>
        </p:txBody>
      </p:sp>
      <p:sp>
        <p:nvSpPr>
          <p:cNvPr id="12" name="object 12"/>
          <p:cNvSpPr/>
          <p:nvPr/>
        </p:nvSpPr>
        <p:spPr>
          <a:xfrm>
            <a:off x="4629915" y="6632854"/>
            <a:ext cx="761365" cy="464820"/>
          </a:xfrm>
          <a:custGeom>
            <a:avLst/>
            <a:gdLst/>
            <a:ahLst/>
            <a:cxnLst/>
            <a:rect l="l" t="t" r="r" b="b"/>
            <a:pathLst>
              <a:path w="761364" h="464820">
                <a:moveTo>
                  <a:pt x="0" y="464366"/>
                </a:moveTo>
                <a:lnTo>
                  <a:pt x="752023" y="5454"/>
                </a:lnTo>
                <a:lnTo>
                  <a:pt x="760962" y="0"/>
                </a:lnTo>
              </a:path>
            </a:pathLst>
          </a:custGeom>
          <a:ln w="20941">
            <a:solidFill>
              <a:srgbClr val="000000"/>
            </a:solidFill>
          </a:ln>
        </p:spPr>
        <p:txBody>
          <a:bodyPr wrap="square" lIns="0" tIns="0" rIns="0" bIns="0" rtlCol="0"/>
          <a:lstStyle/>
          <a:p/>
        </p:txBody>
      </p:sp>
      <p:sp>
        <p:nvSpPr>
          <p:cNvPr id="13" name="object 13"/>
          <p:cNvSpPr/>
          <p:nvPr/>
        </p:nvSpPr>
        <p:spPr>
          <a:xfrm>
            <a:off x="5323248" y="6586043"/>
            <a:ext cx="144780" cy="123189"/>
          </a:xfrm>
          <a:custGeom>
            <a:avLst/>
            <a:gdLst/>
            <a:ahLst/>
            <a:cxnLst/>
            <a:rect l="l" t="t" r="r" b="b"/>
            <a:pathLst>
              <a:path w="144779" h="123190">
                <a:moveTo>
                  <a:pt x="144338" y="0"/>
                </a:moveTo>
                <a:lnTo>
                  <a:pt x="0" y="12191"/>
                </a:lnTo>
                <a:lnTo>
                  <a:pt x="70609" y="44992"/>
                </a:lnTo>
                <a:lnTo>
                  <a:pt x="67489" y="122785"/>
                </a:lnTo>
                <a:lnTo>
                  <a:pt x="144338" y="0"/>
                </a:lnTo>
                <a:close/>
              </a:path>
            </a:pathLst>
          </a:custGeom>
          <a:solidFill>
            <a:srgbClr val="000000"/>
          </a:solidFill>
        </p:spPr>
        <p:txBody>
          <a:bodyPr wrap="square" lIns="0" tIns="0" rIns="0" bIns="0" rtlCol="0"/>
          <a:lstStyle/>
          <a:p/>
        </p:txBody>
      </p:sp>
      <p:sp>
        <p:nvSpPr>
          <p:cNvPr id="14" name="object 14"/>
          <p:cNvSpPr txBox="1"/>
          <p:nvPr/>
        </p:nvSpPr>
        <p:spPr>
          <a:xfrm>
            <a:off x="14992078" y="4814378"/>
            <a:ext cx="1417955" cy="553720"/>
          </a:xfrm>
          <a:prstGeom prst="rect">
            <a:avLst/>
          </a:prstGeom>
        </p:spPr>
        <p:txBody>
          <a:bodyPr vert="horz" wrap="square" lIns="0" tIns="13970" rIns="0" bIns="0" rtlCol="0">
            <a:spAutoFit/>
          </a:bodyPr>
          <a:lstStyle/>
          <a:p>
            <a:pPr marL="12700">
              <a:lnSpc>
                <a:spcPct val="100000"/>
              </a:lnSpc>
              <a:spcBef>
                <a:spcPts val="110"/>
              </a:spcBef>
            </a:pPr>
            <a:r>
              <a:rPr sz="3450" b="1" spc="-185" dirty="0">
                <a:latin typeface="Arial" panose="020B0604020202020204"/>
                <a:cs typeface="Arial" panose="020B0604020202020204"/>
              </a:rPr>
              <a:t>To</a:t>
            </a:r>
            <a:r>
              <a:rPr sz="3450" b="1" spc="-90" dirty="0">
                <a:latin typeface="Arial" panose="020B0604020202020204"/>
                <a:cs typeface="Arial" panose="020B0604020202020204"/>
              </a:rPr>
              <a:t> </a:t>
            </a:r>
            <a:r>
              <a:rPr sz="3450" b="1" spc="70" dirty="0">
                <a:latin typeface="Arial" panose="020B0604020202020204"/>
                <a:cs typeface="Arial" panose="020B0604020202020204"/>
              </a:rPr>
              <a:t>NIC</a:t>
            </a:r>
            <a:endParaRPr sz="3450">
              <a:latin typeface="Arial" panose="020B0604020202020204"/>
              <a:cs typeface="Arial" panose="020B0604020202020204"/>
            </a:endParaRPr>
          </a:p>
        </p:txBody>
      </p:sp>
      <p:sp>
        <p:nvSpPr>
          <p:cNvPr id="15" name="object 15"/>
          <p:cNvSpPr/>
          <p:nvPr/>
        </p:nvSpPr>
        <p:spPr>
          <a:xfrm>
            <a:off x="6972806" y="3685917"/>
            <a:ext cx="7285355" cy="3087370"/>
          </a:xfrm>
          <a:custGeom>
            <a:avLst/>
            <a:gdLst/>
            <a:ahLst/>
            <a:cxnLst/>
            <a:rect l="l" t="t" r="r" b="b"/>
            <a:pathLst>
              <a:path w="7285355" h="3087370">
                <a:moveTo>
                  <a:pt x="358297" y="0"/>
                </a:moveTo>
                <a:lnTo>
                  <a:pt x="6926538" y="0"/>
                </a:lnTo>
                <a:lnTo>
                  <a:pt x="6975157" y="3270"/>
                </a:lnTo>
                <a:lnTo>
                  <a:pt x="7021788" y="12798"/>
                </a:lnTo>
                <a:lnTo>
                  <a:pt x="7066004" y="28156"/>
                </a:lnTo>
                <a:lnTo>
                  <a:pt x="7107378" y="48918"/>
                </a:lnTo>
                <a:lnTo>
                  <a:pt x="7145483" y="74655"/>
                </a:lnTo>
                <a:lnTo>
                  <a:pt x="7179893" y="104942"/>
                </a:lnTo>
                <a:lnTo>
                  <a:pt x="7210180" y="139352"/>
                </a:lnTo>
                <a:lnTo>
                  <a:pt x="7235917" y="177457"/>
                </a:lnTo>
                <a:lnTo>
                  <a:pt x="7256679" y="218831"/>
                </a:lnTo>
                <a:lnTo>
                  <a:pt x="7272037" y="263047"/>
                </a:lnTo>
                <a:lnTo>
                  <a:pt x="7281564" y="309678"/>
                </a:lnTo>
                <a:lnTo>
                  <a:pt x="7284835" y="358297"/>
                </a:lnTo>
                <a:lnTo>
                  <a:pt x="7284835" y="2728752"/>
                </a:lnTo>
                <a:lnTo>
                  <a:pt x="7281564" y="2777371"/>
                </a:lnTo>
                <a:lnTo>
                  <a:pt x="7272037" y="2824002"/>
                </a:lnTo>
                <a:lnTo>
                  <a:pt x="7256679" y="2868217"/>
                </a:lnTo>
                <a:lnTo>
                  <a:pt x="7235917" y="2909591"/>
                </a:lnTo>
                <a:lnTo>
                  <a:pt x="7210180" y="2947697"/>
                </a:lnTo>
                <a:lnTo>
                  <a:pt x="7179893" y="2982106"/>
                </a:lnTo>
                <a:lnTo>
                  <a:pt x="7145483" y="3012393"/>
                </a:lnTo>
                <a:lnTo>
                  <a:pt x="7107378" y="3038131"/>
                </a:lnTo>
                <a:lnTo>
                  <a:pt x="7066004" y="3058892"/>
                </a:lnTo>
                <a:lnTo>
                  <a:pt x="7021788" y="3074250"/>
                </a:lnTo>
                <a:lnTo>
                  <a:pt x="6975157" y="3083778"/>
                </a:lnTo>
                <a:lnTo>
                  <a:pt x="6926538" y="3087049"/>
                </a:lnTo>
                <a:lnTo>
                  <a:pt x="358297" y="3087049"/>
                </a:lnTo>
                <a:lnTo>
                  <a:pt x="309678" y="3083778"/>
                </a:lnTo>
                <a:lnTo>
                  <a:pt x="263047" y="3074250"/>
                </a:lnTo>
                <a:lnTo>
                  <a:pt x="218831" y="3058892"/>
                </a:lnTo>
                <a:lnTo>
                  <a:pt x="177457" y="3038131"/>
                </a:lnTo>
                <a:lnTo>
                  <a:pt x="139352" y="3012393"/>
                </a:lnTo>
                <a:lnTo>
                  <a:pt x="104942" y="2982106"/>
                </a:lnTo>
                <a:lnTo>
                  <a:pt x="74655" y="2947697"/>
                </a:lnTo>
                <a:lnTo>
                  <a:pt x="48918" y="2909591"/>
                </a:lnTo>
                <a:lnTo>
                  <a:pt x="28156" y="2868217"/>
                </a:lnTo>
                <a:lnTo>
                  <a:pt x="12798" y="2824002"/>
                </a:lnTo>
                <a:lnTo>
                  <a:pt x="3270" y="2777371"/>
                </a:lnTo>
                <a:lnTo>
                  <a:pt x="0" y="2728752"/>
                </a:lnTo>
                <a:lnTo>
                  <a:pt x="0" y="358297"/>
                </a:lnTo>
                <a:lnTo>
                  <a:pt x="3270" y="309678"/>
                </a:lnTo>
                <a:lnTo>
                  <a:pt x="12798" y="263047"/>
                </a:lnTo>
                <a:lnTo>
                  <a:pt x="28156" y="218831"/>
                </a:lnTo>
                <a:lnTo>
                  <a:pt x="48918" y="177457"/>
                </a:lnTo>
                <a:lnTo>
                  <a:pt x="74655" y="139352"/>
                </a:lnTo>
                <a:lnTo>
                  <a:pt x="104942" y="104942"/>
                </a:lnTo>
                <a:lnTo>
                  <a:pt x="139352" y="74655"/>
                </a:lnTo>
                <a:lnTo>
                  <a:pt x="177457" y="48918"/>
                </a:lnTo>
                <a:lnTo>
                  <a:pt x="218831" y="28156"/>
                </a:lnTo>
                <a:lnTo>
                  <a:pt x="263047" y="12798"/>
                </a:lnTo>
                <a:lnTo>
                  <a:pt x="309678" y="3270"/>
                </a:lnTo>
                <a:lnTo>
                  <a:pt x="358297" y="0"/>
                </a:lnTo>
                <a:close/>
              </a:path>
            </a:pathLst>
          </a:custGeom>
          <a:ln w="20941">
            <a:solidFill>
              <a:srgbClr val="000000"/>
            </a:solidFill>
            <a:prstDash val="lgDash"/>
          </a:ln>
        </p:spPr>
        <p:txBody>
          <a:bodyPr wrap="square" lIns="0" tIns="0" rIns="0" bIns="0" rtlCol="0"/>
          <a:lstStyle/>
          <a:p/>
        </p:txBody>
      </p:sp>
      <p:graphicFrame>
        <p:nvGraphicFramePr>
          <p:cNvPr id="16" name="object 16"/>
          <p:cNvGraphicFramePr>
            <a:graphicFrameLocks noGrp="1"/>
          </p:cNvGraphicFramePr>
          <p:nvPr/>
        </p:nvGraphicFramePr>
        <p:xfrm>
          <a:off x="2046291" y="4091440"/>
          <a:ext cx="3291204" cy="3350260"/>
        </p:xfrm>
        <a:graphic>
          <a:graphicData uri="http://schemas.openxmlformats.org/drawingml/2006/table">
            <a:tbl>
              <a:tblPr firstRow="1" bandRow="1">
                <a:tableStyleId>{2D5ABB26-0587-4C30-8999-92F81FD0307C}</a:tableStyleId>
              </a:tblPr>
              <a:tblGrid>
                <a:gridCol w="429259"/>
                <a:gridCol w="428625"/>
                <a:gridCol w="428625"/>
                <a:gridCol w="428625"/>
                <a:gridCol w="428625"/>
                <a:gridCol w="429260"/>
                <a:gridCol w="708025"/>
              </a:tblGrid>
              <a:tr h="666155">
                <a:tc>
                  <a:txBody>
                    <a:bodyPr/>
                    <a:lstStyle/>
                    <a:p>
                      <a:pPr>
                        <a:lnSpc>
                          <a:spcPct val="100000"/>
                        </a:lnSpc>
                      </a:pPr>
                      <a:endParaRPr sz="4300">
                        <a:latin typeface="Times New Roman" panose="02020603050405020304"/>
                        <a:cs typeface="Times New Roman" panose="02020603050405020304"/>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FF0000"/>
                    </a:solidFill>
                  </a:tcPr>
                </a:tc>
                <a:tc>
                  <a:txBody>
                    <a:bodyPr/>
                    <a:lstStyle/>
                    <a:p>
                      <a:pPr>
                        <a:lnSpc>
                          <a:spcPct val="100000"/>
                        </a:lnSpc>
                      </a:pPr>
                      <a:endParaRPr sz="4300">
                        <a:latin typeface="Times New Roman" panose="02020603050405020304"/>
                        <a:cs typeface="Times New Roman" panose="02020603050405020304"/>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FF0000"/>
                    </a:solidFill>
                  </a:tcPr>
                </a:tc>
                <a:tc>
                  <a:txBody>
                    <a:bodyPr/>
                    <a:lstStyle/>
                    <a:p>
                      <a:pPr>
                        <a:lnSpc>
                          <a:spcPct val="100000"/>
                        </a:lnSpc>
                      </a:pPr>
                      <a:endParaRPr sz="4300">
                        <a:latin typeface="Times New Roman" panose="02020603050405020304"/>
                        <a:cs typeface="Times New Roman" panose="02020603050405020304"/>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FF0000"/>
                    </a:solidFill>
                  </a:tcPr>
                </a:tc>
                <a:tc>
                  <a:txBody>
                    <a:bodyPr/>
                    <a:lstStyle/>
                    <a:p>
                      <a:pPr>
                        <a:lnSpc>
                          <a:spcPct val="100000"/>
                        </a:lnSpc>
                      </a:pPr>
                      <a:endParaRPr sz="4300">
                        <a:latin typeface="Times New Roman" panose="02020603050405020304"/>
                        <a:cs typeface="Times New Roman" panose="02020603050405020304"/>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FF0000"/>
                    </a:solidFill>
                  </a:tcPr>
                </a:tc>
                <a:tc>
                  <a:txBody>
                    <a:bodyPr/>
                    <a:lstStyle/>
                    <a:p>
                      <a:pPr>
                        <a:lnSpc>
                          <a:spcPct val="100000"/>
                        </a:lnSpc>
                      </a:pPr>
                      <a:endParaRPr sz="4300">
                        <a:latin typeface="Times New Roman" panose="02020603050405020304"/>
                        <a:cs typeface="Times New Roman" panose="02020603050405020304"/>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FF0000"/>
                    </a:solidFill>
                  </a:tcPr>
                </a:tc>
                <a:tc>
                  <a:txBody>
                    <a:bodyPr/>
                    <a:lstStyle/>
                    <a:p>
                      <a:pPr>
                        <a:lnSpc>
                          <a:spcPct val="100000"/>
                        </a:lnSpc>
                      </a:pPr>
                      <a:endParaRPr sz="4300">
                        <a:latin typeface="Times New Roman" panose="02020603050405020304"/>
                        <a:cs typeface="Times New Roman" panose="02020603050405020304"/>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FF0000"/>
                    </a:solidFill>
                  </a:tcPr>
                </a:tc>
                <a:tc rowSpan="3">
                  <a:txBody>
                    <a:bodyPr/>
                    <a:lstStyle/>
                    <a:p>
                      <a:pPr>
                        <a:lnSpc>
                          <a:spcPct val="100000"/>
                        </a:lnSpc>
                      </a:pPr>
                      <a:endParaRPr sz="4300">
                        <a:latin typeface="Times New Roman" panose="02020603050405020304"/>
                        <a:cs typeface="Times New Roman" panose="02020603050405020304"/>
                      </a:endParaRPr>
                    </a:p>
                  </a:txBody>
                  <a:tcPr marL="0" marR="0" marT="0" marB="0">
                    <a:lnL w="28575">
                      <a:solidFill>
                        <a:srgbClr val="000000"/>
                      </a:solidFill>
                      <a:prstDash val="solid"/>
                    </a:lnL>
                    <a:lnB w="28575">
                      <a:solidFill>
                        <a:srgbClr val="000000"/>
                      </a:solidFill>
                      <a:prstDash val="solid"/>
                    </a:lnB>
                  </a:tcPr>
                </a:tc>
              </a:tr>
              <a:tr h="665472">
                <a:tc>
                  <a:txBody>
                    <a:bodyPr/>
                    <a:lstStyle/>
                    <a:p>
                      <a:pPr>
                        <a:lnSpc>
                          <a:spcPct val="100000"/>
                        </a:lnSpc>
                      </a:pPr>
                      <a:endParaRPr sz="4300">
                        <a:latin typeface="Times New Roman" panose="02020603050405020304"/>
                        <a:cs typeface="Times New Roman" panose="02020603050405020304"/>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FFFF00"/>
                    </a:solidFill>
                  </a:tcPr>
                </a:tc>
                <a:tc>
                  <a:txBody>
                    <a:bodyPr/>
                    <a:lstStyle/>
                    <a:p>
                      <a:pPr>
                        <a:lnSpc>
                          <a:spcPct val="100000"/>
                        </a:lnSpc>
                      </a:pPr>
                      <a:endParaRPr sz="4300">
                        <a:latin typeface="Times New Roman" panose="02020603050405020304"/>
                        <a:cs typeface="Times New Roman" panose="02020603050405020304"/>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FFFF00"/>
                    </a:solidFill>
                  </a:tcPr>
                </a:tc>
                <a:tc>
                  <a:txBody>
                    <a:bodyPr/>
                    <a:lstStyle/>
                    <a:p>
                      <a:pPr>
                        <a:lnSpc>
                          <a:spcPct val="100000"/>
                        </a:lnSpc>
                      </a:pPr>
                      <a:endParaRPr sz="4300">
                        <a:latin typeface="Times New Roman" panose="02020603050405020304"/>
                        <a:cs typeface="Times New Roman" panose="02020603050405020304"/>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FFFF00"/>
                    </a:solidFill>
                  </a:tcPr>
                </a:tc>
                <a:tc>
                  <a:txBody>
                    <a:bodyPr/>
                    <a:lstStyle/>
                    <a:p>
                      <a:pPr>
                        <a:lnSpc>
                          <a:spcPct val="100000"/>
                        </a:lnSpc>
                      </a:pPr>
                      <a:endParaRPr sz="4300">
                        <a:latin typeface="Times New Roman" panose="02020603050405020304"/>
                        <a:cs typeface="Times New Roman" panose="02020603050405020304"/>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FFFF00"/>
                    </a:solidFill>
                  </a:tcPr>
                </a:tc>
                <a:tc>
                  <a:txBody>
                    <a:bodyPr/>
                    <a:lstStyle/>
                    <a:p>
                      <a:pPr>
                        <a:lnSpc>
                          <a:spcPct val="100000"/>
                        </a:lnSpc>
                      </a:pPr>
                      <a:endParaRPr sz="4300">
                        <a:latin typeface="Times New Roman" panose="02020603050405020304"/>
                        <a:cs typeface="Times New Roman" panose="02020603050405020304"/>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FFFF00"/>
                    </a:solidFill>
                  </a:tcPr>
                </a:tc>
                <a:tc>
                  <a:txBody>
                    <a:bodyPr/>
                    <a:lstStyle/>
                    <a:p>
                      <a:pPr>
                        <a:lnSpc>
                          <a:spcPct val="100000"/>
                        </a:lnSpc>
                      </a:pPr>
                      <a:endParaRPr sz="4300">
                        <a:latin typeface="Times New Roman" panose="02020603050405020304"/>
                        <a:cs typeface="Times New Roman" panose="02020603050405020304"/>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FFFF00"/>
                    </a:solidFill>
                  </a:tcPr>
                </a:tc>
                <a:tc vMerge="1">
                  <a:tcPr marL="0" marR="0" marT="0" marB="0">
                    <a:lnL w="28575">
                      <a:solidFill>
                        <a:srgbClr val="000000"/>
                      </a:solidFill>
                      <a:prstDash val="solid"/>
                    </a:lnL>
                    <a:lnB w="28575">
                      <a:solidFill>
                        <a:srgbClr val="000000"/>
                      </a:solidFill>
                      <a:prstDash val="solid"/>
                    </a:lnB>
                  </a:tcPr>
                </a:tc>
              </a:tr>
              <a:tr h="332737">
                <a:tc rowSpan="2">
                  <a:txBody>
                    <a:bodyPr/>
                    <a:lstStyle/>
                    <a:p>
                      <a:pPr>
                        <a:lnSpc>
                          <a:spcPct val="100000"/>
                        </a:lnSpc>
                      </a:pPr>
                      <a:endParaRPr sz="4300">
                        <a:latin typeface="Times New Roman" panose="02020603050405020304"/>
                        <a:cs typeface="Times New Roman" panose="02020603050405020304"/>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00FF00"/>
                    </a:solidFill>
                  </a:tcPr>
                </a:tc>
                <a:tc rowSpan="2">
                  <a:txBody>
                    <a:bodyPr/>
                    <a:lstStyle/>
                    <a:p>
                      <a:pPr>
                        <a:lnSpc>
                          <a:spcPct val="100000"/>
                        </a:lnSpc>
                      </a:pPr>
                      <a:endParaRPr sz="4300">
                        <a:latin typeface="Times New Roman" panose="02020603050405020304"/>
                        <a:cs typeface="Times New Roman" panose="02020603050405020304"/>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00FF00"/>
                    </a:solidFill>
                  </a:tcPr>
                </a:tc>
                <a:tc rowSpan="2">
                  <a:txBody>
                    <a:bodyPr/>
                    <a:lstStyle/>
                    <a:p>
                      <a:pPr>
                        <a:lnSpc>
                          <a:spcPct val="100000"/>
                        </a:lnSpc>
                      </a:pPr>
                      <a:endParaRPr sz="4300">
                        <a:latin typeface="Times New Roman" panose="02020603050405020304"/>
                        <a:cs typeface="Times New Roman" panose="02020603050405020304"/>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00FF00"/>
                    </a:solidFill>
                  </a:tcPr>
                </a:tc>
                <a:tc rowSpan="2">
                  <a:txBody>
                    <a:bodyPr/>
                    <a:lstStyle/>
                    <a:p>
                      <a:pPr>
                        <a:lnSpc>
                          <a:spcPct val="100000"/>
                        </a:lnSpc>
                      </a:pPr>
                      <a:endParaRPr sz="4300">
                        <a:latin typeface="Times New Roman" panose="02020603050405020304"/>
                        <a:cs typeface="Times New Roman" panose="02020603050405020304"/>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00FF00"/>
                    </a:solidFill>
                  </a:tcPr>
                </a:tc>
                <a:tc rowSpan="2">
                  <a:txBody>
                    <a:bodyPr/>
                    <a:lstStyle/>
                    <a:p>
                      <a:pPr>
                        <a:lnSpc>
                          <a:spcPct val="100000"/>
                        </a:lnSpc>
                      </a:pPr>
                      <a:endParaRPr sz="4300">
                        <a:latin typeface="Times New Roman" panose="02020603050405020304"/>
                        <a:cs typeface="Times New Roman" panose="02020603050405020304"/>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00FF00"/>
                    </a:solidFill>
                  </a:tcPr>
                </a:tc>
                <a:tc rowSpan="2">
                  <a:txBody>
                    <a:bodyPr/>
                    <a:lstStyle/>
                    <a:p>
                      <a:pPr>
                        <a:lnSpc>
                          <a:spcPct val="100000"/>
                        </a:lnSpc>
                      </a:pPr>
                      <a:endParaRPr sz="4300">
                        <a:latin typeface="Times New Roman" panose="02020603050405020304"/>
                        <a:cs typeface="Times New Roman" panose="02020603050405020304"/>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00FF00"/>
                    </a:solidFill>
                  </a:tcPr>
                </a:tc>
                <a:tc vMerge="1">
                  <a:tcPr marL="0" marR="0" marT="0" marB="0">
                    <a:lnL w="28575">
                      <a:solidFill>
                        <a:srgbClr val="000000"/>
                      </a:solidFill>
                      <a:prstDash val="solid"/>
                    </a:lnL>
                    <a:lnB w="28575">
                      <a:solidFill>
                        <a:srgbClr val="000000"/>
                      </a:solidFill>
                      <a:prstDash val="solid"/>
                    </a:lnB>
                  </a:tcPr>
                </a:tc>
              </a:tr>
              <a:tr h="332735">
                <a:tc vMerge="1">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00FF00"/>
                    </a:solidFill>
                  </a:tcPr>
                </a:tc>
                <a:tc vMerge="1">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00FF00"/>
                    </a:solidFill>
                  </a:tcPr>
                </a:tc>
                <a:tc vMerge="1">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00FF00"/>
                    </a:solidFill>
                  </a:tcPr>
                </a:tc>
                <a:tc vMerge="1">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00FF00"/>
                    </a:solidFill>
                  </a:tcPr>
                </a:tc>
                <a:tc vMerge="1">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00FF00"/>
                    </a:solidFill>
                  </a:tcPr>
                </a:tc>
                <a:tc vMerge="1">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00FF00"/>
                    </a:solidFill>
                  </a:tcPr>
                </a:tc>
                <a:tc rowSpan="3">
                  <a:txBody>
                    <a:bodyPr/>
                    <a:lstStyle/>
                    <a:p>
                      <a:pPr>
                        <a:lnSpc>
                          <a:spcPct val="100000"/>
                        </a:lnSpc>
                      </a:pPr>
                      <a:endParaRPr sz="4300">
                        <a:latin typeface="Times New Roman" panose="02020603050405020304"/>
                        <a:cs typeface="Times New Roman" panose="02020603050405020304"/>
                      </a:endParaRPr>
                    </a:p>
                  </a:txBody>
                  <a:tcPr marL="0" marR="0" marT="0" marB="0">
                    <a:lnL w="28575">
                      <a:solidFill>
                        <a:srgbClr val="000000"/>
                      </a:solidFill>
                      <a:prstDash val="solid"/>
                    </a:lnL>
                    <a:lnT w="28575">
                      <a:solidFill>
                        <a:srgbClr val="000000"/>
                      </a:solidFill>
                      <a:prstDash val="solid"/>
                    </a:lnT>
                  </a:tcPr>
                </a:tc>
              </a:tr>
              <a:tr h="665471">
                <a:tc>
                  <a:txBody>
                    <a:bodyPr/>
                    <a:lstStyle/>
                    <a:p>
                      <a:pPr>
                        <a:lnSpc>
                          <a:spcPct val="100000"/>
                        </a:lnSpc>
                      </a:pPr>
                      <a:endParaRPr sz="4300">
                        <a:latin typeface="Times New Roman" panose="02020603050405020304"/>
                        <a:cs typeface="Times New Roman" panose="02020603050405020304"/>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0000FF"/>
                    </a:solidFill>
                  </a:tcPr>
                </a:tc>
                <a:tc>
                  <a:txBody>
                    <a:bodyPr/>
                    <a:lstStyle/>
                    <a:p>
                      <a:pPr>
                        <a:lnSpc>
                          <a:spcPct val="100000"/>
                        </a:lnSpc>
                      </a:pPr>
                      <a:endParaRPr sz="4300">
                        <a:latin typeface="Times New Roman" panose="02020603050405020304"/>
                        <a:cs typeface="Times New Roman" panose="02020603050405020304"/>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0000FF"/>
                    </a:solidFill>
                  </a:tcPr>
                </a:tc>
                <a:tc>
                  <a:txBody>
                    <a:bodyPr/>
                    <a:lstStyle/>
                    <a:p>
                      <a:pPr>
                        <a:lnSpc>
                          <a:spcPct val="100000"/>
                        </a:lnSpc>
                      </a:pPr>
                      <a:endParaRPr sz="4300">
                        <a:latin typeface="Times New Roman" panose="02020603050405020304"/>
                        <a:cs typeface="Times New Roman" panose="02020603050405020304"/>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0000FF"/>
                    </a:solidFill>
                  </a:tcPr>
                </a:tc>
                <a:tc>
                  <a:txBody>
                    <a:bodyPr/>
                    <a:lstStyle/>
                    <a:p>
                      <a:pPr>
                        <a:lnSpc>
                          <a:spcPct val="100000"/>
                        </a:lnSpc>
                      </a:pPr>
                      <a:endParaRPr sz="4300">
                        <a:latin typeface="Times New Roman" panose="02020603050405020304"/>
                        <a:cs typeface="Times New Roman" panose="02020603050405020304"/>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0000FF"/>
                    </a:solidFill>
                  </a:tcPr>
                </a:tc>
                <a:tc>
                  <a:txBody>
                    <a:bodyPr/>
                    <a:lstStyle/>
                    <a:p>
                      <a:pPr>
                        <a:lnSpc>
                          <a:spcPct val="100000"/>
                        </a:lnSpc>
                      </a:pPr>
                      <a:endParaRPr sz="4300">
                        <a:latin typeface="Times New Roman" panose="02020603050405020304"/>
                        <a:cs typeface="Times New Roman" panose="02020603050405020304"/>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0000FF"/>
                    </a:solidFill>
                  </a:tcPr>
                </a:tc>
                <a:tc>
                  <a:txBody>
                    <a:bodyPr/>
                    <a:lstStyle/>
                    <a:p>
                      <a:pPr>
                        <a:lnSpc>
                          <a:spcPct val="100000"/>
                        </a:lnSpc>
                      </a:pPr>
                      <a:endParaRPr sz="4300">
                        <a:latin typeface="Times New Roman" panose="02020603050405020304"/>
                        <a:cs typeface="Times New Roman" panose="02020603050405020304"/>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0000FF"/>
                    </a:solidFill>
                  </a:tcPr>
                </a:tc>
                <a:tc vMerge="1">
                  <a:tcPr marL="0" marR="0" marT="0" marB="0">
                    <a:lnL w="28575">
                      <a:solidFill>
                        <a:srgbClr val="000000"/>
                      </a:solidFill>
                      <a:prstDash val="solid"/>
                    </a:lnL>
                    <a:lnT w="28575">
                      <a:solidFill>
                        <a:srgbClr val="000000"/>
                      </a:solidFill>
                      <a:prstDash val="solid"/>
                    </a:lnT>
                  </a:tcPr>
                </a:tc>
              </a:tr>
              <a:tr h="666155">
                <a:tc>
                  <a:txBody>
                    <a:bodyPr/>
                    <a:lstStyle/>
                    <a:p>
                      <a:pPr>
                        <a:lnSpc>
                          <a:spcPct val="100000"/>
                        </a:lnSpc>
                      </a:pPr>
                      <a:endParaRPr sz="4300">
                        <a:latin typeface="Times New Roman" panose="02020603050405020304"/>
                        <a:cs typeface="Times New Roman" panose="02020603050405020304"/>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9900FF"/>
                    </a:solidFill>
                  </a:tcPr>
                </a:tc>
                <a:tc>
                  <a:txBody>
                    <a:bodyPr/>
                    <a:lstStyle/>
                    <a:p>
                      <a:pPr>
                        <a:lnSpc>
                          <a:spcPct val="100000"/>
                        </a:lnSpc>
                      </a:pPr>
                      <a:endParaRPr sz="4300">
                        <a:latin typeface="Times New Roman" panose="02020603050405020304"/>
                        <a:cs typeface="Times New Roman" panose="02020603050405020304"/>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9900FF"/>
                    </a:solidFill>
                  </a:tcPr>
                </a:tc>
                <a:tc>
                  <a:txBody>
                    <a:bodyPr/>
                    <a:lstStyle/>
                    <a:p>
                      <a:pPr>
                        <a:lnSpc>
                          <a:spcPct val="100000"/>
                        </a:lnSpc>
                      </a:pPr>
                      <a:endParaRPr sz="4300">
                        <a:latin typeface="Times New Roman" panose="02020603050405020304"/>
                        <a:cs typeface="Times New Roman" panose="02020603050405020304"/>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9900FF"/>
                    </a:solidFill>
                  </a:tcPr>
                </a:tc>
                <a:tc>
                  <a:txBody>
                    <a:bodyPr/>
                    <a:lstStyle/>
                    <a:p>
                      <a:pPr>
                        <a:lnSpc>
                          <a:spcPct val="100000"/>
                        </a:lnSpc>
                      </a:pPr>
                      <a:endParaRPr sz="4300">
                        <a:latin typeface="Times New Roman" panose="02020603050405020304"/>
                        <a:cs typeface="Times New Roman" panose="02020603050405020304"/>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9900FF"/>
                    </a:solidFill>
                  </a:tcPr>
                </a:tc>
                <a:tc>
                  <a:txBody>
                    <a:bodyPr/>
                    <a:lstStyle/>
                    <a:p>
                      <a:pPr>
                        <a:lnSpc>
                          <a:spcPct val="100000"/>
                        </a:lnSpc>
                      </a:pPr>
                      <a:endParaRPr sz="4300">
                        <a:latin typeface="Times New Roman" panose="02020603050405020304"/>
                        <a:cs typeface="Times New Roman" panose="02020603050405020304"/>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9900FF"/>
                    </a:solidFill>
                  </a:tcPr>
                </a:tc>
                <a:tc>
                  <a:txBody>
                    <a:bodyPr/>
                    <a:lstStyle/>
                    <a:p>
                      <a:pPr>
                        <a:lnSpc>
                          <a:spcPct val="100000"/>
                        </a:lnSpc>
                      </a:pPr>
                      <a:endParaRPr sz="4300">
                        <a:latin typeface="Times New Roman" panose="02020603050405020304"/>
                        <a:cs typeface="Times New Roman" panose="02020603050405020304"/>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9900FF"/>
                    </a:solidFill>
                  </a:tcPr>
                </a:tc>
                <a:tc vMerge="1">
                  <a:tcPr marL="0" marR="0" marT="0" marB="0">
                    <a:lnL w="28575">
                      <a:solidFill>
                        <a:srgbClr val="000000"/>
                      </a:solidFill>
                      <a:prstDash val="solid"/>
                    </a:lnL>
                    <a:lnT w="28575">
                      <a:solidFill>
                        <a:srgbClr val="000000"/>
                      </a:solidFill>
                      <a:prstDash val="solid"/>
                    </a:lnT>
                  </a:tcPr>
                </a:tc>
              </a:tr>
            </a:tbl>
          </a:graphicData>
        </a:graphic>
      </p:graphicFrame>
      <p:sp>
        <p:nvSpPr>
          <p:cNvPr id="17" name="object 17"/>
          <p:cNvSpPr/>
          <p:nvPr/>
        </p:nvSpPr>
        <p:spPr>
          <a:xfrm>
            <a:off x="5297792" y="5701496"/>
            <a:ext cx="130175" cy="130175"/>
          </a:xfrm>
          <a:custGeom>
            <a:avLst/>
            <a:gdLst/>
            <a:ahLst/>
            <a:cxnLst/>
            <a:rect l="l" t="t" r="r" b="b"/>
            <a:pathLst>
              <a:path w="130175" h="130175">
                <a:moveTo>
                  <a:pt x="0" y="0"/>
                </a:moveTo>
                <a:lnTo>
                  <a:pt x="43187" y="64780"/>
                </a:lnTo>
                <a:lnTo>
                  <a:pt x="0" y="129559"/>
                </a:lnTo>
                <a:lnTo>
                  <a:pt x="129560" y="64780"/>
                </a:lnTo>
                <a:lnTo>
                  <a:pt x="0" y="0"/>
                </a:lnTo>
                <a:close/>
              </a:path>
            </a:pathLst>
          </a:custGeom>
          <a:solidFill>
            <a:srgbClr val="000000"/>
          </a:solidFill>
        </p:spPr>
        <p:txBody>
          <a:bodyPr wrap="square" lIns="0" tIns="0" rIns="0" bIns="0" rtlCol="0"/>
          <a:lstStyle/>
          <a:p/>
        </p:txBody>
      </p:sp>
      <p:sp>
        <p:nvSpPr>
          <p:cNvPr id="18" name="object 18"/>
          <p:cNvSpPr txBox="1"/>
          <p:nvPr/>
        </p:nvSpPr>
        <p:spPr>
          <a:xfrm>
            <a:off x="7002793" y="3840585"/>
            <a:ext cx="3088640" cy="1135380"/>
          </a:xfrm>
          <a:prstGeom prst="rect">
            <a:avLst/>
          </a:prstGeom>
        </p:spPr>
        <p:txBody>
          <a:bodyPr vert="horz" wrap="square" lIns="0" tIns="47625" rIns="0" bIns="0" rtlCol="0">
            <a:spAutoFit/>
          </a:bodyPr>
          <a:lstStyle/>
          <a:p>
            <a:pPr marL="494030" marR="5080" indent="-481965">
              <a:lnSpc>
                <a:spcPts val="4290"/>
              </a:lnSpc>
              <a:spcBef>
                <a:spcPts val="375"/>
              </a:spcBef>
            </a:pPr>
            <a:r>
              <a:rPr sz="3700" b="1" dirty="0">
                <a:solidFill>
                  <a:srgbClr val="B51700"/>
                </a:solidFill>
                <a:latin typeface="Arial" panose="020B0604020202020204"/>
                <a:cs typeface="Arial" panose="020B0604020202020204"/>
              </a:rPr>
              <a:t>Queuing</a:t>
            </a:r>
            <a:r>
              <a:rPr sz="3700" b="1" spc="-80" dirty="0">
                <a:solidFill>
                  <a:srgbClr val="B51700"/>
                </a:solidFill>
                <a:latin typeface="Arial" panose="020B0604020202020204"/>
                <a:cs typeface="Arial" panose="020B0604020202020204"/>
              </a:rPr>
              <a:t> </a:t>
            </a:r>
            <a:r>
              <a:rPr sz="3700" b="1" spc="5" dirty="0">
                <a:solidFill>
                  <a:srgbClr val="B51700"/>
                </a:solidFill>
                <a:latin typeface="Arial" panose="020B0604020202020204"/>
                <a:cs typeface="Arial" panose="020B0604020202020204"/>
              </a:rPr>
              <a:t>Data  </a:t>
            </a:r>
            <a:r>
              <a:rPr sz="3700" b="1" dirty="0">
                <a:solidFill>
                  <a:srgbClr val="B51700"/>
                </a:solidFill>
                <a:latin typeface="Arial" panose="020B0604020202020204"/>
                <a:cs typeface="Arial" panose="020B0604020202020204"/>
              </a:rPr>
              <a:t>Structure</a:t>
            </a:r>
            <a:endParaRPr sz="3700">
              <a:latin typeface="Arial" panose="020B0604020202020204"/>
              <a:cs typeface="Arial" panose="020B0604020202020204"/>
            </a:endParaRPr>
          </a:p>
        </p:txBody>
      </p:sp>
      <p:sp>
        <p:nvSpPr>
          <p:cNvPr id="19" name="object 19"/>
          <p:cNvSpPr/>
          <p:nvPr/>
        </p:nvSpPr>
        <p:spPr>
          <a:xfrm>
            <a:off x="5455816" y="3941527"/>
            <a:ext cx="1012825" cy="3616325"/>
          </a:xfrm>
          <a:custGeom>
            <a:avLst/>
            <a:gdLst/>
            <a:ahLst/>
            <a:cxnLst/>
            <a:rect l="l" t="t" r="r" b="b"/>
            <a:pathLst>
              <a:path w="1012825" h="3616325">
                <a:moveTo>
                  <a:pt x="0" y="3615835"/>
                </a:moveTo>
                <a:lnTo>
                  <a:pt x="0" y="0"/>
                </a:lnTo>
                <a:lnTo>
                  <a:pt x="1012461" y="0"/>
                </a:lnTo>
                <a:lnTo>
                  <a:pt x="1012461" y="3615835"/>
                </a:lnTo>
                <a:lnTo>
                  <a:pt x="0" y="3615835"/>
                </a:lnTo>
                <a:close/>
              </a:path>
            </a:pathLst>
          </a:custGeom>
          <a:solidFill>
            <a:srgbClr val="FFFFFF"/>
          </a:solidFill>
        </p:spPr>
        <p:txBody>
          <a:bodyPr wrap="square" lIns="0" tIns="0" rIns="0" bIns="0" rtlCol="0"/>
          <a:lstStyle/>
          <a:p/>
        </p:txBody>
      </p:sp>
      <p:sp>
        <p:nvSpPr>
          <p:cNvPr id="20" name="object 20"/>
          <p:cNvSpPr/>
          <p:nvPr/>
        </p:nvSpPr>
        <p:spPr>
          <a:xfrm>
            <a:off x="5455816" y="3941527"/>
            <a:ext cx="1012825" cy="3616325"/>
          </a:xfrm>
          <a:custGeom>
            <a:avLst/>
            <a:gdLst/>
            <a:ahLst/>
            <a:cxnLst/>
            <a:rect l="l" t="t" r="r" b="b"/>
            <a:pathLst>
              <a:path w="1012825" h="3616325">
                <a:moveTo>
                  <a:pt x="0" y="3615835"/>
                </a:moveTo>
                <a:lnTo>
                  <a:pt x="0" y="0"/>
                </a:lnTo>
                <a:lnTo>
                  <a:pt x="1012460" y="0"/>
                </a:lnTo>
                <a:lnTo>
                  <a:pt x="1012460" y="3615835"/>
                </a:lnTo>
                <a:lnTo>
                  <a:pt x="0" y="3615835"/>
                </a:lnTo>
                <a:close/>
              </a:path>
            </a:pathLst>
          </a:custGeom>
          <a:ln w="20941">
            <a:solidFill>
              <a:srgbClr val="FFFFFF"/>
            </a:solidFill>
          </a:ln>
        </p:spPr>
        <p:txBody>
          <a:bodyPr wrap="square" lIns="0" tIns="0" rIns="0" bIns="0" rtlCol="0"/>
          <a:lstStyle/>
          <a:p/>
        </p:txBody>
      </p:sp>
      <p:graphicFrame>
        <p:nvGraphicFramePr>
          <p:cNvPr id="21" name="object 21"/>
          <p:cNvGraphicFramePr>
            <a:graphicFrameLocks noGrp="1"/>
          </p:cNvGraphicFramePr>
          <p:nvPr/>
        </p:nvGraphicFramePr>
        <p:xfrm>
          <a:off x="14802073" y="5422394"/>
          <a:ext cx="2762885" cy="688340"/>
        </p:xfrm>
        <a:graphic>
          <a:graphicData uri="http://schemas.openxmlformats.org/drawingml/2006/table">
            <a:tbl>
              <a:tblPr firstRow="1" bandRow="1">
                <a:tableStyleId>{2D5ABB26-0587-4C30-8999-92F81FD0307C}</a:tableStyleId>
              </a:tblPr>
              <a:tblGrid>
                <a:gridCol w="1442085"/>
                <a:gridCol w="426720"/>
                <a:gridCol w="426719"/>
                <a:gridCol w="432435"/>
              </a:tblGrid>
              <a:tr h="666838">
                <a:tc>
                  <a:txBody>
                    <a:bodyPr/>
                    <a:lstStyle/>
                    <a:p>
                      <a:pPr>
                        <a:lnSpc>
                          <a:spcPct val="100000"/>
                        </a:lnSpc>
                      </a:pPr>
                      <a:endParaRPr sz="4300">
                        <a:latin typeface="Times New Roman" panose="02020603050405020304"/>
                        <a:cs typeface="Times New Roman" panose="02020603050405020304"/>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a:lnSpc>
                          <a:spcPct val="100000"/>
                        </a:lnSpc>
                      </a:pPr>
                      <a:endParaRPr sz="4300">
                        <a:latin typeface="Times New Roman" panose="02020603050405020304"/>
                        <a:cs typeface="Times New Roman" panose="02020603050405020304"/>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FF0000"/>
                    </a:solidFill>
                  </a:tcPr>
                </a:tc>
                <a:tc>
                  <a:txBody>
                    <a:bodyPr/>
                    <a:lstStyle/>
                    <a:p>
                      <a:pPr>
                        <a:lnSpc>
                          <a:spcPct val="100000"/>
                        </a:lnSpc>
                      </a:pPr>
                      <a:endParaRPr sz="4300">
                        <a:latin typeface="Times New Roman" panose="02020603050405020304"/>
                        <a:cs typeface="Times New Roman" panose="02020603050405020304"/>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FFFF00"/>
                    </a:solidFill>
                  </a:tcPr>
                </a:tc>
                <a:tc>
                  <a:txBody>
                    <a:bodyPr/>
                    <a:lstStyle/>
                    <a:p>
                      <a:pPr>
                        <a:lnSpc>
                          <a:spcPct val="100000"/>
                        </a:lnSpc>
                      </a:pPr>
                      <a:endParaRPr sz="4300">
                        <a:latin typeface="Times New Roman" panose="02020603050405020304"/>
                        <a:cs typeface="Times New Roman" panose="02020603050405020304"/>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0000FF"/>
                    </a:solidFill>
                  </a:tcPr>
                </a:tc>
              </a:tr>
            </a:tbl>
          </a:graphicData>
        </a:graphic>
      </p:graphicFrame>
      <p:sp>
        <p:nvSpPr>
          <p:cNvPr id="22" name="object 22"/>
          <p:cNvSpPr txBox="1"/>
          <p:nvPr/>
        </p:nvSpPr>
        <p:spPr>
          <a:xfrm>
            <a:off x="5489939" y="3941527"/>
            <a:ext cx="944244" cy="3616325"/>
          </a:xfrm>
          <a:prstGeom prst="rect">
            <a:avLst/>
          </a:prstGeom>
          <a:ln w="20941">
            <a:solidFill>
              <a:srgbClr val="000000"/>
            </a:solidFill>
          </a:ln>
        </p:spPr>
        <p:txBody>
          <a:bodyPr vert="vert270" wrap="square" lIns="0" tIns="197485" rIns="0" bIns="0" rtlCol="0">
            <a:spAutoFit/>
          </a:bodyPr>
          <a:lstStyle/>
          <a:p>
            <a:pPr marL="761365">
              <a:lnSpc>
                <a:spcPct val="100000"/>
              </a:lnSpc>
              <a:spcBef>
                <a:spcPts val="1555"/>
              </a:spcBef>
            </a:pPr>
            <a:r>
              <a:rPr sz="3450" b="1" dirty="0">
                <a:latin typeface="Arial" panose="020B0604020202020204"/>
                <a:cs typeface="Arial" panose="020B0604020202020204"/>
              </a:rPr>
              <a:t>Annotator</a:t>
            </a:r>
            <a:endParaRPr sz="3450">
              <a:latin typeface="Arial" panose="020B0604020202020204"/>
              <a:cs typeface="Arial" panose="020B0604020202020204"/>
            </a:endParaRPr>
          </a:p>
        </p:txBody>
      </p:sp>
      <p:sp>
        <p:nvSpPr>
          <p:cNvPr id="23" name="object 23"/>
          <p:cNvSpPr/>
          <p:nvPr/>
        </p:nvSpPr>
        <p:spPr>
          <a:xfrm>
            <a:off x="9439374" y="4950797"/>
            <a:ext cx="2429144" cy="1528910"/>
          </a:xfrm>
          <a:prstGeom prst="rect">
            <a:avLst/>
          </a:prstGeom>
          <a:blipFill>
            <a:blip r:embed="rId1" cstate="print"/>
            <a:stretch>
              <a:fillRect/>
            </a:stretch>
          </a:blipFill>
        </p:spPr>
        <p:txBody>
          <a:bodyPr wrap="square" lIns="0" tIns="0" rIns="0" bIns="0" rtlCol="0"/>
          <a:lstStyle/>
          <a:p/>
        </p:txBody>
      </p:sp>
      <p:sp>
        <p:nvSpPr>
          <p:cNvPr id="24" name="object 24"/>
          <p:cNvSpPr/>
          <p:nvPr/>
        </p:nvSpPr>
        <p:spPr>
          <a:xfrm>
            <a:off x="6438529" y="5541210"/>
            <a:ext cx="1012825" cy="450215"/>
          </a:xfrm>
          <a:custGeom>
            <a:avLst/>
            <a:gdLst/>
            <a:ahLst/>
            <a:cxnLst/>
            <a:rect l="l" t="t" r="r" b="b"/>
            <a:pathLst>
              <a:path w="1012825" h="450214">
                <a:moveTo>
                  <a:pt x="581203" y="0"/>
                </a:moveTo>
                <a:lnTo>
                  <a:pt x="581203" y="103638"/>
                </a:lnTo>
                <a:lnTo>
                  <a:pt x="0" y="103638"/>
                </a:lnTo>
                <a:lnTo>
                  <a:pt x="0" y="346493"/>
                </a:lnTo>
                <a:lnTo>
                  <a:pt x="581203" y="346493"/>
                </a:lnTo>
                <a:lnTo>
                  <a:pt x="581203" y="450132"/>
                </a:lnTo>
                <a:lnTo>
                  <a:pt x="1012460" y="225066"/>
                </a:lnTo>
                <a:lnTo>
                  <a:pt x="581203" y="0"/>
                </a:lnTo>
                <a:close/>
              </a:path>
            </a:pathLst>
          </a:custGeom>
          <a:solidFill>
            <a:srgbClr val="000000"/>
          </a:solidFill>
        </p:spPr>
        <p:txBody>
          <a:bodyPr wrap="square" lIns="0" tIns="0" rIns="0" bIns="0" rtlCol="0"/>
          <a:lstStyle/>
          <a:p/>
        </p:txBody>
      </p:sp>
      <p:sp>
        <p:nvSpPr>
          <p:cNvPr id="25" name="object 25"/>
          <p:cNvSpPr/>
          <p:nvPr/>
        </p:nvSpPr>
        <p:spPr>
          <a:xfrm>
            <a:off x="13690829" y="5541210"/>
            <a:ext cx="1069975" cy="450215"/>
          </a:xfrm>
          <a:custGeom>
            <a:avLst/>
            <a:gdLst/>
            <a:ahLst/>
            <a:cxnLst/>
            <a:rect l="l" t="t" r="r" b="b"/>
            <a:pathLst>
              <a:path w="1069975" h="450214">
                <a:moveTo>
                  <a:pt x="638441" y="0"/>
                </a:moveTo>
                <a:lnTo>
                  <a:pt x="638441" y="103638"/>
                </a:lnTo>
                <a:lnTo>
                  <a:pt x="0" y="103638"/>
                </a:lnTo>
                <a:lnTo>
                  <a:pt x="0" y="346493"/>
                </a:lnTo>
                <a:lnTo>
                  <a:pt x="638441" y="346493"/>
                </a:lnTo>
                <a:lnTo>
                  <a:pt x="638441" y="450132"/>
                </a:lnTo>
                <a:lnTo>
                  <a:pt x="1069695" y="225066"/>
                </a:lnTo>
                <a:lnTo>
                  <a:pt x="638441" y="0"/>
                </a:lnTo>
                <a:close/>
              </a:path>
            </a:pathLst>
          </a:custGeom>
          <a:solidFill>
            <a:srgbClr val="000000"/>
          </a:solidFill>
        </p:spPr>
        <p:txBody>
          <a:bodyPr wrap="square" lIns="0" tIns="0" rIns="0" bIns="0" rtlCol="0"/>
          <a:lstStyle/>
          <a:p/>
        </p:txBody>
      </p:sp>
      <p:sp>
        <p:nvSpPr>
          <p:cNvPr id="26" name="object 26"/>
          <p:cNvSpPr txBox="1"/>
          <p:nvPr/>
        </p:nvSpPr>
        <p:spPr>
          <a:xfrm>
            <a:off x="7511164" y="5416025"/>
            <a:ext cx="1645920" cy="667385"/>
          </a:xfrm>
          <a:prstGeom prst="rect">
            <a:avLst/>
          </a:prstGeom>
          <a:ln w="20941">
            <a:solidFill>
              <a:srgbClr val="000000"/>
            </a:solidFill>
          </a:ln>
        </p:spPr>
        <p:txBody>
          <a:bodyPr vert="horz" wrap="square" lIns="0" tIns="93980" rIns="0" bIns="0" rtlCol="0">
            <a:spAutoFit/>
          </a:bodyPr>
          <a:lstStyle/>
          <a:p>
            <a:pPr marL="59055">
              <a:lnSpc>
                <a:spcPct val="100000"/>
              </a:lnSpc>
              <a:spcBef>
                <a:spcPts val="740"/>
              </a:spcBef>
            </a:pPr>
            <a:r>
              <a:rPr sz="2950" spc="40" dirty="0">
                <a:latin typeface="Arial" panose="020B0604020202020204"/>
                <a:cs typeface="Arial" panose="020B0604020202020204"/>
              </a:rPr>
              <a:t>Enqueue</a:t>
            </a:r>
            <a:endParaRPr sz="2950">
              <a:latin typeface="Arial" panose="020B0604020202020204"/>
              <a:cs typeface="Arial" panose="020B0604020202020204"/>
            </a:endParaRPr>
          </a:p>
        </p:txBody>
      </p:sp>
      <p:sp>
        <p:nvSpPr>
          <p:cNvPr id="27" name="object 27"/>
          <p:cNvSpPr txBox="1"/>
          <p:nvPr/>
        </p:nvSpPr>
        <p:spPr>
          <a:xfrm>
            <a:off x="12038241" y="5416025"/>
            <a:ext cx="1645920" cy="667385"/>
          </a:xfrm>
          <a:prstGeom prst="rect">
            <a:avLst/>
          </a:prstGeom>
          <a:ln w="20941">
            <a:solidFill>
              <a:srgbClr val="000000"/>
            </a:solidFill>
          </a:ln>
        </p:spPr>
        <p:txBody>
          <a:bodyPr vert="horz" wrap="square" lIns="0" tIns="93980" rIns="0" bIns="0" rtlCol="0">
            <a:spAutoFit/>
          </a:bodyPr>
          <a:lstStyle/>
          <a:p>
            <a:pPr marL="45085">
              <a:lnSpc>
                <a:spcPct val="100000"/>
              </a:lnSpc>
              <a:spcBef>
                <a:spcPts val="740"/>
              </a:spcBef>
            </a:pPr>
            <a:r>
              <a:rPr sz="2950" spc="45" dirty="0">
                <a:latin typeface="Arial" panose="020B0604020202020204"/>
                <a:cs typeface="Arial" panose="020B0604020202020204"/>
              </a:rPr>
              <a:t>Dequeue</a:t>
            </a:r>
            <a:endParaRPr sz="2950">
              <a:latin typeface="Arial" panose="020B0604020202020204"/>
              <a:cs typeface="Arial" panose="020B0604020202020204"/>
            </a:endParaRPr>
          </a:p>
        </p:txBody>
      </p:sp>
      <p:sp>
        <p:nvSpPr>
          <p:cNvPr id="28" name="object 28"/>
          <p:cNvSpPr/>
          <p:nvPr/>
        </p:nvSpPr>
        <p:spPr>
          <a:xfrm>
            <a:off x="5962047" y="3016465"/>
            <a:ext cx="0" cy="794385"/>
          </a:xfrm>
          <a:custGeom>
            <a:avLst/>
            <a:gdLst/>
            <a:ahLst/>
            <a:cxnLst/>
            <a:rect l="l" t="t" r="r" b="b"/>
            <a:pathLst>
              <a:path h="794385">
                <a:moveTo>
                  <a:pt x="0" y="0"/>
                </a:moveTo>
                <a:lnTo>
                  <a:pt x="0" y="794335"/>
                </a:lnTo>
              </a:path>
            </a:pathLst>
          </a:custGeom>
          <a:ln w="41883">
            <a:solidFill>
              <a:srgbClr val="000000"/>
            </a:solidFill>
          </a:ln>
        </p:spPr>
        <p:txBody>
          <a:bodyPr wrap="square" lIns="0" tIns="0" rIns="0" bIns="0" rtlCol="0"/>
          <a:lstStyle/>
          <a:p/>
        </p:txBody>
      </p:sp>
      <p:sp>
        <p:nvSpPr>
          <p:cNvPr id="29" name="object 29"/>
          <p:cNvSpPr/>
          <p:nvPr/>
        </p:nvSpPr>
        <p:spPr>
          <a:xfrm>
            <a:off x="5874092" y="3789859"/>
            <a:ext cx="176530" cy="176530"/>
          </a:xfrm>
          <a:custGeom>
            <a:avLst/>
            <a:gdLst/>
            <a:ahLst/>
            <a:cxnLst/>
            <a:rect l="l" t="t" r="r" b="b"/>
            <a:pathLst>
              <a:path w="176529" h="176529">
                <a:moveTo>
                  <a:pt x="175910" y="0"/>
                </a:moveTo>
                <a:lnTo>
                  <a:pt x="0" y="0"/>
                </a:lnTo>
                <a:lnTo>
                  <a:pt x="87955" y="175910"/>
                </a:lnTo>
                <a:lnTo>
                  <a:pt x="175910" y="0"/>
                </a:lnTo>
                <a:close/>
              </a:path>
            </a:pathLst>
          </a:custGeom>
          <a:solidFill>
            <a:srgbClr val="000000"/>
          </a:solidFill>
        </p:spPr>
        <p:txBody>
          <a:bodyPr wrap="square" lIns="0" tIns="0" rIns="0" bIns="0" rtlCol="0"/>
          <a:lstStyle/>
          <a:p/>
        </p:txBody>
      </p:sp>
      <p:sp>
        <p:nvSpPr>
          <p:cNvPr id="30" name="object 30"/>
          <p:cNvSpPr/>
          <p:nvPr/>
        </p:nvSpPr>
        <p:spPr>
          <a:xfrm>
            <a:off x="10653948" y="3002032"/>
            <a:ext cx="0" cy="589280"/>
          </a:xfrm>
          <a:custGeom>
            <a:avLst/>
            <a:gdLst/>
            <a:ahLst/>
            <a:cxnLst/>
            <a:rect l="l" t="t" r="r" b="b"/>
            <a:pathLst>
              <a:path h="589279">
                <a:moveTo>
                  <a:pt x="0" y="0"/>
                </a:moveTo>
                <a:lnTo>
                  <a:pt x="0" y="589279"/>
                </a:lnTo>
              </a:path>
            </a:pathLst>
          </a:custGeom>
          <a:ln w="41883">
            <a:solidFill>
              <a:srgbClr val="000000"/>
            </a:solidFill>
          </a:ln>
        </p:spPr>
        <p:txBody>
          <a:bodyPr wrap="square" lIns="0" tIns="0" rIns="0" bIns="0" rtlCol="0"/>
          <a:lstStyle/>
          <a:p/>
        </p:txBody>
      </p:sp>
      <p:sp>
        <p:nvSpPr>
          <p:cNvPr id="31" name="object 31"/>
          <p:cNvSpPr/>
          <p:nvPr/>
        </p:nvSpPr>
        <p:spPr>
          <a:xfrm>
            <a:off x="10565992" y="3570370"/>
            <a:ext cx="176530" cy="176530"/>
          </a:xfrm>
          <a:custGeom>
            <a:avLst/>
            <a:gdLst/>
            <a:ahLst/>
            <a:cxnLst/>
            <a:rect l="l" t="t" r="r" b="b"/>
            <a:pathLst>
              <a:path w="176529" h="176529">
                <a:moveTo>
                  <a:pt x="175910" y="0"/>
                </a:moveTo>
                <a:lnTo>
                  <a:pt x="0" y="0"/>
                </a:lnTo>
                <a:lnTo>
                  <a:pt x="87955" y="175910"/>
                </a:lnTo>
                <a:lnTo>
                  <a:pt x="175910" y="0"/>
                </a:lnTo>
                <a:close/>
              </a:path>
            </a:pathLst>
          </a:custGeom>
          <a:solidFill>
            <a:srgbClr val="000000"/>
          </a:solidFill>
        </p:spPr>
        <p:txBody>
          <a:bodyPr wrap="square" lIns="0" tIns="0" rIns="0" bIns="0" rtlCol="0"/>
          <a:lstStyle/>
          <a:p/>
        </p:txBody>
      </p:sp>
      <p:sp>
        <p:nvSpPr>
          <p:cNvPr id="32" name="object 32"/>
          <p:cNvSpPr/>
          <p:nvPr/>
        </p:nvSpPr>
        <p:spPr>
          <a:xfrm>
            <a:off x="5925598" y="3017135"/>
            <a:ext cx="7254240" cy="0"/>
          </a:xfrm>
          <a:custGeom>
            <a:avLst/>
            <a:gdLst/>
            <a:ahLst/>
            <a:cxnLst/>
            <a:rect l="l" t="t" r="r" b="b"/>
            <a:pathLst>
              <a:path w="7254240">
                <a:moveTo>
                  <a:pt x="0" y="0"/>
                </a:moveTo>
                <a:lnTo>
                  <a:pt x="7253928" y="0"/>
                </a:lnTo>
              </a:path>
            </a:pathLst>
          </a:custGeom>
          <a:ln w="41883">
            <a:solidFill>
              <a:srgbClr val="000000"/>
            </a:solidFill>
          </a:ln>
        </p:spPr>
        <p:txBody>
          <a:bodyPr wrap="square" lIns="0" tIns="0" rIns="0" bIns="0" rtlCol="0"/>
          <a:lstStyle/>
          <a:p/>
        </p:txBody>
      </p:sp>
      <p:sp>
        <p:nvSpPr>
          <p:cNvPr id="33" name="object 33"/>
          <p:cNvSpPr txBox="1"/>
          <p:nvPr/>
        </p:nvSpPr>
        <p:spPr>
          <a:xfrm>
            <a:off x="13230361" y="2439114"/>
            <a:ext cx="2729230" cy="1156335"/>
          </a:xfrm>
          <a:prstGeom prst="rect">
            <a:avLst/>
          </a:prstGeom>
          <a:ln w="41883">
            <a:solidFill>
              <a:srgbClr val="000000"/>
            </a:solidFill>
          </a:ln>
        </p:spPr>
        <p:txBody>
          <a:bodyPr vert="horz" wrap="square" lIns="0" tIns="35560" rIns="0" bIns="0" rtlCol="0">
            <a:spAutoFit/>
          </a:bodyPr>
          <a:lstStyle/>
          <a:p>
            <a:pPr marL="370840" marR="328930" indent="-31750">
              <a:lnSpc>
                <a:spcPct val="102000"/>
              </a:lnSpc>
              <a:spcBef>
                <a:spcPts val="280"/>
              </a:spcBef>
            </a:pPr>
            <a:r>
              <a:rPr sz="3450" spc="60" dirty="0">
                <a:latin typeface="Arial" panose="020B0604020202020204"/>
                <a:cs typeface="Arial" panose="020B0604020202020204"/>
              </a:rPr>
              <a:t>Scheduler  </a:t>
            </a:r>
            <a:r>
              <a:rPr sz="3450" spc="75" dirty="0">
                <a:latin typeface="Arial" panose="020B0604020202020204"/>
                <a:cs typeface="Arial" panose="020B0604020202020204"/>
              </a:rPr>
              <a:t>Controller</a:t>
            </a:r>
            <a:endParaRPr sz="3450">
              <a:latin typeface="Arial" panose="020B0604020202020204"/>
              <a:cs typeface="Arial" panose="020B0604020202020204"/>
            </a:endParaRPr>
          </a:p>
        </p:txBody>
      </p:sp>
      <p:sp>
        <p:nvSpPr>
          <p:cNvPr id="34" name="object 34"/>
          <p:cNvSpPr txBox="1"/>
          <p:nvPr/>
        </p:nvSpPr>
        <p:spPr>
          <a:xfrm>
            <a:off x="14918782" y="1013446"/>
            <a:ext cx="2758440" cy="1167130"/>
          </a:xfrm>
          <a:prstGeom prst="rect">
            <a:avLst/>
          </a:prstGeom>
        </p:spPr>
        <p:txBody>
          <a:bodyPr vert="horz" wrap="square" lIns="0" tIns="1905" rIns="0" bIns="0" rtlCol="0">
            <a:spAutoFit/>
          </a:bodyPr>
          <a:lstStyle/>
          <a:p>
            <a:pPr marL="12700" marR="5080">
              <a:lnSpc>
                <a:spcPct val="102000"/>
              </a:lnSpc>
              <a:spcBef>
                <a:spcPts val="15"/>
              </a:spcBef>
            </a:pPr>
            <a:r>
              <a:rPr sz="3700" b="1" i="1" spc="-10" dirty="0">
                <a:solidFill>
                  <a:srgbClr val="B51700"/>
                </a:solidFill>
                <a:latin typeface="Arial" panose="020B0604020202020204"/>
                <a:cs typeface="Arial" panose="020B0604020202020204"/>
              </a:rPr>
              <a:t>Scheduling  </a:t>
            </a:r>
            <a:r>
              <a:rPr sz="3700" b="1" i="1" spc="-55" dirty="0">
                <a:solidFill>
                  <a:srgbClr val="B51700"/>
                </a:solidFill>
                <a:latin typeface="Arial" panose="020B0604020202020204"/>
                <a:cs typeface="Arial" panose="020B0604020202020204"/>
              </a:rPr>
              <a:t>Policy</a:t>
            </a:r>
            <a:r>
              <a:rPr sz="3700" b="1" i="1" spc="-85" dirty="0">
                <a:solidFill>
                  <a:srgbClr val="B51700"/>
                </a:solidFill>
                <a:latin typeface="Arial" panose="020B0604020202020204"/>
                <a:cs typeface="Arial" panose="020B0604020202020204"/>
              </a:rPr>
              <a:t> </a:t>
            </a:r>
            <a:r>
              <a:rPr sz="3700" b="1" i="1" spc="5" dirty="0">
                <a:solidFill>
                  <a:srgbClr val="B51700"/>
                </a:solidFill>
                <a:latin typeface="Arial" panose="020B0604020202020204"/>
                <a:cs typeface="Arial" panose="020B0604020202020204"/>
              </a:rPr>
              <a:t>Desc.</a:t>
            </a:r>
            <a:endParaRPr sz="3700">
              <a:latin typeface="Arial" panose="020B0604020202020204"/>
              <a:cs typeface="Arial" panose="020B0604020202020204"/>
            </a:endParaRPr>
          </a:p>
        </p:txBody>
      </p:sp>
      <p:sp>
        <p:nvSpPr>
          <p:cNvPr id="35" name="object 35"/>
          <p:cNvSpPr/>
          <p:nvPr/>
        </p:nvSpPr>
        <p:spPr>
          <a:xfrm>
            <a:off x="14594707" y="1032135"/>
            <a:ext cx="0" cy="1238250"/>
          </a:xfrm>
          <a:custGeom>
            <a:avLst/>
            <a:gdLst/>
            <a:ahLst/>
            <a:cxnLst/>
            <a:rect l="l" t="t" r="r" b="b"/>
            <a:pathLst>
              <a:path h="1238250">
                <a:moveTo>
                  <a:pt x="0" y="0"/>
                </a:moveTo>
                <a:lnTo>
                  <a:pt x="0" y="1237864"/>
                </a:lnTo>
              </a:path>
            </a:pathLst>
          </a:custGeom>
          <a:ln w="41883">
            <a:solidFill>
              <a:srgbClr val="000000"/>
            </a:solidFill>
          </a:ln>
        </p:spPr>
        <p:txBody>
          <a:bodyPr wrap="square" lIns="0" tIns="0" rIns="0" bIns="0" rtlCol="0"/>
          <a:lstStyle/>
          <a:p/>
        </p:txBody>
      </p:sp>
      <p:sp>
        <p:nvSpPr>
          <p:cNvPr id="36" name="object 36"/>
          <p:cNvSpPr/>
          <p:nvPr/>
        </p:nvSpPr>
        <p:spPr>
          <a:xfrm>
            <a:off x="14506751" y="2249058"/>
            <a:ext cx="176530" cy="176530"/>
          </a:xfrm>
          <a:custGeom>
            <a:avLst/>
            <a:gdLst/>
            <a:ahLst/>
            <a:cxnLst/>
            <a:rect l="l" t="t" r="r" b="b"/>
            <a:pathLst>
              <a:path w="176530" h="176530">
                <a:moveTo>
                  <a:pt x="175910" y="0"/>
                </a:moveTo>
                <a:lnTo>
                  <a:pt x="0" y="0"/>
                </a:lnTo>
                <a:lnTo>
                  <a:pt x="87955" y="175910"/>
                </a:lnTo>
                <a:lnTo>
                  <a:pt x="175910" y="0"/>
                </a:lnTo>
                <a:close/>
              </a:path>
            </a:pathLst>
          </a:custGeom>
          <a:solidFill>
            <a:srgbClr val="000000"/>
          </a:solidFill>
        </p:spPr>
        <p:txBody>
          <a:bodyPr wrap="square" lIns="0" tIns="0" rIns="0" bIns="0" rtlCol="0"/>
          <a:lstStyle/>
          <a:p/>
        </p:txBody>
      </p:sp>
      <p:sp>
        <p:nvSpPr>
          <p:cNvPr id="37" name="object 37"/>
          <p:cNvSpPr txBox="1">
            <a:spLocks noGrp="1"/>
          </p:cNvSpPr>
          <p:nvPr>
            <p:ph type="sldNum" sz="quarter" idx="7"/>
          </p:nvPr>
        </p:nvSpPr>
        <p:spPr>
          <a:prstGeom prst="rect">
            <a:avLst/>
          </a:prstGeom>
        </p:spPr>
        <p:txBody>
          <a:bodyPr vert="horz" wrap="square" lIns="0" tIns="7620" rIns="0" bIns="0" rtlCol="0">
            <a:spAutoFit/>
          </a:bodyPr>
          <a:lstStyle/>
          <a:p>
            <a:pPr marL="25400">
              <a:lnSpc>
                <a:spcPct val="100000"/>
              </a:lnSpc>
              <a:spcBef>
                <a:spcPts val="60"/>
              </a:spcBef>
            </a:pPr>
            <a:r>
              <a:rPr spc="15" dirty="0"/>
              <a:t>15</a:t>
            </a:r>
            <a:endParaRPr spc="15"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12332" y="4196595"/>
            <a:ext cx="13670280" cy="2856865"/>
          </a:xfrm>
          <a:prstGeom prst="rect">
            <a:avLst/>
          </a:prstGeom>
        </p:spPr>
        <p:txBody>
          <a:bodyPr vert="horz" wrap="square" lIns="0" tIns="46355" rIns="0" bIns="0" rtlCol="0">
            <a:spAutoFit/>
          </a:bodyPr>
          <a:lstStyle/>
          <a:p>
            <a:pPr marL="5142865" marR="5080" indent="-5130800">
              <a:lnSpc>
                <a:spcPts val="11210"/>
              </a:lnSpc>
              <a:spcBef>
                <a:spcPts val="365"/>
              </a:spcBef>
            </a:pPr>
            <a:r>
              <a:rPr spc="229" dirty="0">
                <a:solidFill>
                  <a:srgbClr val="FFFFFF"/>
                </a:solidFill>
              </a:rPr>
              <a:t>Characteristics </a:t>
            </a:r>
            <a:r>
              <a:rPr spc="355" dirty="0">
                <a:solidFill>
                  <a:srgbClr val="FFFFFF"/>
                </a:solidFill>
              </a:rPr>
              <a:t>of</a:t>
            </a:r>
            <a:r>
              <a:rPr spc="-275" dirty="0">
                <a:solidFill>
                  <a:srgbClr val="FFFFFF"/>
                </a:solidFill>
              </a:rPr>
              <a:t> </a:t>
            </a:r>
            <a:r>
              <a:rPr spc="245" dirty="0">
                <a:solidFill>
                  <a:srgbClr val="FFFFFF"/>
                </a:solidFill>
              </a:rPr>
              <a:t>Packet  </a:t>
            </a:r>
            <a:r>
              <a:rPr spc="120" dirty="0">
                <a:solidFill>
                  <a:srgbClr val="FFFFFF"/>
                </a:solidFill>
              </a:rPr>
              <a:t>Ranks</a:t>
            </a:r>
            <a:endParaRPr spc="120" dirty="0">
              <a:solidFill>
                <a:srgbClr val="FFFFFF"/>
              </a:solidFill>
            </a:endParaRPr>
          </a:p>
        </p:txBody>
      </p:sp>
      <p:sp>
        <p:nvSpPr>
          <p:cNvPr id="3" name="object 3"/>
          <p:cNvSpPr txBox="1">
            <a:spLocks noGrp="1"/>
          </p:cNvSpPr>
          <p:nvPr>
            <p:ph type="sldNum" sz="quarter" idx="7"/>
          </p:nvPr>
        </p:nvSpPr>
        <p:spPr>
          <a:prstGeom prst="rect">
            <a:avLst/>
          </a:prstGeom>
        </p:spPr>
        <p:txBody>
          <a:bodyPr vert="horz" wrap="square" lIns="0" tIns="7620" rIns="0" bIns="0" rtlCol="0">
            <a:spAutoFit/>
          </a:bodyPr>
          <a:lstStyle/>
          <a:p>
            <a:pPr marL="25400">
              <a:lnSpc>
                <a:spcPct val="100000"/>
              </a:lnSpc>
              <a:spcBef>
                <a:spcPts val="60"/>
              </a:spcBef>
            </a:pPr>
            <a:r>
              <a:rPr spc="15" dirty="0"/>
              <a:t>16</a:t>
            </a:r>
            <a:endParaRPr spc="15" dirty="0"/>
          </a:p>
        </p:txBody>
      </p:sp>
      <p:pic>
        <p:nvPicPr>
          <p:cNvPr id="4" name="图片 3"/>
          <p:cNvPicPr>
            <a:picLocks noChangeAspect="1"/>
          </p:cNvPicPr>
          <p:nvPr>
            <p:custDataLst>
              <p:tags r:id="rId1"/>
            </p:custDataLst>
          </p:nvPr>
        </p:nvPicPr>
        <p:blipFill>
          <a:blip r:embed="rId2"/>
          <a:stretch>
            <a:fillRect/>
          </a:stretch>
        </p:blipFill>
        <p:spPr>
          <a:xfrm>
            <a:off x="0" y="3851910"/>
            <a:ext cx="20168870" cy="353250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60970" y="489902"/>
            <a:ext cx="10173335" cy="1433195"/>
          </a:xfrm>
          <a:prstGeom prst="rect">
            <a:avLst/>
          </a:prstGeom>
        </p:spPr>
        <p:txBody>
          <a:bodyPr vert="horz" wrap="square" lIns="0" tIns="17145" rIns="0" bIns="0" rtlCol="0">
            <a:spAutoFit/>
          </a:bodyPr>
          <a:lstStyle/>
          <a:p>
            <a:pPr marL="12700">
              <a:lnSpc>
                <a:spcPct val="100000"/>
              </a:lnSpc>
              <a:spcBef>
                <a:spcPts val="135"/>
              </a:spcBef>
            </a:pPr>
            <a:r>
              <a:rPr sz="9200" spc="120" dirty="0"/>
              <a:t>Ranks </a:t>
            </a:r>
            <a:r>
              <a:rPr sz="9200" spc="15" dirty="0"/>
              <a:t>are</a:t>
            </a:r>
            <a:r>
              <a:rPr sz="9200" spc="-175" dirty="0"/>
              <a:t> </a:t>
            </a:r>
            <a:r>
              <a:rPr sz="9200" spc="185" dirty="0"/>
              <a:t>Integers</a:t>
            </a:r>
            <a:endParaRPr sz="9200"/>
          </a:p>
        </p:txBody>
      </p:sp>
      <p:sp>
        <p:nvSpPr>
          <p:cNvPr id="3" name="object 3"/>
          <p:cNvSpPr txBox="1"/>
          <p:nvPr/>
        </p:nvSpPr>
        <p:spPr>
          <a:xfrm>
            <a:off x="1421811" y="3402902"/>
            <a:ext cx="11259820" cy="1805939"/>
          </a:xfrm>
          <a:prstGeom prst="rect">
            <a:avLst/>
          </a:prstGeom>
        </p:spPr>
        <p:txBody>
          <a:bodyPr vert="horz" wrap="square" lIns="0" tIns="12065" rIns="0" bIns="0" rtlCol="0">
            <a:spAutoFit/>
          </a:bodyPr>
          <a:lstStyle/>
          <a:p>
            <a:pPr marL="682625" marR="5080" indent="-670560">
              <a:lnSpc>
                <a:spcPct val="117000"/>
              </a:lnSpc>
              <a:spcBef>
                <a:spcPts val="95"/>
              </a:spcBef>
              <a:buSzPct val="125000"/>
              <a:buChar char="•"/>
              <a:tabLst>
                <a:tab pos="682625" algn="l"/>
                <a:tab pos="683260" algn="l"/>
              </a:tabLst>
            </a:pPr>
            <a:r>
              <a:rPr sz="5000" spc="45" dirty="0">
                <a:latin typeface="Arial" panose="020B0604020202020204"/>
                <a:cs typeface="Arial" panose="020B0604020202020204"/>
              </a:rPr>
              <a:t>Packet </a:t>
            </a:r>
            <a:r>
              <a:rPr sz="5000" spc="30" dirty="0">
                <a:latin typeface="Arial" panose="020B0604020202020204"/>
                <a:cs typeface="Arial" panose="020B0604020202020204"/>
              </a:rPr>
              <a:t>carry </a:t>
            </a:r>
            <a:r>
              <a:rPr sz="5000" spc="65" dirty="0">
                <a:latin typeface="Arial" panose="020B0604020202020204"/>
                <a:cs typeface="Arial" panose="020B0604020202020204"/>
              </a:rPr>
              <a:t>limited </a:t>
            </a:r>
            <a:r>
              <a:rPr sz="5000" spc="40" dirty="0">
                <a:latin typeface="Arial" panose="020B0604020202020204"/>
                <a:cs typeface="Arial" panose="020B0604020202020204"/>
              </a:rPr>
              <a:t>precision</a:t>
            </a:r>
            <a:r>
              <a:rPr sz="5000" spc="-155" dirty="0">
                <a:latin typeface="Arial" panose="020B0604020202020204"/>
                <a:cs typeface="Arial" panose="020B0604020202020204"/>
              </a:rPr>
              <a:t> </a:t>
            </a:r>
            <a:r>
              <a:rPr sz="5000" spc="20" dirty="0">
                <a:latin typeface="Arial" panose="020B0604020202020204"/>
                <a:cs typeface="Arial" panose="020B0604020202020204"/>
              </a:rPr>
              <a:t>integer  </a:t>
            </a:r>
            <a:r>
              <a:rPr sz="5000" spc="45" dirty="0">
                <a:latin typeface="Arial" panose="020B0604020202020204"/>
                <a:cs typeface="Arial" panose="020B0604020202020204"/>
              </a:rPr>
              <a:t>priorities </a:t>
            </a:r>
            <a:r>
              <a:rPr sz="5000" spc="100" dirty="0">
                <a:latin typeface="Arial" panose="020B0604020202020204"/>
                <a:cs typeface="Arial" panose="020B0604020202020204"/>
              </a:rPr>
              <a:t>of </a:t>
            </a:r>
            <a:r>
              <a:rPr sz="5000" spc="120" dirty="0">
                <a:latin typeface="Arial" panose="020B0604020202020204"/>
                <a:cs typeface="Arial" panose="020B0604020202020204"/>
              </a:rPr>
              <a:t>width </a:t>
            </a:r>
            <a:r>
              <a:rPr sz="5000" spc="15" dirty="0">
                <a:latin typeface="Courier New" panose="02070309020205020404"/>
                <a:cs typeface="Courier New" panose="02070309020205020404"/>
              </a:rPr>
              <a:t>w</a:t>
            </a:r>
            <a:r>
              <a:rPr sz="5000" spc="-1889" dirty="0">
                <a:latin typeface="Courier New" panose="02070309020205020404"/>
                <a:cs typeface="Courier New" panose="02070309020205020404"/>
              </a:rPr>
              <a:t> </a:t>
            </a:r>
            <a:r>
              <a:rPr sz="5000" spc="100" dirty="0">
                <a:latin typeface="Arial" panose="020B0604020202020204"/>
                <a:cs typeface="Arial" panose="020B0604020202020204"/>
              </a:rPr>
              <a:t>bits</a:t>
            </a:r>
            <a:endParaRPr sz="5000">
              <a:latin typeface="Arial" panose="020B0604020202020204"/>
              <a:cs typeface="Arial" panose="020B0604020202020204"/>
            </a:endParaRPr>
          </a:p>
        </p:txBody>
      </p:sp>
      <p:sp>
        <p:nvSpPr>
          <p:cNvPr id="4" name="object 4"/>
          <p:cNvSpPr txBox="1"/>
          <p:nvPr/>
        </p:nvSpPr>
        <p:spPr>
          <a:xfrm>
            <a:off x="2615492" y="6081355"/>
            <a:ext cx="4654550" cy="678815"/>
          </a:xfrm>
          <a:prstGeom prst="rect">
            <a:avLst/>
          </a:prstGeom>
        </p:spPr>
        <p:txBody>
          <a:bodyPr vert="horz" wrap="square" lIns="0" tIns="17145" rIns="0" bIns="0" rtlCol="0">
            <a:spAutoFit/>
          </a:bodyPr>
          <a:lstStyle/>
          <a:p>
            <a:pPr marL="12700">
              <a:lnSpc>
                <a:spcPct val="100000"/>
              </a:lnSpc>
              <a:spcBef>
                <a:spcPts val="135"/>
              </a:spcBef>
            </a:pPr>
            <a:r>
              <a:rPr sz="4250" spc="55" dirty="0">
                <a:latin typeface="Arial" panose="020B0604020202020204"/>
                <a:cs typeface="Arial" panose="020B0604020202020204"/>
              </a:rPr>
              <a:t>QoS-based</a:t>
            </a:r>
            <a:r>
              <a:rPr sz="4250" spc="-60" dirty="0">
                <a:latin typeface="Arial" panose="020B0604020202020204"/>
                <a:cs typeface="Arial" panose="020B0604020202020204"/>
              </a:rPr>
              <a:t> </a:t>
            </a:r>
            <a:r>
              <a:rPr sz="4250" spc="60" dirty="0">
                <a:latin typeface="Arial" panose="020B0604020202020204"/>
                <a:cs typeface="Arial" panose="020B0604020202020204"/>
              </a:rPr>
              <a:t>priority</a:t>
            </a:r>
            <a:endParaRPr sz="4250">
              <a:latin typeface="Arial" panose="020B0604020202020204"/>
              <a:cs typeface="Arial" panose="020B0604020202020204"/>
            </a:endParaRPr>
          </a:p>
        </p:txBody>
      </p:sp>
      <p:sp>
        <p:nvSpPr>
          <p:cNvPr id="5" name="object 5"/>
          <p:cNvSpPr txBox="1"/>
          <p:nvPr/>
        </p:nvSpPr>
        <p:spPr>
          <a:xfrm>
            <a:off x="2615492" y="7348332"/>
            <a:ext cx="4765675" cy="678815"/>
          </a:xfrm>
          <a:prstGeom prst="rect">
            <a:avLst/>
          </a:prstGeom>
        </p:spPr>
        <p:txBody>
          <a:bodyPr vert="horz" wrap="square" lIns="0" tIns="17145" rIns="0" bIns="0" rtlCol="0">
            <a:spAutoFit/>
          </a:bodyPr>
          <a:lstStyle/>
          <a:p>
            <a:pPr marL="12700">
              <a:lnSpc>
                <a:spcPct val="100000"/>
              </a:lnSpc>
              <a:spcBef>
                <a:spcPts val="135"/>
              </a:spcBef>
            </a:pPr>
            <a:r>
              <a:rPr sz="4250" spc="40" dirty="0">
                <a:latin typeface="Arial" panose="020B0604020202020204"/>
                <a:cs typeface="Arial" panose="020B0604020202020204"/>
              </a:rPr>
              <a:t>Time-based</a:t>
            </a:r>
            <a:r>
              <a:rPr sz="4250" spc="-30" dirty="0">
                <a:latin typeface="Arial" panose="020B0604020202020204"/>
                <a:cs typeface="Arial" panose="020B0604020202020204"/>
              </a:rPr>
              <a:t> </a:t>
            </a:r>
            <a:r>
              <a:rPr sz="4250" spc="60" dirty="0">
                <a:latin typeface="Arial" panose="020B0604020202020204"/>
                <a:cs typeface="Arial" panose="020B0604020202020204"/>
              </a:rPr>
              <a:t>priority</a:t>
            </a:r>
            <a:endParaRPr sz="4250">
              <a:latin typeface="Arial" panose="020B0604020202020204"/>
              <a:cs typeface="Arial" panose="020B0604020202020204"/>
            </a:endParaRPr>
          </a:p>
        </p:txBody>
      </p:sp>
      <p:sp>
        <p:nvSpPr>
          <p:cNvPr id="6" name="object 6"/>
          <p:cNvSpPr txBox="1"/>
          <p:nvPr/>
        </p:nvSpPr>
        <p:spPr>
          <a:xfrm>
            <a:off x="1945355" y="5547340"/>
            <a:ext cx="264160" cy="3826510"/>
          </a:xfrm>
          <a:prstGeom prst="rect">
            <a:avLst/>
          </a:prstGeom>
        </p:spPr>
        <p:txBody>
          <a:bodyPr vert="horz" wrap="square" lIns="0" tIns="464184" rIns="0" bIns="0" rtlCol="0">
            <a:spAutoFit/>
          </a:bodyPr>
          <a:lstStyle/>
          <a:p>
            <a:pPr marL="12700">
              <a:lnSpc>
                <a:spcPct val="100000"/>
              </a:lnSpc>
              <a:spcBef>
                <a:spcPts val="3655"/>
              </a:spcBef>
            </a:pPr>
            <a:r>
              <a:rPr sz="5350" dirty="0">
                <a:latin typeface="Arial" panose="020B0604020202020204"/>
                <a:cs typeface="Arial" panose="020B0604020202020204"/>
              </a:rPr>
              <a:t>•</a:t>
            </a:r>
            <a:endParaRPr sz="5350">
              <a:latin typeface="Arial" panose="020B0604020202020204"/>
              <a:cs typeface="Arial" panose="020B0604020202020204"/>
            </a:endParaRPr>
          </a:p>
          <a:p>
            <a:pPr marL="12700">
              <a:lnSpc>
                <a:spcPct val="100000"/>
              </a:lnSpc>
              <a:spcBef>
                <a:spcPts val="3555"/>
              </a:spcBef>
            </a:pPr>
            <a:r>
              <a:rPr sz="5350" dirty="0">
                <a:latin typeface="Arial" panose="020B0604020202020204"/>
                <a:cs typeface="Arial" panose="020B0604020202020204"/>
              </a:rPr>
              <a:t>•</a:t>
            </a:r>
            <a:endParaRPr sz="5350">
              <a:latin typeface="Arial" panose="020B0604020202020204"/>
              <a:cs typeface="Arial" panose="020B0604020202020204"/>
            </a:endParaRPr>
          </a:p>
          <a:p>
            <a:pPr marL="12700">
              <a:lnSpc>
                <a:spcPct val="100000"/>
              </a:lnSpc>
              <a:spcBef>
                <a:spcPts val="3555"/>
              </a:spcBef>
            </a:pPr>
            <a:r>
              <a:rPr sz="5350" dirty="0">
                <a:latin typeface="Arial" panose="020B0604020202020204"/>
                <a:cs typeface="Arial" panose="020B0604020202020204"/>
              </a:rPr>
              <a:t>•</a:t>
            </a:r>
            <a:endParaRPr sz="5350">
              <a:latin typeface="Arial" panose="020B0604020202020204"/>
              <a:cs typeface="Arial" panose="020B0604020202020204"/>
            </a:endParaRPr>
          </a:p>
        </p:txBody>
      </p:sp>
      <p:sp>
        <p:nvSpPr>
          <p:cNvPr id="7" name="object 7"/>
          <p:cNvSpPr txBox="1"/>
          <p:nvPr/>
        </p:nvSpPr>
        <p:spPr>
          <a:xfrm>
            <a:off x="2615492" y="8615309"/>
            <a:ext cx="5831840" cy="678815"/>
          </a:xfrm>
          <a:prstGeom prst="rect">
            <a:avLst/>
          </a:prstGeom>
        </p:spPr>
        <p:txBody>
          <a:bodyPr vert="horz" wrap="square" lIns="0" tIns="17145" rIns="0" bIns="0" rtlCol="0">
            <a:spAutoFit/>
          </a:bodyPr>
          <a:lstStyle/>
          <a:p>
            <a:pPr marL="12700">
              <a:lnSpc>
                <a:spcPct val="100000"/>
              </a:lnSpc>
              <a:spcBef>
                <a:spcPts val="135"/>
              </a:spcBef>
            </a:pPr>
            <a:r>
              <a:rPr sz="4250" spc="35" dirty="0">
                <a:latin typeface="Arial" panose="020B0604020202020204"/>
                <a:cs typeface="Arial" panose="020B0604020202020204"/>
              </a:rPr>
              <a:t>Flow </a:t>
            </a:r>
            <a:r>
              <a:rPr sz="4250" spc="40" dirty="0">
                <a:latin typeface="Arial" panose="020B0604020202020204"/>
                <a:cs typeface="Arial" panose="020B0604020202020204"/>
              </a:rPr>
              <a:t>size-based</a:t>
            </a:r>
            <a:r>
              <a:rPr sz="4250" spc="-75" dirty="0">
                <a:latin typeface="Arial" panose="020B0604020202020204"/>
                <a:cs typeface="Arial" panose="020B0604020202020204"/>
              </a:rPr>
              <a:t> </a:t>
            </a:r>
            <a:r>
              <a:rPr sz="4250" spc="60" dirty="0">
                <a:latin typeface="Arial" panose="020B0604020202020204"/>
                <a:cs typeface="Arial" panose="020B0604020202020204"/>
              </a:rPr>
              <a:t>priority</a:t>
            </a:r>
            <a:endParaRPr sz="4250">
              <a:latin typeface="Arial" panose="020B0604020202020204"/>
              <a:cs typeface="Arial" panose="020B0604020202020204"/>
            </a:endParaRPr>
          </a:p>
        </p:txBody>
      </p:sp>
      <p:sp>
        <p:nvSpPr>
          <p:cNvPr id="8" name="object 8"/>
          <p:cNvSpPr/>
          <p:nvPr/>
        </p:nvSpPr>
        <p:spPr>
          <a:xfrm>
            <a:off x="13233386" y="4795053"/>
            <a:ext cx="6237946" cy="3268141"/>
          </a:xfrm>
          <a:prstGeom prst="rect">
            <a:avLst/>
          </a:prstGeom>
          <a:blipFill>
            <a:blip r:embed="rId1" cstate="print"/>
            <a:stretch>
              <a:fillRect/>
            </a:stretch>
          </a:blipFill>
        </p:spPr>
        <p:txBody>
          <a:bodyPr wrap="square" lIns="0" tIns="0" rIns="0" bIns="0" rtlCol="0"/>
          <a:lstStyle/>
          <a:p/>
        </p:txBody>
      </p:sp>
      <p:sp>
        <p:nvSpPr>
          <p:cNvPr id="9" name="object 9"/>
          <p:cNvSpPr txBox="1">
            <a:spLocks noGrp="1"/>
          </p:cNvSpPr>
          <p:nvPr>
            <p:ph type="sldNum" sz="quarter" idx="7"/>
          </p:nvPr>
        </p:nvSpPr>
        <p:spPr>
          <a:prstGeom prst="rect">
            <a:avLst/>
          </a:prstGeom>
        </p:spPr>
        <p:txBody>
          <a:bodyPr vert="horz" wrap="square" lIns="0" tIns="7620" rIns="0" bIns="0" rtlCol="0">
            <a:spAutoFit/>
          </a:bodyPr>
          <a:lstStyle/>
          <a:p>
            <a:pPr marL="25400">
              <a:lnSpc>
                <a:spcPct val="100000"/>
              </a:lnSpc>
              <a:spcBef>
                <a:spcPts val="60"/>
              </a:spcBef>
            </a:pPr>
            <a:r>
              <a:rPr spc="15" dirty="0"/>
              <a:t>17</a:t>
            </a:r>
            <a:endParaRPr spc="15"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25963" y="489902"/>
            <a:ext cx="14843125" cy="1433195"/>
          </a:xfrm>
          <a:prstGeom prst="rect">
            <a:avLst/>
          </a:prstGeom>
        </p:spPr>
        <p:txBody>
          <a:bodyPr vert="horz" wrap="square" lIns="0" tIns="17145" rIns="0" bIns="0" rtlCol="0">
            <a:spAutoFit/>
          </a:bodyPr>
          <a:lstStyle/>
          <a:p>
            <a:pPr marL="12700">
              <a:lnSpc>
                <a:spcPct val="100000"/>
              </a:lnSpc>
              <a:spcBef>
                <a:spcPts val="135"/>
              </a:spcBef>
            </a:pPr>
            <a:r>
              <a:rPr sz="9200" spc="120" dirty="0"/>
              <a:t>Ranks </a:t>
            </a:r>
            <a:r>
              <a:rPr sz="9200" spc="100" dirty="0"/>
              <a:t>have </a:t>
            </a:r>
            <a:r>
              <a:rPr sz="9200" spc="290" dirty="0"/>
              <a:t>Known</a:t>
            </a:r>
            <a:r>
              <a:rPr sz="9200" spc="-235" dirty="0"/>
              <a:t> </a:t>
            </a:r>
            <a:r>
              <a:rPr sz="9200" spc="100" dirty="0"/>
              <a:t>Ranges</a:t>
            </a:r>
            <a:endParaRPr sz="9200"/>
          </a:p>
        </p:txBody>
      </p:sp>
      <p:sp>
        <p:nvSpPr>
          <p:cNvPr id="3" name="object 3"/>
          <p:cNvSpPr txBox="1"/>
          <p:nvPr/>
        </p:nvSpPr>
        <p:spPr>
          <a:xfrm>
            <a:off x="1421811" y="2905117"/>
            <a:ext cx="13386435" cy="2191385"/>
          </a:xfrm>
          <a:prstGeom prst="rect">
            <a:avLst/>
          </a:prstGeom>
        </p:spPr>
        <p:txBody>
          <a:bodyPr vert="horz" wrap="square" lIns="0" tIns="9525" rIns="0" bIns="0" rtlCol="0">
            <a:spAutoFit/>
          </a:bodyPr>
          <a:lstStyle/>
          <a:p>
            <a:pPr marL="640715" marR="5080" indent="-628650">
              <a:lnSpc>
                <a:spcPct val="101000"/>
              </a:lnSpc>
              <a:spcBef>
                <a:spcPts val="75"/>
              </a:spcBef>
              <a:buSzPct val="126000"/>
              <a:buChar char="•"/>
              <a:tabLst>
                <a:tab pos="640715" algn="l"/>
                <a:tab pos="641350" algn="l"/>
              </a:tabLst>
            </a:pPr>
            <a:r>
              <a:rPr sz="4700" spc="30" dirty="0">
                <a:latin typeface="Arial" panose="020B0604020202020204"/>
                <a:cs typeface="Arial" panose="020B0604020202020204"/>
              </a:rPr>
              <a:t>Semantics </a:t>
            </a:r>
            <a:r>
              <a:rPr sz="4700" spc="95" dirty="0">
                <a:latin typeface="Arial" panose="020B0604020202020204"/>
                <a:cs typeface="Arial" panose="020B0604020202020204"/>
              </a:rPr>
              <a:t>of </a:t>
            </a:r>
            <a:r>
              <a:rPr sz="4700" spc="60" dirty="0">
                <a:latin typeface="Arial" panose="020B0604020202020204"/>
                <a:cs typeface="Arial" panose="020B0604020202020204"/>
              </a:rPr>
              <a:t>priority </a:t>
            </a:r>
            <a:r>
              <a:rPr sz="4700" spc="-20" dirty="0">
                <a:latin typeface="Arial" panose="020B0604020202020204"/>
                <a:cs typeface="Arial" panose="020B0604020202020204"/>
              </a:rPr>
              <a:t>values </a:t>
            </a:r>
            <a:r>
              <a:rPr sz="4700" spc="70" dirty="0">
                <a:latin typeface="Arial" panose="020B0604020202020204"/>
                <a:cs typeface="Arial" panose="020B0604020202020204"/>
              </a:rPr>
              <a:t>typical </a:t>
            </a:r>
            <a:r>
              <a:rPr sz="4700" spc="-35" dirty="0">
                <a:latin typeface="Arial" panose="020B0604020202020204"/>
                <a:cs typeface="Arial" panose="020B0604020202020204"/>
              </a:rPr>
              <a:t>have</a:t>
            </a:r>
            <a:r>
              <a:rPr sz="4700" spc="-170" dirty="0">
                <a:latin typeface="Arial" panose="020B0604020202020204"/>
                <a:cs typeface="Arial" panose="020B0604020202020204"/>
              </a:rPr>
              <a:t> </a:t>
            </a:r>
            <a:r>
              <a:rPr sz="4700" spc="60" dirty="0">
                <a:latin typeface="Arial" panose="020B0604020202020204"/>
                <a:cs typeface="Arial" panose="020B0604020202020204"/>
              </a:rPr>
              <a:t>limited  </a:t>
            </a:r>
            <a:r>
              <a:rPr sz="4700" spc="-5" dirty="0">
                <a:latin typeface="Arial" panose="020B0604020202020204"/>
                <a:cs typeface="Arial" panose="020B0604020202020204"/>
              </a:rPr>
              <a:t>ranges </a:t>
            </a:r>
            <a:r>
              <a:rPr sz="4700" spc="65" dirty="0">
                <a:latin typeface="Arial" panose="020B0604020202020204"/>
                <a:cs typeface="Arial" panose="020B0604020202020204"/>
              </a:rPr>
              <a:t>within </a:t>
            </a:r>
            <a:r>
              <a:rPr sz="4700" spc="40" dirty="0">
                <a:latin typeface="Arial" panose="020B0604020202020204"/>
                <a:cs typeface="Arial" panose="020B0604020202020204"/>
              </a:rPr>
              <a:t>the </a:t>
            </a:r>
            <a:r>
              <a:rPr sz="4700" spc="45" dirty="0">
                <a:latin typeface="Arial" panose="020B0604020202020204"/>
                <a:cs typeface="Arial" panose="020B0604020202020204"/>
              </a:rPr>
              <a:t>whole </a:t>
            </a:r>
            <a:r>
              <a:rPr sz="4700" spc="-10" dirty="0">
                <a:latin typeface="Arial" panose="020B0604020202020204"/>
                <a:cs typeface="Arial" panose="020B0604020202020204"/>
              </a:rPr>
              <a:t>range </a:t>
            </a:r>
            <a:r>
              <a:rPr sz="4700" spc="95" dirty="0">
                <a:latin typeface="Arial" panose="020B0604020202020204"/>
                <a:cs typeface="Arial" panose="020B0604020202020204"/>
              </a:rPr>
              <a:t>of </a:t>
            </a:r>
            <a:r>
              <a:rPr sz="4700" spc="20" dirty="0">
                <a:latin typeface="Arial" panose="020B0604020202020204"/>
                <a:cs typeface="Arial" panose="020B0604020202020204"/>
              </a:rPr>
              <a:t>integer  </a:t>
            </a:r>
            <a:r>
              <a:rPr sz="4700" spc="15" dirty="0">
                <a:latin typeface="Arial" panose="020B0604020202020204"/>
                <a:cs typeface="Arial" panose="020B0604020202020204"/>
              </a:rPr>
              <a:t>representation</a:t>
            </a:r>
            <a:endParaRPr sz="4700">
              <a:latin typeface="Arial" panose="020B0604020202020204"/>
              <a:cs typeface="Arial" panose="020B0604020202020204"/>
            </a:endParaRPr>
          </a:p>
        </p:txBody>
      </p:sp>
      <p:sp>
        <p:nvSpPr>
          <p:cNvPr id="4" name="object 4"/>
          <p:cNvSpPr txBox="1"/>
          <p:nvPr/>
        </p:nvSpPr>
        <p:spPr>
          <a:xfrm>
            <a:off x="1945355" y="5643462"/>
            <a:ext cx="13105765" cy="4311015"/>
          </a:xfrm>
          <a:prstGeom prst="rect">
            <a:avLst/>
          </a:prstGeom>
        </p:spPr>
        <p:txBody>
          <a:bodyPr vert="horz" wrap="square" lIns="0" tIns="40640" rIns="0" bIns="0" rtlCol="0">
            <a:spAutoFit/>
          </a:bodyPr>
          <a:lstStyle/>
          <a:p>
            <a:pPr marL="640715" marR="351155" indent="-628650">
              <a:lnSpc>
                <a:spcPts val="4860"/>
              </a:lnSpc>
              <a:spcBef>
                <a:spcPts val="320"/>
              </a:spcBef>
              <a:buSzPct val="124000"/>
              <a:buChar char="•"/>
              <a:tabLst>
                <a:tab pos="640715" algn="l"/>
                <a:tab pos="641350" algn="l"/>
              </a:tabLst>
            </a:pPr>
            <a:r>
              <a:rPr sz="4100" spc="25" dirty="0">
                <a:latin typeface="Arial" panose="020B0604020202020204"/>
                <a:cs typeface="Arial" panose="020B0604020202020204"/>
              </a:rPr>
              <a:t>Time-based priorities: </a:t>
            </a:r>
            <a:r>
              <a:rPr sz="4100" spc="40" dirty="0">
                <a:latin typeface="Arial" panose="020B0604020202020204"/>
                <a:cs typeface="Arial" panose="020B0604020202020204"/>
              </a:rPr>
              <a:t>from </a:t>
            </a:r>
            <a:r>
              <a:rPr sz="4100" spc="75" dirty="0">
                <a:latin typeface="Arial" panose="020B0604020202020204"/>
                <a:cs typeface="Arial" panose="020B0604020202020204"/>
              </a:rPr>
              <a:t>now </a:t>
            </a:r>
            <a:r>
              <a:rPr sz="4100" spc="114" dirty="0">
                <a:latin typeface="Arial" panose="020B0604020202020204"/>
                <a:cs typeface="Arial" panose="020B0604020202020204"/>
              </a:rPr>
              <a:t>to </a:t>
            </a:r>
            <a:r>
              <a:rPr sz="4100" spc="-75" dirty="0">
                <a:latin typeface="Arial" panose="020B0604020202020204"/>
                <a:cs typeface="Arial" panose="020B0604020202020204"/>
              </a:rPr>
              <a:t>a </a:t>
            </a:r>
            <a:r>
              <a:rPr sz="4100" spc="50" dirty="0">
                <a:latin typeface="Arial" panose="020B0604020202020204"/>
                <a:cs typeface="Arial" panose="020B0604020202020204"/>
              </a:rPr>
              <a:t>few </a:t>
            </a:r>
            <a:r>
              <a:rPr sz="4100" spc="45" dirty="0">
                <a:latin typeface="Arial" panose="020B0604020202020204"/>
                <a:cs typeface="Arial" panose="020B0604020202020204"/>
              </a:rPr>
              <a:t>seconds</a:t>
            </a:r>
            <a:r>
              <a:rPr sz="4100" spc="-245" dirty="0">
                <a:latin typeface="Arial" panose="020B0604020202020204"/>
                <a:cs typeface="Arial" panose="020B0604020202020204"/>
              </a:rPr>
              <a:t> </a:t>
            </a:r>
            <a:r>
              <a:rPr sz="4100" dirty="0">
                <a:latin typeface="Arial" panose="020B0604020202020204"/>
                <a:cs typeface="Arial" panose="020B0604020202020204"/>
              </a:rPr>
              <a:t>in  </a:t>
            </a:r>
            <a:r>
              <a:rPr sz="4100" spc="25" dirty="0">
                <a:latin typeface="Arial" panose="020B0604020202020204"/>
                <a:cs typeface="Arial" panose="020B0604020202020204"/>
              </a:rPr>
              <a:t>the</a:t>
            </a:r>
            <a:r>
              <a:rPr sz="4100" spc="-5" dirty="0">
                <a:latin typeface="Arial" panose="020B0604020202020204"/>
                <a:cs typeface="Arial" panose="020B0604020202020204"/>
              </a:rPr>
              <a:t> </a:t>
            </a:r>
            <a:r>
              <a:rPr sz="4100" spc="15" dirty="0">
                <a:latin typeface="Arial" panose="020B0604020202020204"/>
                <a:cs typeface="Arial" panose="020B0604020202020204"/>
              </a:rPr>
              <a:t>future</a:t>
            </a:r>
            <a:endParaRPr sz="4100">
              <a:latin typeface="Arial" panose="020B0604020202020204"/>
              <a:cs typeface="Arial" panose="020B0604020202020204"/>
            </a:endParaRPr>
          </a:p>
          <a:p>
            <a:pPr>
              <a:lnSpc>
                <a:spcPct val="100000"/>
              </a:lnSpc>
              <a:spcBef>
                <a:spcPts val="25"/>
              </a:spcBef>
              <a:buFont typeface="Arial" panose="020B0604020202020204"/>
              <a:buChar char="•"/>
            </a:pPr>
            <a:endParaRPr sz="4000">
              <a:latin typeface="Times New Roman" panose="02020603050405020304"/>
              <a:cs typeface="Times New Roman" panose="02020603050405020304"/>
            </a:endParaRPr>
          </a:p>
          <a:p>
            <a:pPr marL="640715" marR="951865" indent="-628650">
              <a:lnSpc>
                <a:spcPts val="4860"/>
              </a:lnSpc>
              <a:buSzPct val="124000"/>
              <a:buChar char="•"/>
              <a:tabLst>
                <a:tab pos="640715" algn="l"/>
                <a:tab pos="641350" algn="l"/>
              </a:tabLst>
            </a:pPr>
            <a:r>
              <a:rPr sz="4100" spc="20" dirty="0">
                <a:latin typeface="Arial" panose="020B0604020202020204"/>
                <a:cs typeface="Arial" panose="020B0604020202020204"/>
              </a:rPr>
              <a:t>Flow </a:t>
            </a:r>
            <a:r>
              <a:rPr sz="4100" spc="25" dirty="0">
                <a:latin typeface="Arial" panose="020B0604020202020204"/>
                <a:cs typeface="Arial" panose="020B0604020202020204"/>
              </a:rPr>
              <a:t>size-based priorities: </a:t>
            </a:r>
            <a:r>
              <a:rPr sz="4100" spc="-25" dirty="0">
                <a:latin typeface="Arial" panose="020B0604020202020204"/>
                <a:cs typeface="Arial" panose="020B0604020202020204"/>
              </a:rPr>
              <a:t>values </a:t>
            </a:r>
            <a:r>
              <a:rPr sz="4100" spc="-75" dirty="0">
                <a:latin typeface="Arial" panose="020B0604020202020204"/>
                <a:cs typeface="Arial" panose="020B0604020202020204"/>
              </a:rPr>
              <a:t>are </a:t>
            </a:r>
            <a:r>
              <a:rPr sz="4100" spc="60" dirty="0">
                <a:latin typeface="Arial" panose="020B0604020202020204"/>
                <a:cs typeface="Arial" panose="020B0604020202020204"/>
              </a:rPr>
              <a:t>known</a:t>
            </a:r>
            <a:r>
              <a:rPr sz="4100" spc="30" dirty="0">
                <a:latin typeface="Arial" panose="020B0604020202020204"/>
                <a:cs typeface="Arial" panose="020B0604020202020204"/>
              </a:rPr>
              <a:t> </a:t>
            </a:r>
            <a:r>
              <a:rPr sz="4100" spc="40" dirty="0">
                <a:latin typeface="Arial" panose="020B0604020202020204"/>
                <a:cs typeface="Arial" panose="020B0604020202020204"/>
              </a:rPr>
              <a:t>from  </a:t>
            </a:r>
            <a:r>
              <a:rPr sz="4100" spc="55" dirty="0">
                <a:latin typeface="Arial" panose="020B0604020202020204"/>
                <a:cs typeface="Arial" panose="020B0604020202020204"/>
              </a:rPr>
              <a:t>typical </a:t>
            </a:r>
            <a:r>
              <a:rPr sz="4100" spc="50" dirty="0">
                <a:latin typeface="Arial" panose="020B0604020202020204"/>
                <a:cs typeface="Arial" panose="020B0604020202020204"/>
              </a:rPr>
              <a:t>application</a:t>
            </a:r>
            <a:r>
              <a:rPr sz="4100" spc="-60" dirty="0">
                <a:latin typeface="Arial" panose="020B0604020202020204"/>
                <a:cs typeface="Arial" panose="020B0604020202020204"/>
              </a:rPr>
              <a:t> </a:t>
            </a:r>
            <a:r>
              <a:rPr sz="4100" spc="10" dirty="0">
                <a:latin typeface="Arial" panose="020B0604020202020204"/>
                <a:cs typeface="Arial" panose="020B0604020202020204"/>
              </a:rPr>
              <a:t>behavior</a:t>
            </a:r>
            <a:endParaRPr sz="4100">
              <a:latin typeface="Arial" panose="020B0604020202020204"/>
              <a:cs typeface="Arial" panose="020B0604020202020204"/>
            </a:endParaRPr>
          </a:p>
          <a:p>
            <a:pPr>
              <a:lnSpc>
                <a:spcPct val="100000"/>
              </a:lnSpc>
              <a:spcBef>
                <a:spcPts val="20"/>
              </a:spcBef>
              <a:buFont typeface="Arial" panose="020B0604020202020204"/>
              <a:buChar char="•"/>
            </a:pPr>
            <a:endParaRPr sz="3750">
              <a:latin typeface="Times New Roman" panose="02020603050405020304"/>
              <a:cs typeface="Times New Roman" panose="02020603050405020304"/>
            </a:endParaRPr>
          </a:p>
          <a:p>
            <a:pPr marL="640715" indent="-628650">
              <a:lnSpc>
                <a:spcPct val="100000"/>
              </a:lnSpc>
              <a:buSzPct val="124000"/>
              <a:buChar char="•"/>
              <a:tabLst>
                <a:tab pos="640715" algn="l"/>
                <a:tab pos="641350" algn="l"/>
              </a:tabLst>
            </a:pPr>
            <a:r>
              <a:rPr sz="4100" spc="65" dirty="0">
                <a:latin typeface="Arial" panose="020B0604020202020204"/>
                <a:cs typeface="Arial" panose="020B0604020202020204"/>
              </a:rPr>
              <a:t>Strict </a:t>
            </a:r>
            <a:r>
              <a:rPr sz="4100" spc="45" dirty="0">
                <a:latin typeface="Arial" panose="020B0604020202020204"/>
                <a:cs typeface="Arial" panose="020B0604020202020204"/>
              </a:rPr>
              <a:t>priority </a:t>
            </a:r>
            <a:r>
              <a:rPr sz="4100" spc="-10" dirty="0">
                <a:latin typeface="Arial" panose="020B0604020202020204"/>
                <a:cs typeface="Arial" panose="020B0604020202020204"/>
              </a:rPr>
              <a:t>ranges: </a:t>
            </a:r>
            <a:r>
              <a:rPr sz="4100" spc="70" dirty="0">
                <a:latin typeface="Arial" panose="020B0604020202020204"/>
                <a:cs typeface="Arial" panose="020B0604020202020204"/>
              </a:rPr>
              <a:t>policy/network </a:t>
            </a:r>
            <a:r>
              <a:rPr sz="4100" spc="40" dirty="0">
                <a:latin typeface="Arial" panose="020B0604020202020204"/>
                <a:cs typeface="Arial" panose="020B0604020202020204"/>
              </a:rPr>
              <a:t>operator</a:t>
            </a:r>
            <a:r>
              <a:rPr sz="4100" spc="-140" dirty="0">
                <a:latin typeface="Arial" panose="020B0604020202020204"/>
                <a:cs typeface="Arial" panose="020B0604020202020204"/>
              </a:rPr>
              <a:t> </a:t>
            </a:r>
            <a:r>
              <a:rPr sz="4100" spc="30" dirty="0">
                <a:latin typeface="Arial" panose="020B0604020202020204"/>
                <a:cs typeface="Arial" panose="020B0604020202020204"/>
              </a:rPr>
              <a:t>defined</a:t>
            </a:r>
            <a:endParaRPr sz="4100">
              <a:latin typeface="Arial" panose="020B0604020202020204"/>
              <a:cs typeface="Arial" panose="020B0604020202020204"/>
            </a:endParaRPr>
          </a:p>
        </p:txBody>
      </p:sp>
      <p:sp>
        <p:nvSpPr>
          <p:cNvPr id="5" name="object 5"/>
          <p:cNvSpPr/>
          <p:nvPr/>
        </p:nvSpPr>
        <p:spPr>
          <a:xfrm>
            <a:off x="15740850" y="4010913"/>
            <a:ext cx="3542665" cy="0"/>
          </a:xfrm>
          <a:custGeom>
            <a:avLst/>
            <a:gdLst/>
            <a:ahLst/>
            <a:cxnLst/>
            <a:rect l="l" t="t" r="r" b="b"/>
            <a:pathLst>
              <a:path w="3542665">
                <a:moveTo>
                  <a:pt x="0" y="0"/>
                </a:moveTo>
                <a:lnTo>
                  <a:pt x="3542049" y="0"/>
                </a:lnTo>
              </a:path>
            </a:pathLst>
          </a:custGeom>
          <a:ln w="73296">
            <a:solidFill>
              <a:srgbClr val="000000"/>
            </a:solidFill>
          </a:ln>
        </p:spPr>
        <p:txBody>
          <a:bodyPr wrap="square" lIns="0" tIns="0" rIns="0" bIns="0" rtlCol="0"/>
          <a:lstStyle/>
          <a:p/>
        </p:txBody>
      </p:sp>
      <p:sp>
        <p:nvSpPr>
          <p:cNvPr id="6" name="object 6"/>
          <p:cNvSpPr/>
          <p:nvPr/>
        </p:nvSpPr>
        <p:spPr>
          <a:xfrm>
            <a:off x="19319547" y="3866415"/>
            <a:ext cx="0" cy="289560"/>
          </a:xfrm>
          <a:custGeom>
            <a:avLst/>
            <a:gdLst/>
            <a:ahLst/>
            <a:cxnLst/>
            <a:rect l="l" t="t" r="r" b="b"/>
            <a:pathLst>
              <a:path h="289560">
                <a:moveTo>
                  <a:pt x="0" y="288996"/>
                </a:moveTo>
                <a:lnTo>
                  <a:pt x="0" y="0"/>
                </a:lnTo>
              </a:path>
            </a:pathLst>
          </a:custGeom>
          <a:ln w="73296">
            <a:solidFill>
              <a:srgbClr val="000000"/>
            </a:solidFill>
          </a:ln>
        </p:spPr>
        <p:txBody>
          <a:bodyPr wrap="square" lIns="0" tIns="0" rIns="0" bIns="0" rtlCol="0"/>
          <a:lstStyle/>
          <a:p/>
        </p:txBody>
      </p:sp>
      <p:sp>
        <p:nvSpPr>
          <p:cNvPr id="7" name="object 7"/>
          <p:cNvSpPr/>
          <p:nvPr/>
        </p:nvSpPr>
        <p:spPr>
          <a:xfrm>
            <a:off x="15704202" y="3866415"/>
            <a:ext cx="0" cy="289560"/>
          </a:xfrm>
          <a:custGeom>
            <a:avLst/>
            <a:gdLst/>
            <a:ahLst/>
            <a:cxnLst/>
            <a:rect l="l" t="t" r="r" b="b"/>
            <a:pathLst>
              <a:path h="289560">
                <a:moveTo>
                  <a:pt x="0" y="0"/>
                </a:moveTo>
                <a:lnTo>
                  <a:pt x="0" y="288996"/>
                </a:lnTo>
              </a:path>
            </a:pathLst>
          </a:custGeom>
          <a:ln w="73296">
            <a:solidFill>
              <a:srgbClr val="000000"/>
            </a:solidFill>
          </a:ln>
        </p:spPr>
        <p:txBody>
          <a:bodyPr wrap="square" lIns="0" tIns="0" rIns="0" bIns="0" rtlCol="0"/>
          <a:lstStyle/>
          <a:p/>
        </p:txBody>
      </p:sp>
      <p:sp>
        <p:nvSpPr>
          <p:cNvPr id="8" name="object 8"/>
          <p:cNvSpPr txBox="1"/>
          <p:nvPr/>
        </p:nvSpPr>
        <p:spPr>
          <a:xfrm>
            <a:off x="15609861" y="4269892"/>
            <a:ext cx="200660" cy="402590"/>
          </a:xfrm>
          <a:prstGeom prst="rect">
            <a:avLst/>
          </a:prstGeom>
        </p:spPr>
        <p:txBody>
          <a:bodyPr vert="horz" wrap="square" lIns="0" tIns="15240" rIns="0" bIns="0" rtlCol="0">
            <a:spAutoFit/>
          </a:bodyPr>
          <a:lstStyle/>
          <a:p>
            <a:pPr marL="12700">
              <a:lnSpc>
                <a:spcPct val="100000"/>
              </a:lnSpc>
              <a:spcBef>
                <a:spcPts val="120"/>
              </a:spcBef>
            </a:pPr>
            <a:r>
              <a:rPr sz="2450" b="1" spc="10" dirty="0">
                <a:latin typeface="Arial" panose="020B0604020202020204"/>
                <a:cs typeface="Arial" panose="020B0604020202020204"/>
              </a:rPr>
              <a:t>0</a:t>
            </a:r>
            <a:endParaRPr sz="2450">
              <a:latin typeface="Arial" panose="020B0604020202020204"/>
              <a:cs typeface="Arial" panose="020B0604020202020204"/>
            </a:endParaRPr>
          </a:p>
        </p:txBody>
      </p:sp>
      <p:sp>
        <p:nvSpPr>
          <p:cNvPr id="9" name="object 9"/>
          <p:cNvSpPr txBox="1"/>
          <p:nvPr/>
        </p:nvSpPr>
        <p:spPr>
          <a:xfrm>
            <a:off x="19134090" y="4195129"/>
            <a:ext cx="421640" cy="402590"/>
          </a:xfrm>
          <a:prstGeom prst="rect">
            <a:avLst/>
          </a:prstGeom>
        </p:spPr>
        <p:txBody>
          <a:bodyPr vert="horz" wrap="square" lIns="0" tIns="15240" rIns="0" bIns="0" rtlCol="0">
            <a:spAutoFit/>
          </a:bodyPr>
          <a:lstStyle/>
          <a:p>
            <a:pPr marL="38100">
              <a:lnSpc>
                <a:spcPct val="100000"/>
              </a:lnSpc>
              <a:spcBef>
                <a:spcPts val="120"/>
              </a:spcBef>
            </a:pPr>
            <a:r>
              <a:rPr sz="3675" b="1" spc="52" baseline="-14000" dirty="0">
                <a:latin typeface="Arial" panose="020B0604020202020204"/>
                <a:cs typeface="Arial" panose="020B0604020202020204"/>
              </a:rPr>
              <a:t>2</a:t>
            </a:r>
            <a:r>
              <a:rPr sz="1650" b="1" i="1" spc="35" dirty="0">
                <a:latin typeface="Arial" panose="020B0604020202020204"/>
                <a:cs typeface="Arial" panose="020B0604020202020204"/>
              </a:rPr>
              <a:t>w</a:t>
            </a:r>
            <a:endParaRPr sz="1650">
              <a:latin typeface="Arial" panose="020B0604020202020204"/>
              <a:cs typeface="Arial" panose="020B0604020202020204"/>
            </a:endParaRPr>
          </a:p>
        </p:txBody>
      </p:sp>
      <p:sp>
        <p:nvSpPr>
          <p:cNvPr id="10" name="object 10"/>
          <p:cNvSpPr/>
          <p:nvPr/>
        </p:nvSpPr>
        <p:spPr>
          <a:xfrm>
            <a:off x="16805226" y="3755098"/>
            <a:ext cx="592455" cy="215900"/>
          </a:xfrm>
          <a:custGeom>
            <a:avLst/>
            <a:gdLst/>
            <a:ahLst/>
            <a:cxnLst/>
            <a:rect l="l" t="t" r="r" b="b"/>
            <a:pathLst>
              <a:path w="592455" h="215900">
                <a:moveTo>
                  <a:pt x="0" y="0"/>
                </a:moveTo>
                <a:lnTo>
                  <a:pt x="592118" y="0"/>
                </a:lnTo>
                <a:lnTo>
                  <a:pt x="592118" y="215687"/>
                </a:lnTo>
                <a:lnTo>
                  <a:pt x="0" y="215687"/>
                </a:lnTo>
                <a:lnTo>
                  <a:pt x="0" y="0"/>
                </a:lnTo>
                <a:close/>
              </a:path>
            </a:pathLst>
          </a:custGeom>
          <a:solidFill>
            <a:srgbClr val="EE220C"/>
          </a:solidFill>
        </p:spPr>
        <p:txBody>
          <a:bodyPr wrap="square" lIns="0" tIns="0" rIns="0" bIns="0" rtlCol="0"/>
          <a:lstStyle/>
          <a:p/>
        </p:txBody>
      </p:sp>
      <p:sp>
        <p:nvSpPr>
          <p:cNvPr id="11" name="object 11"/>
          <p:cNvSpPr txBox="1"/>
          <p:nvPr/>
        </p:nvSpPr>
        <p:spPr>
          <a:xfrm>
            <a:off x="16405648" y="2803968"/>
            <a:ext cx="1386840" cy="402590"/>
          </a:xfrm>
          <a:prstGeom prst="rect">
            <a:avLst/>
          </a:prstGeom>
        </p:spPr>
        <p:txBody>
          <a:bodyPr vert="horz" wrap="square" lIns="0" tIns="15240" rIns="0" bIns="0" rtlCol="0">
            <a:spAutoFit/>
          </a:bodyPr>
          <a:lstStyle/>
          <a:p>
            <a:pPr marL="12700">
              <a:lnSpc>
                <a:spcPct val="100000"/>
              </a:lnSpc>
              <a:spcBef>
                <a:spcPts val="120"/>
              </a:spcBef>
            </a:pPr>
            <a:r>
              <a:rPr sz="2450" b="1" spc="-35" dirty="0">
                <a:latin typeface="Arial" panose="020B0604020202020204"/>
                <a:cs typeface="Arial" panose="020B0604020202020204"/>
              </a:rPr>
              <a:t>Values</a:t>
            </a:r>
            <a:r>
              <a:rPr sz="2450" b="1" spc="-80" dirty="0">
                <a:latin typeface="Arial" panose="020B0604020202020204"/>
                <a:cs typeface="Arial" panose="020B0604020202020204"/>
              </a:rPr>
              <a:t> </a:t>
            </a:r>
            <a:r>
              <a:rPr sz="2450" b="1" spc="10" dirty="0">
                <a:latin typeface="Arial" panose="020B0604020202020204"/>
                <a:cs typeface="Arial" panose="020B0604020202020204"/>
              </a:rPr>
              <a:t>of</a:t>
            </a:r>
            <a:endParaRPr sz="2450">
              <a:latin typeface="Arial" panose="020B0604020202020204"/>
              <a:cs typeface="Arial" panose="020B0604020202020204"/>
            </a:endParaRPr>
          </a:p>
        </p:txBody>
      </p:sp>
      <p:sp>
        <p:nvSpPr>
          <p:cNvPr id="13" name="object 13"/>
          <p:cNvSpPr txBox="1">
            <a:spLocks noGrp="1"/>
          </p:cNvSpPr>
          <p:nvPr>
            <p:ph type="sldNum" sz="quarter" idx="7"/>
          </p:nvPr>
        </p:nvSpPr>
        <p:spPr>
          <a:prstGeom prst="rect">
            <a:avLst/>
          </a:prstGeom>
        </p:spPr>
        <p:txBody>
          <a:bodyPr vert="horz" wrap="square" lIns="0" tIns="7620" rIns="0" bIns="0" rtlCol="0">
            <a:spAutoFit/>
          </a:bodyPr>
          <a:lstStyle/>
          <a:p>
            <a:pPr marL="25400">
              <a:lnSpc>
                <a:spcPct val="100000"/>
              </a:lnSpc>
              <a:spcBef>
                <a:spcPts val="60"/>
              </a:spcBef>
            </a:pPr>
            <a:r>
              <a:rPr spc="15" dirty="0"/>
              <a:t>18</a:t>
            </a:r>
            <a:endParaRPr spc="15" dirty="0"/>
          </a:p>
        </p:txBody>
      </p:sp>
      <p:sp>
        <p:nvSpPr>
          <p:cNvPr id="12" name="object 12"/>
          <p:cNvSpPr txBox="1"/>
          <p:nvPr/>
        </p:nvSpPr>
        <p:spPr>
          <a:xfrm>
            <a:off x="16520828" y="3191391"/>
            <a:ext cx="1171575" cy="402590"/>
          </a:xfrm>
          <a:prstGeom prst="rect">
            <a:avLst/>
          </a:prstGeom>
        </p:spPr>
        <p:txBody>
          <a:bodyPr vert="horz" wrap="square" lIns="0" tIns="15240" rIns="0" bIns="0" rtlCol="0">
            <a:spAutoFit/>
          </a:bodyPr>
          <a:lstStyle/>
          <a:p>
            <a:pPr marL="12700">
              <a:lnSpc>
                <a:spcPct val="100000"/>
              </a:lnSpc>
              <a:spcBef>
                <a:spcPts val="120"/>
              </a:spcBef>
            </a:pPr>
            <a:r>
              <a:rPr sz="2450" b="1" spc="25" dirty="0">
                <a:latin typeface="Arial" panose="020B0604020202020204"/>
                <a:cs typeface="Arial" panose="020B0604020202020204"/>
              </a:rPr>
              <a:t>Inte</a:t>
            </a:r>
            <a:r>
              <a:rPr sz="2450" b="1" spc="-20" dirty="0">
                <a:latin typeface="Arial" panose="020B0604020202020204"/>
                <a:cs typeface="Arial" panose="020B0604020202020204"/>
              </a:rPr>
              <a:t>r</a:t>
            </a:r>
            <a:r>
              <a:rPr sz="2450" b="1" spc="25" dirty="0">
                <a:latin typeface="Arial" panose="020B0604020202020204"/>
                <a:cs typeface="Arial" panose="020B0604020202020204"/>
              </a:rPr>
              <a:t>est</a:t>
            </a:r>
            <a:endParaRPr sz="2450">
              <a:latin typeface="Arial" panose="020B0604020202020204"/>
              <a:cs typeface="Arial" panose="020B0604020202020204"/>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056040" y="3484576"/>
            <a:ext cx="5992495" cy="716915"/>
          </a:xfrm>
          <a:prstGeom prst="rect">
            <a:avLst/>
          </a:prstGeom>
        </p:spPr>
        <p:txBody>
          <a:bodyPr vert="horz" wrap="square" lIns="0" tIns="17145" rIns="0" bIns="0" rtlCol="0">
            <a:spAutoFit/>
          </a:bodyPr>
          <a:lstStyle/>
          <a:p>
            <a:pPr algn="ctr">
              <a:lnSpc>
                <a:spcPct val="100000"/>
              </a:lnSpc>
              <a:spcBef>
                <a:spcPts val="135"/>
              </a:spcBef>
            </a:pPr>
            <a:r>
              <a:rPr sz="4500" spc="150" dirty="0">
                <a:solidFill>
                  <a:srgbClr val="FFFFFF"/>
                </a:solidFill>
                <a:latin typeface="Arial" panose="020B0604020202020204"/>
                <a:cs typeface="Arial" panose="020B0604020202020204"/>
              </a:rPr>
              <a:t>Application</a:t>
            </a:r>
            <a:endParaRPr sz="4500">
              <a:latin typeface="Arial" panose="020B0604020202020204"/>
              <a:cs typeface="Arial" panose="020B0604020202020204"/>
            </a:endParaRPr>
          </a:p>
        </p:txBody>
      </p:sp>
      <p:sp>
        <p:nvSpPr>
          <p:cNvPr id="3" name="object 3"/>
          <p:cNvSpPr/>
          <p:nvPr/>
        </p:nvSpPr>
        <p:spPr>
          <a:xfrm>
            <a:off x="9541581" y="4510306"/>
            <a:ext cx="1021080" cy="1217295"/>
          </a:xfrm>
          <a:custGeom>
            <a:avLst/>
            <a:gdLst/>
            <a:ahLst/>
            <a:cxnLst/>
            <a:rect l="l" t="t" r="r" b="b"/>
            <a:pathLst>
              <a:path w="1021079" h="1217295">
                <a:moveTo>
                  <a:pt x="1020934" y="546902"/>
                </a:moveTo>
                <a:lnTo>
                  <a:pt x="0" y="546902"/>
                </a:lnTo>
                <a:lnTo>
                  <a:pt x="510468" y="1217039"/>
                </a:lnTo>
                <a:lnTo>
                  <a:pt x="1020934" y="546902"/>
                </a:lnTo>
                <a:close/>
              </a:path>
              <a:path w="1021079" h="1217295">
                <a:moveTo>
                  <a:pt x="751195" y="0"/>
                </a:moveTo>
                <a:lnTo>
                  <a:pt x="269739" y="0"/>
                </a:lnTo>
                <a:lnTo>
                  <a:pt x="269739" y="546902"/>
                </a:lnTo>
                <a:lnTo>
                  <a:pt x="751195" y="546902"/>
                </a:lnTo>
                <a:lnTo>
                  <a:pt x="751195" y="0"/>
                </a:lnTo>
                <a:close/>
              </a:path>
            </a:pathLst>
          </a:custGeom>
          <a:solidFill>
            <a:srgbClr val="00A2FF"/>
          </a:solidFill>
        </p:spPr>
        <p:txBody>
          <a:bodyPr wrap="square" lIns="0" tIns="0" rIns="0" bIns="0" rtlCol="0"/>
          <a:lstStyle/>
          <a:p/>
        </p:txBody>
      </p:sp>
      <p:sp>
        <p:nvSpPr>
          <p:cNvPr id="4" name="object 4"/>
          <p:cNvSpPr/>
          <p:nvPr/>
        </p:nvSpPr>
        <p:spPr>
          <a:xfrm>
            <a:off x="9541581" y="7075962"/>
            <a:ext cx="1021080" cy="1217295"/>
          </a:xfrm>
          <a:custGeom>
            <a:avLst/>
            <a:gdLst/>
            <a:ahLst/>
            <a:cxnLst/>
            <a:rect l="l" t="t" r="r" b="b"/>
            <a:pathLst>
              <a:path w="1021079" h="1217295">
                <a:moveTo>
                  <a:pt x="1020934" y="546902"/>
                </a:moveTo>
                <a:lnTo>
                  <a:pt x="0" y="546902"/>
                </a:lnTo>
                <a:lnTo>
                  <a:pt x="510468" y="1217039"/>
                </a:lnTo>
                <a:lnTo>
                  <a:pt x="1020934" y="546902"/>
                </a:lnTo>
                <a:close/>
              </a:path>
              <a:path w="1021079" h="1217295">
                <a:moveTo>
                  <a:pt x="751195" y="0"/>
                </a:moveTo>
                <a:lnTo>
                  <a:pt x="269739" y="0"/>
                </a:lnTo>
                <a:lnTo>
                  <a:pt x="269739" y="546902"/>
                </a:lnTo>
                <a:lnTo>
                  <a:pt x="751195" y="546902"/>
                </a:lnTo>
                <a:lnTo>
                  <a:pt x="751195" y="0"/>
                </a:lnTo>
                <a:close/>
              </a:path>
            </a:pathLst>
          </a:custGeom>
          <a:solidFill>
            <a:srgbClr val="00A2FF"/>
          </a:solidFill>
        </p:spPr>
        <p:txBody>
          <a:bodyPr wrap="square" lIns="0" tIns="0" rIns="0" bIns="0" rtlCol="0"/>
          <a:lstStyle/>
          <a:p/>
        </p:txBody>
      </p:sp>
      <p:sp>
        <p:nvSpPr>
          <p:cNvPr id="5" name="object 5"/>
          <p:cNvSpPr txBox="1"/>
          <p:nvPr/>
        </p:nvSpPr>
        <p:spPr>
          <a:xfrm>
            <a:off x="11107380" y="4720140"/>
            <a:ext cx="2736850" cy="789940"/>
          </a:xfrm>
          <a:prstGeom prst="rect">
            <a:avLst/>
          </a:prstGeom>
        </p:spPr>
        <p:txBody>
          <a:bodyPr vert="horz" wrap="square" lIns="0" tIns="1270" rIns="0" bIns="0" rtlCol="0">
            <a:spAutoFit/>
          </a:bodyPr>
          <a:lstStyle/>
          <a:p>
            <a:pPr marL="12700" marR="5080" indent="512445">
              <a:lnSpc>
                <a:spcPct val="104000"/>
              </a:lnSpc>
              <a:spcBef>
                <a:spcPts val="10"/>
              </a:spcBef>
            </a:pPr>
            <a:r>
              <a:rPr sz="2450" b="1" spc="-5" dirty="0">
                <a:latin typeface="Arial" panose="020B0604020202020204"/>
                <a:cs typeface="Arial" panose="020B0604020202020204"/>
              </a:rPr>
              <a:t>Application  Processing</a:t>
            </a:r>
            <a:r>
              <a:rPr sz="2450" b="1" spc="-50" dirty="0">
                <a:latin typeface="Arial" panose="020B0604020202020204"/>
                <a:cs typeface="Arial" panose="020B0604020202020204"/>
              </a:rPr>
              <a:t> </a:t>
            </a:r>
            <a:r>
              <a:rPr sz="2450" b="1" spc="20" dirty="0">
                <a:latin typeface="Arial" panose="020B0604020202020204"/>
                <a:cs typeface="Arial" panose="020B0604020202020204"/>
              </a:rPr>
              <a:t>Speed</a:t>
            </a:r>
            <a:endParaRPr sz="2450">
              <a:latin typeface="Arial" panose="020B0604020202020204"/>
              <a:cs typeface="Arial" panose="020B0604020202020204"/>
            </a:endParaRPr>
          </a:p>
        </p:txBody>
      </p:sp>
      <p:sp>
        <p:nvSpPr>
          <p:cNvPr id="10" name="object 10"/>
          <p:cNvSpPr txBox="1">
            <a:spLocks noGrp="1"/>
          </p:cNvSpPr>
          <p:nvPr>
            <p:ph type="sldNum" sz="quarter" idx="7"/>
          </p:nvPr>
        </p:nvSpPr>
        <p:spPr>
          <a:prstGeom prst="rect">
            <a:avLst/>
          </a:prstGeom>
        </p:spPr>
        <p:txBody>
          <a:bodyPr vert="horz" wrap="square" lIns="0" tIns="7620" rIns="0" bIns="0" rtlCol="0">
            <a:spAutoFit/>
          </a:bodyPr>
          <a:lstStyle/>
          <a:p>
            <a:pPr marL="25400">
              <a:lnSpc>
                <a:spcPct val="100000"/>
              </a:lnSpc>
              <a:spcBef>
                <a:spcPts val="60"/>
              </a:spcBef>
            </a:pPr>
            <a:r>
              <a:rPr spc="15" dirty="0"/>
              <a:t>21</a:t>
            </a:r>
            <a:endParaRPr spc="15" dirty="0"/>
          </a:p>
        </p:txBody>
      </p:sp>
      <p:sp>
        <p:nvSpPr>
          <p:cNvPr id="6" name="object 6"/>
          <p:cNvSpPr txBox="1"/>
          <p:nvPr/>
        </p:nvSpPr>
        <p:spPr>
          <a:xfrm>
            <a:off x="7056040" y="5677465"/>
            <a:ext cx="5992495" cy="1419860"/>
          </a:xfrm>
          <a:prstGeom prst="rect">
            <a:avLst/>
          </a:prstGeom>
          <a:solidFill>
            <a:srgbClr val="00A2FF"/>
          </a:solidFill>
        </p:spPr>
        <p:txBody>
          <a:bodyPr vert="horz" wrap="square" lIns="0" tIns="368300" rIns="0" bIns="0" rtlCol="0">
            <a:spAutoFit/>
          </a:bodyPr>
          <a:lstStyle/>
          <a:p>
            <a:pPr marL="314960">
              <a:lnSpc>
                <a:spcPct val="100000"/>
              </a:lnSpc>
              <a:spcBef>
                <a:spcPts val="2900"/>
              </a:spcBef>
            </a:pPr>
            <a:r>
              <a:rPr sz="4500" spc="150" dirty="0">
                <a:solidFill>
                  <a:srgbClr val="FFFFFF"/>
                </a:solidFill>
                <a:latin typeface="Arial" panose="020B0604020202020204"/>
                <a:cs typeface="Arial" panose="020B0604020202020204"/>
              </a:rPr>
              <a:t>Network</a:t>
            </a:r>
            <a:r>
              <a:rPr sz="4500" spc="-10" dirty="0">
                <a:solidFill>
                  <a:srgbClr val="FFFFFF"/>
                </a:solidFill>
                <a:latin typeface="Arial" panose="020B0604020202020204"/>
                <a:cs typeface="Arial" panose="020B0604020202020204"/>
              </a:rPr>
              <a:t> </a:t>
            </a:r>
            <a:r>
              <a:rPr sz="4500" spc="105" dirty="0">
                <a:solidFill>
                  <a:srgbClr val="FFFFFF"/>
                </a:solidFill>
                <a:latin typeface="Arial" panose="020B0604020202020204"/>
                <a:cs typeface="Arial" panose="020B0604020202020204"/>
              </a:rPr>
              <a:t>Processing</a:t>
            </a:r>
            <a:endParaRPr sz="4500">
              <a:latin typeface="Arial" panose="020B0604020202020204"/>
              <a:cs typeface="Arial" panose="020B0604020202020204"/>
            </a:endParaRPr>
          </a:p>
        </p:txBody>
      </p:sp>
      <p:sp>
        <p:nvSpPr>
          <p:cNvPr id="7" name="object 7"/>
          <p:cNvSpPr txBox="1"/>
          <p:nvPr/>
        </p:nvSpPr>
        <p:spPr>
          <a:xfrm>
            <a:off x="7056040" y="8214294"/>
            <a:ext cx="5992495" cy="1419860"/>
          </a:xfrm>
          <a:prstGeom prst="rect">
            <a:avLst/>
          </a:prstGeom>
          <a:solidFill>
            <a:srgbClr val="00A2FF"/>
          </a:solidFill>
        </p:spPr>
        <p:txBody>
          <a:bodyPr vert="horz" wrap="square" lIns="0" tIns="365760" rIns="0" bIns="0" rtlCol="0">
            <a:spAutoFit/>
          </a:bodyPr>
          <a:lstStyle/>
          <a:p>
            <a:pPr algn="ctr">
              <a:lnSpc>
                <a:spcPct val="100000"/>
              </a:lnSpc>
              <a:spcBef>
                <a:spcPts val="2880"/>
              </a:spcBef>
            </a:pPr>
            <a:r>
              <a:rPr sz="4500" spc="15" dirty="0">
                <a:solidFill>
                  <a:srgbClr val="FFFFFF"/>
                </a:solidFill>
                <a:latin typeface="Arial" panose="020B0604020202020204"/>
                <a:cs typeface="Arial" panose="020B0604020202020204"/>
              </a:rPr>
              <a:t>NIC</a:t>
            </a:r>
            <a:r>
              <a:rPr sz="4500" dirty="0">
                <a:solidFill>
                  <a:srgbClr val="FFFFFF"/>
                </a:solidFill>
                <a:latin typeface="Arial" panose="020B0604020202020204"/>
                <a:cs typeface="Arial" panose="020B0604020202020204"/>
              </a:rPr>
              <a:t> </a:t>
            </a:r>
            <a:r>
              <a:rPr sz="4500" spc="15" dirty="0">
                <a:solidFill>
                  <a:srgbClr val="FFFFFF"/>
                </a:solidFill>
                <a:latin typeface="Arial" panose="020B0604020202020204"/>
                <a:cs typeface="Arial" panose="020B0604020202020204"/>
              </a:rPr>
              <a:t>(20Gbps)</a:t>
            </a:r>
            <a:endParaRPr sz="4500">
              <a:latin typeface="Arial" panose="020B0604020202020204"/>
              <a:cs typeface="Arial" panose="020B0604020202020204"/>
            </a:endParaRPr>
          </a:p>
        </p:txBody>
      </p:sp>
      <p:sp>
        <p:nvSpPr>
          <p:cNvPr id="8" name="object 8"/>
          <p:cNvSpPr txBox="1"/>
          <p:nvPr/>
        </p:nvSpPr>
        <p:spPr>
          <a:xfrm>
            <a:off x="10803724" y="7285507"/>
            <a:ext cx="4006850" cy="789940"/>
          </a:xfrm>
          <a:prstGeom prst="rect">
            <a:avLst/>
          </a:prstGeom>
        </p:spPr>
        <p:txBody>
          <a:bodyPr vert="horz" wrap="square" lIns="0" tIns="1270" rIns="0" bIns="0" rtlCol="0">
            <a:spAutoFit/>
          </a:bodyPr>
          <a:lstStyle/>
          <a:p>
            <a:pPr marL="12700" marR="5080">
              <a:lnSpc>
                <a:spcPct val="104000"/>
              </a:lnSpc>
              <a:spcBef>
                <a:spcPts val="10"/>
              </a:spcBef>
            </a:pPr>
            <a:r>
              <a:rPr sz="2450" b="1" spc="-5" dirty="0">
                <a:latin typeface="Arial" panose="020B0604020202020204"/>
                <a:cs typeface="Arial" panose="020B0604020202020204"/>
              </a:rPr>
              <a:t>60B </a:t>
            </a:r>
            <a:r>
              <a:rPr sz="2450" b="1" spc="45" dirty="0">
                <a:latin typeface="Arial" panose="020B0604020202020204"/>
                <a:cs typeface="Arial" panose="020B0604020202020204"/>
              </a:rPr>
              <a:t>packet </a:t>
            </a:r>
            <a:r>
              <a:rPr sz="2450" b="1" spc="-10" dirty="0">
                <a:latin typeface="Arial" panose="020B0604020202020204"/>
                <a:cs typeface="Arial" panose="020B0604020202020204"/>
              </a:rPr>
              <a:t>every </a:t>
            </a:r>
            <a:r>
              <a:rPr sz="2450" b="1" spc="10" dirty="0">
                <a:latin typeface="Arial" panose="020B0604020202020204"/>
                <a:cs typeface="Arial" panose="020B0604020202020204"/>
              </a:rPr>
              <a:t>24 </a:t>
            </a:r>
            <a:r>
              <a:rPr sz="2450" b="1" spc="-35" dirty="0">
                <a:latin typeface="Arial" panose="020B0604020202020204"/>
                <a:cs typeface="Arial" panose="020B0604020202020204"/>
              </a:rPr>
              <a:t>ns  </a:t>
            </a:r>
            <a:r>
              <a:rPr sz="2450" b="1" dirty="0">
                <a:latin typeface="Arial" panose="020B0604020202020204"/>
                <a:cs typeface="Arial" panose="020B0604020202020204"/>
              </a:rPr>
              <a:t>1500B </a:t>
            </a:r>
            <a:r>
              <a:rPr sz="2450" b="1" spc="45" dirty="0">
                <a:latin typeface="Arial" panose="020B0604020202020204"/>
                <a:cs typeface="Arial" panose="020B0604020202020204"/>
              </a:rPr>
              <a:t>packet </a:t>
            </a:r>
            <a:r>
              <a:rPr sz="2450" b="1" spc="-10" dirty="0">
                <a:latin typeface="Arial" panose="020B0604020202020204"/>
                <a:cs typeface="Arial" panose="020B0604020202020204"/>
              </a:rPr>
              <a:t>every </a:t>
            </a:r>
            <a:r>
              <a:rPr sz="2450" b="1" spc="10" dirty="0">
                <a:latin typeface="Arial" panose="020B0604020202020204"/>
                <a:cs typeface="Arial" panose="020B0604020202020204"/>
              </a:rPr>
              <a:t>600</a:t>
            </a:r>
            <a:r>
              <a:rPr sz="2450" b="1" spc="-35" dirty="0">
                <a:latin typeface="Arial" panose="020B0604020202020204"/>
                <a:cs typeface="Arial" panose="020B0604020202020204"/>
              </a:rPr>
              <a:t> ns</a:t>
            </a:r>
            <a:endParaRPr sz="2450">
              <a:latin typeface="Arial" panose="020B0604020202020204"/>
              <a:cs typeface="Arial" panose="020B0604020202020204"/>
            </a:endParaRPr>
          </a:p>
        </p:txBody>
      </p:sp>
      <p:sp>
        <p:nvSpPr>
          <p:cNvPr id="9" name="object 9"/>
          <p:cNvSpPr txBox="1">
            <a:spLocks noGrp="1"/>
          </p:cNvSpPr>
          <p:nvPr>
            <p:ph type="title"/>
          </p:nvPr>
        </p:nvSpPr>
        <p:spPr>
          <a:xfrm>
            <a:off x="1005205" y="452374"/>
            <a:ext cx="18093690" cy="1489075"/>
          </a:xfrm>
          <a:prstGeom prst="rect">
            <a:avLst/>
          </a:prstGeom>
        </p:spPr>
        <p:txBody>
          <a:bodyPr vert="horz" wrap="square" lIns="0" tIns="12065" rIns="0" bIns="0" rtlCol="0">
            <a:spAutoFit/>
          </a:bodyPr>
          <a:lstStyle/>
          <a:p>
            <a:pPr marL="19050" algn="ctr">
              <a:lnSpc>
                <a:spcPct val="100000"/>
              </a:lnSpc>
              <a:spcBef>
                <a:spcPts val="95"/>
              </a:spcBef>
              <a:tabLst>
                <a:tab pos="4337050" algn="l"/>
                <a:tab pos="6196965" algn="l"/>
                <a:tab pos="11795760" algn="l"/>
                <a:tab pos="12974955" algn="l"/>
              </a:tabLst>
            </a:pPr>
            <a:r>
              <a:rPr sz="9600" spc="200" dirty="0"/>
              <a:t>Packets </a:t>
            </a:r>
            <a:r>
              <a:rPr sz="9600" spc="-5" dirty="0"/>
              <a:t>a</a:t>
            </a:r>
            <a:r>
              <a:rPr sz="9600" dirty="0"/>
              <a:t>r</a:t>
            </a:r>
            <a:r>
              <a:rPr sz="9600" spc="-5" dirty="0"/>
              <a:t>e P</a:t>
            </a:r>
            <a:r>
              <a:rPr sz="9600" dirty="0"/>
              <a:t>r</a:t>
            </a:r>
            <a:r>
              <a:rPr sz="9600" spc="220" dirty="0"/>
              <a:t>ocessed </a:t>
            </a:r>
            <a:r>
              <a:rPr sz="9600" spc="150" dirty="0"/>
              <a:t>in </a:t>
            </a:r>
            <a:r>
              <a:rPr sz="9600" spc="220" dirty="0"/>
              <a:t>Batches</a:t>
            </a:r>
            <a:endParaRPr sz="9600" spc="220" dirty="0"/>
          </a:p>
        </p:txBody>
      </p:sp>
      <p:sp>
        <p:nvSpPr>
          <p:cNvPr id="12" name="object 6"/>
          <p:cNvSpPr txBox="1"/>
          <p:nvPr/>
        </p:nvSpPr>
        <p:spPr>
          <a:xfrm>
            <a:off x="7056040" y="3016180"/>
            <a:ext cx="5992495" cy="1494155"/>
          </a:xfrm>
          <a:prstGeom prst="rect">
            <a:avLst/>
          </a:prstGeom>
          <a:solidFill>
            <a:srgbClr val="00A2FF"/>
          </a:solidFill>
        </p:spPr>
        <p:txBody>
          <a:bodyPr vert="horz" wrap="square" lIns="0" tIns="368300" rIns="0" bIns="0" rtlCol="0">
            <a:spAutoFit/>
          </a:bodyPr>
          <a:p>
            <a:pPr marL="314960" algn="ctr">
              <a:lnSpc>
                <a:spcPct val="100000"/>
              </a:lnSpc>
              <a:spcBef>
                <a:spcPts val="2900"/>
              </a:spcBef>
            </a:pPr>
            <a:r>
              <a:rPr lang="en-US" sz="4800" spc="150" dirty="0">
                <a:solidFill>
                  <a:srgbClr val="FFFFFF"/>
                </a:solidFill>
                <a:latin typeface="Arial" panose="020B0604020202020204"/>
                <a:cs typeface="Arial" panose="020B0604020202020204"/>
              </a:rPr>
              <a:t>Application</a:t>
            </a:r>
            <a:endParaRPr lang="en-US" sz="4800" spc="150" dirty="0">
              <a:solidFill>
                <a:srgbClr val="FFFFFF"/>
              </a:solidFill>
              <a:latin typeface="Arial" panose="020B0604020202020204"/>
              <a:cs typeface="Arial" panose="020B0604020202020204"/>
            </a:endParaRPr>
          </a:p>
          <a:p>
            <a:pPr marL="314960" algn="ctr">
              <a:lnSpc>
                <a:spcPct val="100000"/>
              </a:lnSpc>
              <a:spcBef>
                <a:spcPts val="2900"/>
              </a:spcBef>
            </a:pPr>
            <a:r>
              <a:rPr lang="en-US" sz="100" spc="150" dirty="0">
                <a:solidFill>
                  <a:srgbClr val="FFFFFF"/>
                </a:solidFill>
                <a:latin typeface="Arial" panose="020B0604020202020204"/>
                <a:cs typeface="Arial" panose="020B0604020202020204"/>
              </a:rPr>
              <a:t>a</a:t>
            </a:r>
            <a:endParaRPr lang="en-US" sz="100" spc="150" dirty="0">
              <a:solidFill>
                <a:srgbClr val="FFFFFF"/>
              </a:solidFill>
              <a:latin typeface="Arial" panose="020B0604020202020204"/>
              <a:cs typeface="Arial" panose="020B0604020202020204"/>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056040" y="3484576"/>
            <a:ext cx="5992495" cy="716915"/>
          </a:xfrm>
          <a:prstGeom prst="rect">
            <a:avLst/>
          </a:prstGeom>
        </p:spPr>
        <p:txBody>
          <a:bodyPr vert="horz" wrap="square" lIns="0" tIns="17145" rIns="0" bIns="0" rtlCol="0">
            <a:spAutoFit/>
          </a:bodyPr>
          <a:lstStyle/>
          <a:p>
            <a:pPr algn="ctr">
              <a:lnSpc>
                <a:spcPct val="100000"/>
              </a:lnSpc>
              <a:spcBef>
                <a:spcPts val="135"/>
              </a:spcBef>
            </a:pPr>
            <a:r>
              <a:rPr sz="4500" spc="150" dirty="0">
                <a:solidFill>
                  <a:srgbClr val="FFFFFF"/>
                </a:solidFill>
                <a:latin typeface="Arial" panose="020B0604020202020204"/>
                <a:cs typeface="Arial" panose="020B0604020202020204"/>
              </a:rPr>
              <a:t>Application</a:t>
            </a:r>
            <a:endParaRPr sz="4500">
              <a:latin typeface="Arial" panose="020B0604020202020204"/>
              <a:cs typeface="Arial" panose="020B0604020202020204"/>
            </a:endParaRPr>
          </a:p>
        </p:txBody>
      </p:sp>
      <p:sp>
        <p:nvSpPr>
          <p:cNvPr id="3" name="object 3"/>
          <p:cNvSpPr/>
          <p:nvPr/>
        </p:nvSpPr>
        <p:spPr>
          <a:xfrm>
            <a:off x="9541581" y="4510306"/>
            <a:ext cx="1021080" cy="1217295"/>
          </a:xfrm>
          <a:custGeom>
            <a:avLst/>
            <a:gdLst/>
            <a:ahLst/>
            <a:cxnLst/>
            <a:rect l="l" t="t" r="r" b="b"/>
            <a:pathLst>
              <a:path w="1021079" h="1217295">
                <a:moveTo>
                  <a:pt x="1020934" y="546902"/>
                </a:moveTo>
                <a:lnTo>
                  <a:pt x="0" y="546902"/>
                </a:lnTo>
                <a:lnTo>
                  <a:pt x="510468" y="1217039"/>
                </a:lnTo>
                <a:lnTo>
                  <a:pt x="1020934" y="546902"/>
                </a:lnTo>
                <a:close/>
              </a:path>
              <a:path w="1021079" h="1217295">
                <a:moveTo>
                  <a:pt x="751195" y="0"/>
                </a:moveTo>
                <a:lnTo>
                  <a:pt x="269739" y="0"/>
                </a:lnTo>
                <a:lnTo>
                  <a:pt x="269739" y="546902"/>
                </a:lnTo>
                <a:lnTo>
                  <a:pt x="751195" y="546902"/>
                </a:lnTo>
                <a:lnTo>
                  <a:pt x="751195" y="0"/>
                </a:lnTo>
                <a:close/>
              </a:path>
            </a:pathLst>
          </a:custGeom>
          <a:solidFill>
            <a:srgbClr val="00A2FF"/>
          </a:solidFill>
        </p:spPr>
        <p:txBody>
          <a:bodyPr wrap="square" lIns="0" tIns="0" rIns="0" bIns="0" rtlCol="0"/>
          <a:lstStyle/>
          <a:p/>
        </p:txBody>
      </p:sp>
      <p:sp>
        <p:nvSpPr>
          <p:cNvPr id="4" name="object 4"/>
          <p:cNvSpPr/>
          <p:nvPr/>
        </p:nvSpPr>
        <p:spPr>
          <a:xfrm>
            <a:off x="9541581" y="7075962"/>
            <a:ext cx="1021080" cy="1217295"/>
          </a:xfrm>
          <a:custGeom>
            <a:avLst/>
            <a:gdLst/>
            <a:ahLst/>
            <a:cxnLst/>
            <a:rect l="l" t="t" r="r" b="b"/>
            <a:pathLst>
              <a:path w="1021079" h="1217295">
                <a:moveTo>
                  <a:pt x="1020934" y="546902"/>
                </a:moveTo>
                <a:lnTo>
                  <a:pt x="0" y="546902"/>
                </a:lnTo>
                <a:lnTo>
                  <a:pt x="510468" y="1217039"/>
                </a:lnTo>
                <a:lnTo>
                  <a:pt x="1020934" y="546902"/>
                </a:lnTo>
                <a:close/>
              </a:path>
              <a:path w="1021079" h="1217295">
                <a:moveTo>
                  <a:pt x="751195" y="0"/>
                </a:moveTo>
                <a:lnTo>
                  <a:pt x="269739" y="0"/>
                </a:lnTo>
                <a:lnTo>
                  <a:pt x="269739" y="546902"/>
                </a:lnTo>
                <a:lnTo>
                  <a:pt x="751195" y="546902"/>
                </a:lnTo>
                <a:lnTo>
                  <a:pt x="751195" y="0"/>
                </a:lnTo>
                <a:close/>
              </a:path>
            </a:pathLst>
          </a:custGeom>
          <a:solidFill>
            <a:srgbClr val="00A2FF"/>
          </a:solidFill>
        </p:spPr>
        <p:txBody>
          <a:bodyPr wrap="square" lIns="0" tIns="0" rIns="0" bIns="0" rtlCol="0"/>
          <a:lstStyle/>
          <a:p/>
        </p:txBody>
      </p:sp>
      <p:sp>
        <p:nvSpPr>
          <p:cNvPr id="5" name="object 5"/>
          <p:cNvSpPr txBox="1"/>
          <p:nvPr/>
        </p:nvSpPr>
        <p:spPr>
          <a:xfrm>
            <a:off x="11107380" y="4720140"/>
            <a:ext cx="2736850" cy="789940"/>
          </a:xfrm>
          <a:prstGeom prst="rect">
            <a:avLst/>
          </a:prstGeom>
        </p:spPr>
        <p:txBody>
          <a:bodyPr vert="horz" wrap="square" lIns="0" tIns="1270" rIns="0" bIns="0" rtlCol="0">
            <a:spAutoFit/>
          </a:bodyPr>
          <a:lstStyle/>
          <a:p>
            <a:pPr marL="12700" marR="5080" indent="512445">
              <a:lnSpc>
                <a:spcPct val="104000"/>
              </a:lnSpc>
              <a:spcBef>
                <a:spcPts val="10"/>
              </a:spcBef>
            </a:pPr>
            <a:r>
              <a:rPr sz="2450" b="1" spc="-5" dirty="0">
                <a:latin typeface="Arial" panose="020B0604020202020204"/>
                <a:cs typeface="Arial" panose="020B0604020202020204"/>
              </a:rPr>
              <a:t>Application  Processing</a:t>
            </a:r>
            <a:r>
              <a:rPr sz="2450" b="1" spc="-50" dirty="0">
                <a:latin typeface="Arial" panose="020B0604020202020204"/>
                <a:cs typeface="Arial" panose="020B0604020202020204"/>
              </a:rPr>
              <a:t> </a:t>
            </a:r>
            <a:r>
              <a:rPr sz="2450" b="1" spc="20" dirty="0">
                <a:latin typeface="Arial" panose="020B0604020202020204"/>
                <a:cs typeface="Arial" panose="020B0604020202020204"/>
              </a:rPr>
              <a:t>Speed</a:t>
            </a:r>
            <a:endParaRPr sz="2450">
              <a:latin typeface="Arial" panose="020B0604020202020204"/>
              <a:cs typeface="Arial" panose="020B0604020202020204"/>
            </a:endParaRPr>
          </a:p>
        </p:txBody>
      </p:sp>
      <p:sp>
        <p:nvSpPr>
          <p:cNvPr id="6" name="object 6"/>
          <p:cNvSpPr/>
          <p:nvPr/>
        </p:nvSpPr>
        <p:spPr>
          <a:xfrm>
            <a:off x="7056040" y="5677465"/>
            <a:ext cx="5992495" cy="1419860"/>
          </a:xfrm>
          <a:custGeom>
            <a:avLst/>
            <a:gdLst/>
            <a:ahLst/>
            <a:cxnLst/>
            <a:rect l="l" t="t" r="r" b="b"/>
            <a:pathLst>
              <a:path w="5992494" h="1419859">
                <a:moveTo>
                  <a:pt x="0" y="0"/>
                </a:moveTo>
                <a:lnTo>
                  <a:pt x="5992022" y="0"/>
                </a:lnTo>
                <a:lnTo>
                  <a:pt x="5992022" y="1419548"/>
                </a:lnTo>
                <a:lnTo>
                  <a:pt x="0" y="1419548"/>
                </a:lnTo>
                <a:lnTo>
                  <a:pt x="0" y="0"/>
                </a:lnTo>
                <a:close/>
              </a:path>
            </a:pathLst>
          </a:custGeom>
          <a:solidFill>
            <a:srgbClr val="00A2FF"/>
          </a:solidFill>
        </p:spPr>
        <p:txBody>
          <a:bodyPr wrap="square" lIns="0" tIns="0" rIns="0" bIns="0" rtlCol="0"/>
          <a:lstStyle/>
          <a:p/>
        </p:txBody>
      </p:sp>
      <p:sp>
        <p:nvSpPr>
          <p:cNvPr id="7" name="object 7"/>
          <p:cNvSpPr txBox="1"/>
          <p:nvPr/>
        </p:nvSpPr>
        <p:spPr>
          <a:xfrm>
            <a:off x="7056040" y="6029000"/>
            <a:ext cx="5992495" cy="716915"/>
          </a:xfrm>
          <a:prstGeom prst="rect">
            <a:avLst/>
          </a:prstGeom>
        </p:spPr>
        <p:txBody>
          <a:bodyPr vert="horz" wrap="square" lIns="0" tIns="17145" rIns="0" bIns="0" rtlCol="0">
            <a:spAutoFit/>
          </a:bodyPr>
          <a:lstStyle/>
          <a:p>
            <a:pPr marL="314960">
              <a:lnSpc>
                <a:spcPct val="100000"/>
              </a:lnSpc>
              <a:spcBef>
                <a:spcPts val="135"/>
              </a:spcBef>
            </a:pPr>
            <a:r>
              <a:rPr sz="4500" spc="150" dirty="0">
                <a:solidFill>
                  <a:srgbClr val="FFFFFF"/>
                </a:solidFill>
                <a:latin typeface="Arial" panose="020B0604020202020204"/>
                <a:cs typeface="Arial" panose="020B0604020202020204"/>
              </a:rPr>
              <a:t>Network</a:t>
            </a:r>
            <a:r>
              <a:rPr sz="4500" spc="-10" dirty="0">
                <a:solidFill>
                  <a:srgbClr val="FFFFFF"/>
                </a:solidFill>
                <a:latin typeface="Arial" panose="020B0604020202020204"/>
                <a:cs typeface="Arial" panose="020B0604020202020204"/>
              </a:rPr>
              <a:t> </a:t>
            </a:r>
            <a:r>
              <a:rPr sz="4500" spc="105" dirty="0">
                <a:solidFill>
                  <a:srgbClr val="FFFFFF"/>
                </a:solidFill>
                <a:latin typeface="Arial" panose="020B0604020202020204"/>
                <a:cs typeface="Arial" panose="020B0604020202020204"/>
              </a:rPr>
              <a:t>Processing</a:t>
            </a:r>
            <a:endParaRPr sz="4500">
              <a:latin typeface="Arial" panose="020B0604020202020204"/>
              <a:cs typeface="Arial" panose="020B0604020202020204"/>
            </a:endParaRPr>
          </a:p>
        </p:txBody>
      </p:sp>
      <p:sp>
        <p:nvSpPr>
          <p:cNvPr id="8" name="object 8"/>
          <p:cNvSpPr txBox="1"/>
          <p:nvPr/>
        </p:nvSpPr>
        <p:spPr>
          <a:xfrm>
            <a:off x="7056040" y="8214294"/>
            <a:ext cx="5992495" cy="1419860"/>
          </a:xfrm>
          <a:prstGeom prst="rect">
            <a:avLst/>
          </a:prstGeom>
          <a:solidFill>
            <a:srgbClr val="00A2FF"/>
          </a:solidFill>
        </p:spPr>
        <p:txBody>
          <a:bodyPr vert="horz" wrap="square" lIns="0" tIns="365760" rIns="0" bIns="0" rtlCol="0">
            <a:spAutoFit/>
          </a:bodyPr>
          <a:lstStyle/>
          <a:p>
            <a:pPr algn="ctr">
              <a:lnSpc>
                <a:spcPct val="100000"/>
              </a:lnSpc>
              <a:spcBef>
                <a:spcPts val="2880"/>
              </a:spcBef>
            </a:pPr>
            <a:r>
              <a:rPr sz="4500" spc="15" dirty="0">
                <a:solidFill>
                  <a:srgbClr val="FFFFFF"/>
                </a:solidFill>
                <a:latin typeface="Arial" panose="020B0604020202020204"/>
                <a:cs typeface="Arial" panose="020B0604020202020204"/>
              </a:rPr>
              <a:t>NIC</a:t>
            </a:r>
            <a:r>
              <a:rPr sz="4500" dirty="0">
                <a:solidFill>
                  <a:srgbClr val="FFFFFF"/>
                </a:solidFill>
                <a:latin typeface="Arial" panose="020B0604020202020204"/>
                <a:cs typeface="Arial" panose="020B0604020202020204"/>
              </a:rPr>
              <a:t> </a:t>
            </a:r>
            <a:r>
              <a:rPr sz="4500" spc="15" dirty="0">
                <a:solidFill>
                  <a:srgbClr val="FFFFFF"/>
                </a:solidFill>
                <a:latin typeface="Arial" panose="020B0604020202020204"/>
                <a:cs typeface="Arial" panose="020B0604020202020204"/>
              </a:rPr>
              <a:t>(20Gbps)</a:t>
            </a:r>
            <a:endParaRPr sz="4500">
              <a:latin typeface="Arial" panose="020B0604020202020204"/>
              <a:cs typeface="Arial" panose="020B0604020202020204"/>
            </a:endParaRPr>
          </a:p>
        </p:txBody>
      </p:sp>
      <p:sp>
        <p:nvSpPr>
          <p:cNvPr id="9" name="object 9"/>
          <p:cNvSpPr txBox="1"/>
          <p:nvPr/>
        </p:nvSpPr>
        <p:spPr>
          <a:xfrm>
            <a:off x="10803724" y="7285507"/>
            <a:ext cx="4006850" cy="789940"/>
          </a:xfrm>
          <a:prstGeom prst="rect">
            <a:avLst/>
          </a:prstGeom>
        </p:spPr>
        <p:txBody>
          <a:bodyPr vert="horz" wrap="square" lIns="0" tIns="1270" rIns="0" bIns="0" rtlCol="0">
            <a:spAutoFit/>
          </a:bodyPr>
          <a:lstStyle/>
          <a:p>
            <a:pPr marL="12700" marR="5080">
              <a:lnSpc>
                <a:spcPct val="104000"/>
              </a:lnSpc>
              <a:spcBef>
                <a:spcPts val="10"/>
              </a:spcBef>
            </a:pPr>
            <a:r>
              <a:rPr sz="2450" b="1" spc="-5" dirty="0">
                <a:latin typeface="Arial" panose="020B0604020202020204"/>
                <a:cs typeface="Arial" panose="020B0604020202020204"/>
              </a:rPr>
              <a:t>60B </a:t>
            </a:r>
            <a:r>
              <a:rPr sz="2450" b="1" spc="45" dirty="0">
                <a:latin typeface="Arial" panose="020B0604020202020204"/>
                <a:cs typeface="Arial" panose="020B0604020202020204"/>
              </a:rPr>
              <a:t>packet </a:t>
            </a:r>
            <a:r>
              <a:rPr sz="2450" b="1" spc="-10" dirty="0">
                <a:latin typeface="Arial" panose="020B0604020202020204"/>
                <a:cs typeface="Arial" panose="020B0604020202020204"/>
              </a:rPr>
              <a:t>every </a:t>
            </a:r>
            <a:r>
              <a:rPr sz="2450" b="1" spc="10" dirty="0">
                <a:latin typeface="Arial" panose="020B0604020202020204"/>
                <a:cs typeface="Arial" panose="020B0604020202020204"/>
              </a:rPr>
              <a:t>24 </a:t>
            </a:r>
            <a:r>
              <a:rPr sz="2450" b="1" spc="-35" dirty="0">
                <a:latin typeface="Arial" panose="020B0604020202020204"/>
                <a:cs typeface="Arial" panose="020B0604020202020204"/>
              </a:rPr>
              <a:t>ns  </a:t>
            </a:r>
            <a:r>
              <a:rPr sz="2450" b="1" dirty="0">
                <a:latin typeface="Arial" panose="020B0604020202020204"/>
                <a:cs typeface="Arial" panose="020B0604020202020204"/>
              </a:rPr>
              <a:t>1500B </a:t>
            </a:r>
            <a:r>
              <a:rPr sz="2450" b="1" spc="45" dirty="0">
                <a:latin typeface="Arial" panose="020B0604020202020204"/>
                <a:cs typeface="Arial" panose="020B0604020202020204"/>
              </a:rPr>
              <a:t>packet </a:t>
            </a:r>
            <a:r>
              <a:rPr sz="2450" b="1" spc="-10" dirty="0">
                <a:latin typeface="Arial" panose="020B0604020202020204"/>
                <a:cs typeface="Arial" panose="020B0604020202020204"/>
              </a:rPr>
              <a:t>every </a:t>
            </a:r>
            <a:r>
              <a:rPr sz="2450" b="1" spc="10" dirty="0">
                <a:latin typeface="Arial" panose="020B0604020202020204"/>
                <a:cs typeface="Arial" panose="020B0604020202020204"/>
              </a:rPr>
              <a:t>600</a:t>
            </a:r>
            <a:r>
              <a:rPr sz="2450" b="1" spc="-35" dirty="0">
                <a:latin typeface="Arial" panose="020B0604020202020204"/>
                <a:cs typeface="Arial" panose="020B0604020202020204"/>
              </a:rPr>
              <a:t> ns</a:t>
            </a:r>
            <a:endParaRPr sz="2450">
              <a:latin typeface="Arial" panose="020B0604020202020204"/>
              <a:cs typeface="Arial" panose="020B0604020202020204"/>
            </a:endParaRPr>
          </a:p>
        </p:txBody>
      </p:sp>
      <p:sp>
        <p:nvSpPr>
          <p:cNvPr id="10" name="object 10"/>
          <p:cNvSpPr/>
          <p:nvPr/>
        </p:nvSpPr>
        <p:spPr>
          <a:xfrm>
            <a:off x="13194343" y="5706470"/>
            <a:ext cx="1462405" cy="608330"/>
          </a:xfrm>
          <a:custGeom>
            <a:avLst/>
            <a:gdLst/>
            <a:ahLst/>
            <a:cxnLst/>
            <a:rect l="l" t="t" r="r" b="b"/>
            <a:pathLst>
              <a:path w="1462405" h="608329">
                <a:moveTo>
                  <a:pt x="1462310" y="0"/>
                </a:moveTo>
                <a:lnTo>
                  <a:pt x="29004" y="596033"/>
                </a:lnTo>
                <a:lnTo>
                  <a:pt x="0" y="608095"/>
                </a:lnTo>
              </a:path>
            </a:pathLst>
          </a:custGeom>
          <a:ln w="62825">
            <a:solidFill>
              <a:srgbClr val="000000"/>
            </a:solidFill>
          </a:ln>
        </p:spPr>
        <p:txBody>
          <a:bodyPr wrap="square" lIns="0" tIns="0" rIns="0" bIns="0" rtlCol="0"/>
          <a:lstStyle/>
          <a:p/>
        </p:txBody>
      </p:sp>
      <p:sp>
        <p:nvSpPr>
          <p:cNvPr id="11" name="object 11"/>
          <p:cNvSpPr/>
          <p:nvPr/>
        </p:nvSpPr>
        <p:spPr>
          <a:xfrm>
            <a:off x="12991310" y="6186485"/>
            <a:ext cx="280670" cy="232410"/>
          </a:xfrm>
          <a:custGeom>
            <a:avLst/>
            <a:gdLst/>
            <a:ahLst/>
            <a:cxnLst/>
            <a:rect l="l" t="t" r="r" b="b"/>
            <a:pathLst>
              <a:path w="280669" h="232410">
                <a:moveTo>
                  <a:pt x="183784" y="0"/>
                </a:moveTo>
                <a:lnTo>
                  <a:pt x="0" y="212511"/>
                </a:lnTo>
                <a:lnTo>
                  <a:pt x="280284" y="232037"/>
                </a:lnTo>
                <a:lnTo>
                  <a:pt x="183784" y="0"/>
                </a:lnTo>
                <a:close/>
              </a:path>
            </a:pathLst>
          </a:custGeom>
          <a:solidFill>
            <a:srgbClr val="000000"/>
          </a:solidFill>
        </p:spPr>
        <p:txBody>
          <a:bodyPr wrap="square" lIns="0" tIns="0" rIns="0" bIns="0" rtlCol="0"/>
          <a:lstStyle/>
          <a:p/>
        </p:txBody>
      </p:sp>
      <p:sp>
        <p:nvSpPr>
          <p:cNvPr id="12" name="object 12"/>
          <p:cNvSpPr txBox="1"/>
          <p:nvPr/>
        </p:nvSpPr>
        <p:spPr>
          <a:xfrm>
            <a:off x="14761719" y="4919086"/>
            <a:ext cx="3522979" cy="1064260"/>
          </a:xfrm>
          <a:prstGeom prst="rect">
            <a:avLst/>
          </a:prstGeom>
        </p:spPr>
        <p:txBody>
          <a:bodyPr vert="horz" wrap="square" lIns="0" tIns="3810" rIns="0" bIns="0" rtlCol="0">
            <a:spAutoFit/>
          </a:bodyPr>
          <a:lstStyle/>
          <a:p>
            <a:pPr marL="253365" marR="5080" indent="-241300">
              <a:lnSpc>
                <a:spcPct val="102000"/>
              </a:lnSpc>
              <a:spcBef>
                <a:spcPts val="30"/>
              </a:spcBef>
            </a:pPr>
            <a:r>
              <a:rPr sz="3350" b="1" spc="-5" dirty="0">
                <a:latin typeface="Arial" panose="020B0604020202020204"/>
                <a:cs typeface="Arial" panose="020B0604020202020204"/>
              </a:rPr>
              <a:t>Processing</a:t>
            </a:r>
            <a:r>
              <a:rPr sz="3350" b="1" spc="-75" dirty="0">
                <a:latin typeface="Arial" panose="020B0604020202020204"/>
                <a:cs typeface="Arial" panose="020B0604020202020204"/>
              </a:rPr>
              <a:t> </a:t>
            </a:r>
            <a:r>
              <a:rPr sz="3350" b="1" dirty="0">
                <a:latin typeface="Arial" panose="020B0604020202020204"/>
                <a:cs typeface="Arial" panose="020B0604020202020204"/>
              </a:rPr>
              <a:t>delay  </a:t>
            </a:r>
            <a:r>
              <a:rPr sz="3350" b="1" spc="-55" dirty="0">
                <a:latin typeface="Arial" panose="020B0604020202020204"/>
                <a:cs typeface="Arial" panose="020B0604020202020204"/>
              </a:rPr>
              <a:t>is in </a:t>
            </a:r>
            <a:r>
              <a:rPr sz="3350" b="1" dirty="0">
                <a:latin typeface="Arial" panose="020B0604020202020204"/>
                <a:cs typeface="Arial" panose="020B0604020202020204"/>
              </a:rPr>
              <a:t>100s </a:t>
            </a:r>
            <a:r>
              <a:rPr sz="3350" b="1" spc="10" dirty="0">
                <a:latin typeface="Arial" panose="020B0604020202020204"/>
                <a:cs typeface="Arial" panose="020B0604020202020204"/>
              </a:rPr>
              <a:t>of</a:t>
            </a:r>
            <a:r>
              <a:rPr sz="3350" b="1" spc="75" dirty="0">
                <a:latin typeface="Arial" panose="020B0604020202020204"/>
                <a:cs typeface="Arial" panose="020B0604020202020204"/>
              </a:rPr>
              <a:t> </a:t>
            </a:r>
            <a:r>
              <a:rPr sz="3350" b="1" spc="-45" dirty="0">
                <a:latin typeface="Arial" panose="020B0604020202020204"/>
                <a:cs typeface="Arial" panose="020B0604020202020204"/>
              </a:rPr>
              <a:t>ns</a:t>
            </a:r>
            <a:endParaRPr sz="3350">
              <a:latin typeface="Arial" panose="020B0604020202020204"/>
              <a:cs typeface="Arial" panose="020B0604020202020204"/>
            </a:endParaRPr>
          </a:p>
        </p:txBody>
      </p:sp>
      <p:sp>
        <p:nvSpPr>
          <p:cNvPr id="14" name="object 14"/>
          <p:cNvSpPr txBox="1">
            <a:spLocks noGrp="1"/>
          </p:cNvSpPr>
          <p:nvPr>
            <p:ph type="sldNum" sz="quarter" idx="7"/>
          </p:nvPr>
        </p:nvSpPr>
        <p:spPr>
          <a:prstGeom prst="rect">
            <a:avLst/>
          </a:prstGeom>
        </p:spPr>
        <p:txBody>
          <a:bodyPr vert="horz" wrap="square" lIns="0" tIns="7620" rIns="0" bIns="0" rtlCol="0">
            <a:spAutoFit/>
          </a:bodyPr>
          <a:lstStyle/>
          <a:p>
            <a:pPr marL="25400">
              <a:lnSpc>
                <a:spcPct val="100000"/>
              </a:lnSpc>
              <a:spcBef>
                <a:spcPts val="60"/>
              </a:spcBef>
            </a:pPr>
            <a:r>
              <a:rPr spc="15" dirty="0"/>
              <a:t>22</a:t>
            </a:r>
            <a:endParaRPr spc="15" dirty="0"/>
          </a:p>
        </p:txBody>
      </p:sp>
      <p:sp>
        <p:nvSpPr>
          <p:cNvPr id="13" name="object 13"/>
          <p:cNvSpPr txBox="1">
            <a:spLocks noGrp="1"/>
          </p:cNvSpPr>
          <p:nvPr>
            <p:ph type="title"/>
          </p:nvPr>
        </p:nvSpPr>
        <p:spPr>
          <a:xfrm>
            <a:off x="1005205" y="452374"/>
            <a:ext cx="18093690" cy="288925"/>
          </a:xfrm>
          <a:prstGeom prst="rect">
            <a:avLst/>
          </a:prstGeom>
        </p:spPr>
        <p:txBody>
          <a:bodyPr vert="horz" wrap="square" lIns="0" tIns="12065" rIns="0" bIns="0" rtlCol="0">
            <a:spAutoFit/>
          </a:bodyPr>
          <a:lstStyle/>
          <a:p>
            <a:pPr marL="19050">
              <a:lnSpc>
                <a:spcPct val="100000"/>
              </a:lnSpc>
              <a:spcBef>
                <a:spcPts val="95"/>
              </a:spcBef>
              <a:tabLst>
                <a:tab pos="4337050" algn="l"/>
                <a:tab pos="6196965" algn="l"/>
                <a:tab pos="11795760" algn="l"/>
                <a:tab pos="12974955" algn="l"/>
              </a:tabLst>
            </a:pPr>
            <a:endParaRPr spc="220" dirty="0"/>
          </a:p>
        </p:txBody>
      </p:sp>
      <p:sp>
        <p:nvSpPr>
          <p:cNvPr id="17" name="object 9"/>
          <p:cNvSpPr txBox="1">
            <a:spLocks noGrp="1"/>
          </p:cNvSpPr>
          <p:nvPr/>
        </p:nvSpPr>
        <p:spPr>
          <a:xfrm>
            <a:off x="1005205" y="452374"/>
            <a:ext cx="18093690" cy="1489075"/>
          </a:xfrm>
          <a:prstGeom prst="rect">
            <a:avLst/>
          </a:prstGeom>
        </p:spPr>
        <p:txBody>
          <a:bodyPr vert="horz" wrap="square" lIns="0" tIns="12065" rIns="0" bIns="0" rtlCol="0">
            <a:spAutoFit/>
          </a:bodyPr>
          <a:lstStyle>
            <a:lvl1pPr>
              <a:defRPr>
                <a:latin typeface="+mj-lt"/>
                <a:ea typeface="+mj-ea"/>
                <a:cs typeface="+mj-cs"/>
              </a:defRPr>
            </a:lvl1pPr>
          </a:lstStyle>
          <a:p>
            <a:pPr marL="19050" algn="ctr">
              <a:lnSpc>
                <a:spcPct val="100000"/>
              </a:lnSpc>
              <a:spcBef>
                <a:spcPts val="95"/>
              </a:spcBef>
              <a:tabLst>
                <a:tab pos="4337050" algn="l"/>
                <a:tab pos="6196965" algn="l"/>
                <a:tab pos="11795760" algn="l"/>
                <a:tab pos="12974955" algn="l"/>
              </a:tabLst>
            </a:pPr>
            <a:r>
              <a:rPr sz="9600" spc="200" dirty="0"/>
              <a:t>Packets </a:t>
            </a:r>
            <a:r>
              <a:rPr sz="9600" spc="-5" dirty="0"/>
              <a:t>a</a:t>
            </a:r>
            <a:r>
              <a:rPr sz="9600" dirty="0"/>
              <a:t>r</a:t>
            </a:r>
            <a:r>
              <a:rPr sz="9600" spc="-5" dirty="0"/>
              <a:t>e P</a:t>
            </a:r>
            <a:r>
              <a:rPr sz="9600" dirty="0"/>
              <a:t>r</a:t>
            </a:r>
            <a:r>
              <a:rPr sz="9600" spc="220" dirty="0"/>
              <a:t>ocessed </a:t>
            </a:r>
            <a:r>
              <a:rPr sz="9600" spc="150" dirty="0"/>
              <a:t>in </a:t>
            </a:r>
            <a:r>
              <a:rPr sz="9600" spc="220" dirty="0"/>
              <a:t>Batches</a:t>
            </a:r>
            <a:endParaRPr sz="9600" spc="220" dirty="0"/>
          </a:p>
        </p:txBody>
      </p:sp>
      <p:sp>
        <p:nvSpPr>
          <p:cNvPr id="18" name="object 6"/>
          <p:cNvSpPr txBox="1"/>
          <p:nvPr/>
        </p:nvSpPr>
        <p:spPr>
          <a:xfrm>
            <a:off x="7056040" y="3016180"/>
            <a:ext cx="5992495" cy="1494155"/>
          </a:xfrm>
          <a:prstGeom prst="rect">
            <a:avLst/>
          </a:prstGeom>
          <a:solidFill>
            <a:srgbClr val="00A2FF"/>
          </a:solidFill>
        </p:spPr>
        <p:txBody>
          <a:bodyPr vert="horz" wrap="square" lIns="0" tIns="368300" rIns="0" bIns="0" rtlCol="0">
            <a:spAutoFit/>
          </a:bodyPr>
          <a:p>
            <a:pPr marL="314960" algn="ctr">
              <a:lnSpc>
                <a:spcPct val="100000"/>
              </a:lnSpc>
              <a:spcBef>
                <a:spcPts val="2900"/>
              </a:spcBef>
            </a:pPr>
            <a:r>
              <a:rPr lang="en-US" sz="4800" spc="150" dirty="0">
                <a:solidFill>
                  <a:srgbClr val="FFFFFF"/>
                </a:solidFill>
                <a:latin typeface="Arial" panose="020B0604020202020204"/>
                <a:cs typeface="Arial" panose="020B0604020202020204"/>
              </a:rPr>
              <a:t>Application</a:t>
            </a:r>
            <a:endParaRPr lang="en-US" sz="4800" spc="150" dirty="0">
              <a:solidFill>
                <a:srgbClr val="FFFFFF"/>
              </a:solidFill>
              <a:latin typeface="Arial" panose="020B0604020202020204"/>
              <a:cs typeface="Arial" panose="020B0604020202020204"/>
            </a:endParaRPr>
          </a:p>
          <a:p>
            <a:pPr marL="314960" algn="ctr">
              <a:lnSpc>
                <a:spcPct val="100000"/>
              </a:lnSpc>
              <a:spcBef>
                <a:spcPts val="2900"/>
              </a:spcBef>
            </a:pPr>
            <a:r>
              <a:rPr lang="en-US" sz="100" spc="150" dirty="0">
                <a:solidFill>
                  <a:srgbClr val="FFFFFF"/>
                </a:solidFill>
                <a:latin typeface="Arial" panose="020B0604020202020204"/>
                <a:cs typeface="Arial" panose="020B0604020202020204"/>
              </a:rPr>
              <a:t>a</a:t>
            </a:r>
            <a:endParaRPr lang="en-US" sz="100" spc="150" dirty="0">
              <a:solidFill>
                <a:srgbClr val="FFFFFF"/>
              </a:solidFill>
              <a:latin typeface="Arial" panose="020B0604020202020204"/>
              <a:cs typeface="Arial" panose="020B0604020202020204"/>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7" name="组合 6"/>
          <p:cNvGrpSpPr/>
          <p:nvPr/>
        </p:nvGrpSpPr>
        <p:grpSpPr>
          <a:xfrm>
            <a:off x="1596390" y="2754630"/>
            <a:ext cx="16656685" cy="5130165"/>
            <a:chOff x="2566" y="786"/>
            <a:chExt cx="26231" cy="8079"/>
          </a:xfrm>
        </p:grpSpPr>
        <p:pic>
          <p:nvPicPr>
            <p:cNvPr id="4" name="图片 3"/>
            <p:cNvPicPr>
              <a:picLocks noChangeAspect="1"/>
            </p:cNvPicPr>
            <p:nvPr/>
          </p:nvPicPr>
          <p:blipFill>
            <a:blip r:embed="rId1"/>
            <a:stretch>
              <a:fillRect/>
            </a:stretch>
          </p:blipFill>
          <p:spPr>
            <a:xfrm>
              <a:off x="2740" y="786"/>
              <a:ext cx="5597" cy="6702"/>
            </a:xfrm>
            <a:prstGeom prst="rect">
              <a:avLst/>
            </a:prstGeom>
          </p:spPr>
        </p:pic>
        <p:sp>
          <p:nvSpPr>
            <p:cNvPr id="5" name="文本框 4"/>
            <p:cNvSpPr txBox="1"/>
            <p:nvPr/>
          </p:nvSpPr>
          <p:spPr>
            <a:xfrm>
              <a:off x="2566" y="7753"/>
              <a:ext cx="5944" cy="1113"/>
            </a:xfrm>
            <a:prstGeom prst="rect">
              <a:avLst/>
            </a:prstGeom>
            <a:noFill/>
          </p:spPr>
          <p:txBody>
            <a:bodyPr wrap="square" rtlCol="0" anchor="t">
              <a:spAutoFit/>
            </a:bodyPr>
            <a:p>
              <a:r>
                <a:rPr lang="zh-CN" altLang="en-US" sz="4000">
                  <a:solidFill>
                    <a:schemeClr val="tx1"/>
                  </a:solidFill>
                  <a:effectLst>
                    <a:outerShdw blurRad="38100" dist="19050" dir="2700000" algn="tl" rotWithShape="0">
                      <a:schemeClr val="dk1">
                        <a:alpha val="40000"/>
                      </a:schemeClr>
                    </a:outerShdw>
                  </a:effectLst>
                </a:rPr>
                <a:t>Ahmed Saeed</a:t>
              </a:r>
              <a:endParaRPr lang="zh-CN" altLang="en-US" sz="4000">
                <a:solidFill>
                  <a:schemeClr val="tx1"/>
                </a:solidFill>
                <a:effectLst>
                  <a:outerShdw blurRad="38100" dist="19050" dir="2700000" algn="tl" rotWithShape="0">
                    <a:schemeClr val="dk1">
                      <a:alpha val="40000"/>
                    </a:schemeClr>
                  </a:outerShdw>
                </a:effectLst>
              </a:endParaRPr>
            </a:p>
          </p:txBody>
        </p:sp>
        <p:pic>
          <p:nvPicPr>
            <p:cNvPr id="6" name="图片 5"/>
            <p:cNvPicPr>
              <a:picLocks noChangeAspect="1"/>
            </p:cNvPicPr>
            <p:nvPr/>
          </p:nvPicPr>
          <p:blipFill>
            <a:blip r:embed="rId2"/>
            <a:stretch>
              <a:fillRect/>
            </a:stretch>
          </p:blipFill>
          <p:spPr>
            <a:xfrm>
              <a:off x="9397" y="786"/>
              <a:ext cx="19401" cy="7664"/>
            </a:xfrm>
            <a:prstGeom prst="rect">
              <a:avLst/>
            </a:prstGeom>
          </p:spPr>
        </p:pic>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056040" y="3484576"/>
            <a:ext cx="5992495" cy="716915"/>
          </a:xfrm>
          <a:prstGeom prst="rect">
            <a:avLst/>
          </a:prstGeom>
        </p:spPr>
        <p:txBody>
          <a:bodyPr vert="horz" wrap="square" lIns="0" tIns="17145" rIns="0" bIns="0" rtlCol="0">
            <a:spAutoFit/>
          </a:bodyPr>
          <a:lstStyle/>
          <a:p>
            <a:pPr algn="ctr">
              <a:lnSpc>
                <a:spcPct val="100000"/>
              </a:lnSpc>
              <a:spcBef>
                <a:spcPts val="135"/>
              </a:spcBef>
            </a:pPr>
            <a:r>
              <a:rPr sz="4500" spc="150" dirty="0">
                <a:solidFill>
                  <a:srgbClr val="FFFFFF"/>
                </a:solidFill>
                <a:latin typeface="Arial" panose="020B0604020202020204"/>
                <a:cs typeface="Arial" panose="020B0604020202020204"/>
              </a:rPr>
              <a:t>Application</a:t>
            </a:r>
            <a:endParaRPr sz="4500">
              <a:latin typeface="Arial" panose="020B0604020202020204"/>
              <a:cs typeface="Arial" panose="020B0604020202020204"/>
            </a:endParaRPr>
          </a:p>
        </p:txBody>
      </p:sp>
      <p:sp>
        <p:nvSpPr>
          <p:cNvPr id="3" name="object 3"/>
          <p:cNvSpPr/>
          <p:nvPr/>
        </p:nvSpPr>
        <p:spPr>
          <a:xfrm>
            <a:off x="9541581" y="4510306"/>
            <a:ext cx="1021080" cy="1217295"/>
          </a:xfrm>
          <a:custGeom>
            <a:avLst/>
            <a:gdLst/>
            <a:ahLst/>
            <a:cxnLst/>
            <a:rect l="l" t="t" r="r" b="b"/>
            <a:pathLst>
              <a:path w="1021079" h="1217295">
                <a:moveTo>
                  <a:pt x="1020934" y="546902"/>
                </a:moveTo>
                <a:lnTo>
                  <a:pt x="0" y="546902"/>
                </a:lnTo>
                <a:lnTo>
                  <a:pt x="510468" y="1217039"/>
                </a:lnTo>
                <a:lnTo>
                  <a:pt x="1020934" y="546902"/>
                </a:lnTo>
                <a:close/>
              </a:path>
              <a:path w="1021079" h="1217295">
                <a:moveTo>
                  <a:pt x="751195" y="0"/>
                </a:moveTo>
                <a:lnTo>
                  <a:pt x="269739" y="0"/>
                </a:lnTo>
                <a:lnTo>
                  <a:pt x="269739" y="546902"/>
                </a:lnTo>
                <a:lnTo>
                  <a:pt x="751195" y="546902"/>
                </a:lnTo>
                <a:lnTo>
                  <a:pt x="751195" y="0"/>
                </a:lnTo>
                <a:close/>
              </a:path>
            </a:pathLst>
          </a:custGeom>
          <a:solidFill>
            <a:srgbClr val="00A2FF"/>
          </a:solidFill>
        </p:spPr>
        <p:txBody>
          <a:bodyPr wrap="square" lIns="0" tIns="0" rIns="0" bIns="0" rtlCol="0"/>
          <a:lstStyle/>
          <a:p/>
        </p:txBody>
      </p:sp>
      <p:sp>
        <p:nvSpPr>
          <p:cNvPr id="4" name="object 4"/>
          <p:cNvSpPr/>
          <p:nvPr/>
        </p:nvSpPr>
        <p:spPr>
          <a:xfrm>
            <a:off x="9541581" y="7075962"/>
            <a:ext cx="1021080" cy="1217295"/>
          </a:xfrm>
          <a:custGeom>
            <a:avLst/>
            <a:gdLst/>
            <a:ahLst/>
            <a:cxnLst/>
            <a:rect l="l" t="t" r="r" b="b"/>
            <a:pathLst>
              <a:path w="1021079" h="1217295">
                <a:moveTo>
                  <a:pt x="1020934" y="546902"/>
                </a:moveTo>
                <a:lnTo>
                  <a:pt x="0" y="546902"/>
                </a:lnTo>
                <a:lnTo>
                  <a:pt x="510468" y="1217039"/>
                </a:lnTo>
                <a:lnTo>
                  <a:pt x="1020934" y="546902"/>
                </a:lnTo>
                <a:close/>
              </a:path>
              <a:path w="1021079" h="1217295">
                <a:moveTo>
                  <a:pt x="751195" y="0"/>
                </a:moveTo>
                <a:lnTo>
                  <a:pt x="269739" y="0"/>
                </a:lnTo>
                <a:lnTo>
                  <a:pt x="269739" y="546902"/>
                </a:lnTo>
                <a:lnTo>
                  <a:pt x="751195" y="546902"/>
                </a:lnTo>
                <a:lnTo>
                  <a:pt x="751195" y="0"/>
                </a:lnTo>
                <a:close/>
              </a:path>
            </a:pathLst>
          </a:custGeom>
          <a:solidFill>
            <a:srgbClr val="00A2FF"/>
          </a:solidFill>
        </p:spPr>
        <p:txBody>
          <a:bodyPr wrap="square" lIns="0" tIns="0" rIns="0" bIns="0" rtlCol="0"/>
          <a:lstStyle/>
          <a:p/>
        </p:txBody>
      </p:sp>
      <p:sp>
        <p:nvSpPr>
          <p:cNvPr id="5" name="object 5"/>
          <p:cNvSpPr txBox="1"/>
          <p:nvPr/>
        </p:nvSpPr>
        <p:spPr>
          <a:xfrm>
            <a:off x="11107380" y="4720140"/>
            <a:ext cx="2736850" cy="789940"/>
          </a:xfrm>
          <a:prstGeom prst="rect">
            <a:avLst/>
          </a:prstGeom>
        </p:spPr>
        <p:txBody>
          <a:bodyPr vert="horz" wrap="square" lIns="0" tIns="1270" rIns="0" bIns="0" rtlCol="0">
            <a:spAutoFit/>
          </a:bodyPr>
          <a:lstStyle/>
          <a:p>
            <a:pPr marL="12700" marR="5080" indent="512445">
              <a:lnSpc>
                <a:spcPct val="104000"/>
              </a:lnSpc>
              <a:spcBef>
                <a:spcPts val="10"/>
              </a:spcBef>
            </a:pPr>
            <a:r>
              <a:rPr sz="2450" b="1" spc="-5" dirty="0">
                <a:latin typeface="Arial" panose="020B0604020202020204"/>
                <a:cs typeface="Arial" panose="020B0604020202020204"/>
              </a:rPr>
              <a:t>Application  Processing</a:t>
            </a:r>
            <a:r>
              <a:rPr sz="2450" b="1" spc="-50" dirty="0">
                <a:latin typeface="Arial" panose="020B0604020202020204"/>
                <a:cs typeface="Arial" panose="020B0604020202020204"/>
              </a:rPr>
              <a:t> </a:t>
            </a:r>
            <a:r>
              <a:rPr sz="2450" b="1" spc="20" dirty="0">
                <a:latin typeface="Arial" panose="020B0604020202020204"/>
                <a:cs typeface="Arial" panose="020B0604020202020204"/>
              </a:rPr>
              <a:t>Speed</a:t>
            </a:r>
            <a:endParaRPr sz="2450">
              <a:latin typeface="Arial" panose="020B0604020202020204"/>
              <a:cs typeface="Arial" panose="020B0604020202020204"/>
            </a:endParaRPr>
          </a:p>
        </p:txBody>
      </p:sp>
      <p:sp>
        <p:nvSpPr>
          <p:cNvPr id="6" name="object 6"/>
          <p:cNvSpPr/>
          <p:nvPr/>
        </p:nvSpPr>
        <p:spPr>
          <a:xfrm>
            <a:off x="7056040" y="5677465"/>
            <a:ext cx="5992495" cy="1419860"/>
          </a:xfrm>
          <a:custGeom>
            <a:avLst/>
            <a:gdLst/>
            <a:ahLst/>
            <a:cxnLst/>
            <a:rect l="l" t="t" r="r" b="b"/>
            <a:pathLst>
              <a:path w="5992494" h="1419859">
                <a:moveTo>
                  <a:pt x="0" y="0"/>
                </a:moveTo>
                <a:lnTo>
                  <a:pt x="5992022" y="0"/>
                </a:lnTo>
                <a:lnTo>
                  <a:pt x="5992022" y="1419548"/>
                </a:lnTo>
                <a:lnTo>
                  <a:pt x="0" y="1419548"/>
                </a:lnTo>
                <a:lnTo>
                  <a:pt x="0" y="0"/>
                </a:lnTo>
                <a:close/>
              </a:path>
            </a:pathLst>
          </a:custGeom>
          <a:solidFill>
            <a:srgbClr val="00A2FF"/>
          </a:solidFill>
        </p:spPr>
        <p:txBody>
          <a:bodyPr wrap="square" lIns="0" tIns="0" rIns="0" bIns="0" rtlCol="0"/>
          <a:lstStyle/>
          <a:p/>
        </p:txBody>
      </p:sp>
      <p:sp>
        <p:nvSpPr>
          <p:cNvPr id="7" name="object 7"/>
          <p:cNvSpPr txBox="1"/>
          <p:nvPr/>
        </p:nvSpPr>
        <p:spPr>
          <a:xfrm>
            <a:off x="7056040" y="8214294"/>
            <a:ext cx="5992495" cy="1419860"/>
          </a:xfrm>
          <a:prstGeom prst="rect">
            <a:avLst/>
          </a:prstGeom>
          <a:solidFill>
            <a:srgbClr val="00A2FF"/>
          </a:solidFill>
        </p:spPr>
        <p:txBody>
          <a:bodyPr vert="horz" wrap="square" lIns="0" tIns="365760" rIns="0" bIns="0" rtlCol="0">
            <a:spAutoFit/>
          </a:bodyPr>
          <a:lstStyle/>
          <a:p>
            <a:pPr algn="ctr">
              <a:lnSpc>
                <a:spcPct val="100000"/>
              </a:lnSpc>
              <a:spcBef>
                <a:spcPts val="2880"/>
              </a:spcBef>
            </a:pPr>
            <a:r>
              <a:rPr sz="4500" spc="15" dirty="0">
                <a:solidFill>
                  <a:srgbClr val="FFFFFF"/>
                </a:solidFill>
                <a:latin typeface="Arial" panose="020B0604020202020204"/>
                <a:cs typeface="Arial" panose="020B0604020202020204"/>
              </a:rPr>
              <a:t>NIC</a:t>
            </a:r>
            <a:r>
              <a:rPr sz="4500" dirty="0">
                <a:solidFill>
                  <a:srgbClr val="FFFFFF"/>
                </a:solidFill>
                <a:latin typeface="Arial" panose="020B0604020202020204"/>
                <a:cs typeface="Arial" panose="020B0604020202020204"/>
              </a:rPr>
              <a:t> </a:t>
            </a:r>
            <a:r>
              <a:rPr sz="4500" spc="15" dirty="0">
                <a:solidFill>
                  <a:srgbClr val="FFFFFF"/>
                </a:solidFill>
                <a:latin typeface="Arial" panose="020B0604020202020204"/>
                <a:cs typeface="Arial" panose="020B0604020202020204"/>
              </a:rPr>
              <a:t>(20Gbps)</a:t>
            </a:r>
            <a:endParaRPr sz="4500">
              <a:latin typeface="Arial" panose="020B0604020202020204"/>
              <a:cs typeface="Arial" panose="020B0604020202020204"/>
            </a:endParaRPr>
          </a:p>
        </p:txBody>
      </p:sp>
      <p:sp>
        <p:nvSpPr>
          <p:cNvPr id="8" name="object 8"/>
          <p:cNvSpPr txBox="1"/>
          <p:nvPr/>
        </p:nvSpPr>
        <p:spPr>
          <a:xfrm>
            <a:off x="10803724" y="7285507"/>
            <a:ext cx="4006850" cy="789940"/>
          </a:xfrm>
          <a:prstGeom prst="rect">
            <a:avLst/>
          </a:prstGeom>
        </p:spPr>
        <p:txBody>
          <a:bodyPr vert="horz" wrap="square" lIns="0" tIns="1270" rIns="0" bIns="0" rtlCol="0">
            <a:spAutoFit/>
          </a:bodyPr>
          <a:lstStyle/>
          <a:p>
            <a:pPr marL="12700" marR="5080">
              <a:lnSpc>
                <a:spcPct val="104000"/>
              </a:lnSpc>
              <a:spcBef>
                <a:spcPts val="10"/>
              </a:spcBef>
            </a:pPr>
            <a:r>
              <a:rPr sz="2450" b="1" spc="-5" dirty="0">
                <a:latin typeface="Arial" panose="020B0604020202020204"/>
                <a:cs typeface="Arial" panose="020B0604020202020204"/>
              </a:rPr>
              <a:t>60B </a:t>
            </a:r>
            <a:r>
              <a:rPr sz="2450" b="1" spc="45" dirty="0">
                <a:latin typeface="Arial" panose="020B0604020202020204"/>
                <a:cs typeface="Arial" panose="020B0604020202020204"/>
              </a:rPr>
              <a:t>packet </a:t>
            </a:r>
            <a:r>
              <a:rPr sz="2450" b="1" spc="-10" dirty="0">
                <a:latin typeface="Arial" panose="020B0604020202020204"/>
                <a:cs typeface="Arial" panose="020B0604020202020204"/>
              </a:rPr>
              <a:t>every </a:t>
            </a:r>
            <a:r>
              <a:rPr sz="2450" b="1" spc="10" dirty="0">
                <a:latin typeface="Arial" panose="020B0604020202020204"/>
                <a:cs typeface="Arial" panose="020B0604020202020204"/>
              </a:rPr>
              <a:t>24 </a:t>
            </a:r>
            <a:r>
              <a:rPr sz="2450" b="1" spc="-35" dirty="0">
                <a:latin typeface="Arial" panose="020B0604020202020204"/>
                <a:cs typeface="Arial" panose="020B0604020202020204"/>
              </a:rPr>
              <a:t>ns  </a:t>
            </a:r>
            <a:r>
              <a:rPr sz="2450" b="1" dirty="0">
                <a:latin typeface="Arial" panose="020B0604020202020204"/>
                <a:cs typeface="Arial" panose="020B0604020202020204"/>
              </a:rPr>
              <a:t>1500B </a:t>
            </a:r>
            <a:r>
              <a:rPr sz="2450" b="1" spc="45" dirty="0">
                <a:latin typeface="Arial" panose="020B0604020202020204"/>
                <a:cs typeface="Arial" panose="020B0604020202020204"/>
              </a:rPr>
              <a:t>packet </a:t>
            </a:r>
            <a:r>
              <a:rPr sz="2450" b="1" spc="-10" dirty="0">
                <a:latin typeface="Arial" panose="020B0604020202020204"/>
                <a:cs typeface="Arial" panose="020B0604020202020204"/>
              </a:rPr>
              <a:t>every </a:t>
            </a:r>
            <a:r>
              <a:rPr sz="2450" b="1" spc="10" dirty="0">
                <a:latin typeface="Arial" panose="020B0604020202020204"/>
                <a:cs typeface="Arial" panose="020B0604020202020204"/>
              </a:rPr>
              <a:t>600</a:t>
            </a:r>
            <a:r>
              <a:rPr sz="2450" b="1" spc="-35" dirty="0">
                <a:latin typeface="Arial" panose="020B0604020202020204"/>
                <a:cs typeface="Arial" panose="020B0604020202020204"/>
              </a:rPr>
              <a:t> ns</a:t>
            </a:r>
            <a:endParaRPr sz="2450">
              <a:latin typeface="Arial" panose="020B0604020202020204"/>
              <a:cs typeface="Arial" panose="020B0604020202020204"/>
            </a:endParaRPr>
          </a:p>
        </p:txBody>
      </p:sp>
      <p:sp>
        <p:nvSpPr>
          <p:cNvPr id="9" name="object 9"/>
          <p:cNvSpPr/>
          <p:nvPr/>
        </p:nvSpPr>
        <p:spPr>
          <a:xfrm>
            <a:off x="13194343" y="5706470"/>
            <a:ext cx="1462405" cy="608330"/>
          </a:xfrm>
          <a:custGeom>
            <a:avLst/>
            <a:gdLst/>
            <a:ahLst/>
            <a:cxnLst/>
            <a:rect l="l" t="t" r="r" b="b"/>
            <a:pathLst>
              <a:path w="1462405" h="608329">
                <a:moveTo>
                  <a:pt x="1462310" y="0"/>
                </a:moveTo>
                <a:lnTo>
                  <a:pt x="29004" y="596033"/>
                </a:lnTo>
                <a:lnTo>
                  <a:pt x="0" y="608095"/>
                </a:lnTo>
              </a:path>
            </a:pathLst>
          </a:custGeom>
          <a:ln w="62825">
            <a:solidFill>
              <a:srgbClr val="000000"/>
            </a:solidFill>
          </a:ln>
        </p:spPr>
        <p:txBody>
          <a:bodyPr wrap="square" lIns="0" tIns="0" rIns="0" bIns="0" rtlCol="0"/>
          <a:lstStyle/>
          <a:p/>
        </p:txBody>
      </p:sp>
      <p:sp>
        <p:nvSpPr>
          <p:cNvPr id="10" name="object 10"/>
          <p:cNvSpPr/>
          <p:nvPr/>
        </p:nvSpPr>
        <p:spPr>
          <a:xfrm>
            <a:off x="12991310" y="6186485"/>
            <a:ext cx="280670" cy="232410"/>
          </a:xfrm>
          <a:custGeom>
            <a:avLst/>
            <a:gdLst/>
            <a:ahLst/>
            <a:cxnLst/>
            <a:rect l="l" t="t" r="r" b="b"/>
            <a:pathLst>
              <a:path w="280669" h="232410">
                <a:moveTo>
                  <a:pt x="183784" y="0"/>
                </a:moveTo>
                <a:lnTo>
                  <a:pt x="0" y="212511"/>
                </a:lnTo>
                <a:lnTo>
                  <a:pt x="280284" y="232037"/>
                </a:lnTo>
                <a:lnTo>
                  <a:pt x="183784" y="0"/>
                </a:lnTo>
                <a:close/>
              </a:path>
            </a:pathLst>
          </a:custGeom>
          <a:solidFill>
            <a:srgbClr val="000000"/>
          </a:solidFill>
        </p:spPr>
        <p:txBody>
          <a:bodyPr wrap="square" lIns="0" tIns="0" rIns="0" bIns="0" rtlCol="0"/>
          <a:lstStyle/>
          <a:p/>
        </p:txBody>
      </p:sp>
      <p:sp>
        <p:nvSpPr>
          <p:cNvPr id="11" name="object 11"/>
          <p:cNvSpPr txBox="1"/>
          <p:nvPr/>
        </p:nvSpPr>
        <p:spPr>
          <a:xfrm>
            <a:off x="14761719" y="4919086"/>
            <a:ext cx="3522979" cy="541020"/>
          </a:xfrm>
          <a:prstGeom prst="rect">
            <a:avLst/>
          </a:prstGeom>
        </p:spPr>
        <p:txBody>
          <a:bodyPr vert="horz" wrap="square" lIns="0" tIns="16510" rIns="0" bIns="0" rtlCol="0">
            <a:spAutoFit/>
          </a:bodyPr>
          <a:lstStyle/>
          <a:p>
            <a:pPr marL="12700">
              <a:lnSpc>
                <a:spcPct val="100000"/>
              </a:lnSpc>
              <a:spcBef>
                <a:spcPts val="130"/>
              </a:spcBef>
            </a:pPr>
            <a:r>
              <a:rPr sz="3350" b="1" spc="-5" dirty="0">
                <a:latin typeface="Arial" panose="020B0604020202020204"/>
                <a:cs typeface="Arial" panose="020B0604020202020204"/>
              </a:rPr>
              <a:t>Processing</a:t>
            </a:r>
            <a:r>
              <a:rPr sz="3350" b="1" spc="-70" dirty="0">
                <a:latin typeface="Arial" panose="020B0604020202020204"/>
                <a:cs typeface="Arial" panose="020B0604020202020204"/>
              </a:rPr>
              <a:t> </a:t>
            </a:r>
            <a:r>
              <a:rPr sz="3350" b="1" dirty="0">
                <a:latin typeface="Arial" panose="020B0604020202020204"/>
                <a:cs typeface="Arial" panose="020B0604020202020204"/>
              </a:rPr>
              <a:t>delay</a:t>
            </a:r>
            <a:endParaRPr sz="3350">
              <a:latin typeface="Arial" panose="020B0604020202020204"/>
              <a:cs typeface="Arial" panose="020B0604020202020204"/>
            </a:endParaRPr>
          </a:p>
        </p:txBody>
      </p:sp>
      <p:sp>
        <p:nvSpPr>
          <p:cNvPr id="12" name="object 12"/>
          <p:cNvSpPr txBox="1"/>
          <p:nvPr/>
        </p:nvSpPr>
        <p:spPr>
          <a:xfrm>
            <a:off x="15002549" y="5442631"/>
            <a:ext cx="3046730" cy="541020"/>
          </a:xfrm>
          <a:prstGeom prst="rect">
            <a:avLst/>
          </a:prstGeom>
        </p:spPr>
        <p:txBody>
          <a:bodyPr vert="horz" wrap="square" lIns="0" tIns="16510" rIns="0" bIns="0" rtlCol="0">
            <a:spAutoFit/>
          </a:bodyPr>
          <a:lstStyle/>
          <a:p>
            <a:pPr marL="12700">
              <a:lnSpc>
                <a:spcPct val="100000"/>
              </a:lnSpc>
              <a:spcBef>
                <a:spcPts val="130"/>
              </a:spcBef>
            </a:pPr>
            <a:r>
              <a:rPr sz="3350" b="1" spc="-55" dirty="0">
                <a:latin typeface="Arial" panose="020B0604020202020204"/>
                <a:cs typeface="Arial" panose="020B0604020202020204"/>
              </a:rPr>
              <a:t>is in </a:t>
            </a:r>
            <a:r>
              <a:rPr sz="3350" b="1" dirty="0">
                <a:latin typeface="Arial" panose="020B0604020202020204"/>
                <a:cs typeface="Arial" panose="020B0604020202020204"/>
              </a:rPr>
              <a:t>100s </a:t>
            </a:r>
            <a:r>
              <a:rPr sz="3350" b="1" spc="10" dirty="0">
                <a:latin typeface="Arial" panose="020B0604020202020204"/>
                <a:cs typeface="Arial" panose="020B0604020202020204"/>
              </a:rPr>
              <a:t>of</a:t>
            </a:r>
            <a:r>
              <a:rPr sz="3350" b="1" spc="55" dirty="0">
                <a:latin typeface="Arial" panose="020B0604020202020204"/>
                <a:cs typeface="Arial" panose="020B0604020202020204"/>
              </a:rPr>
              <a:t> </a:t>
            </a:r>
            <a:r>
              <a:rPr sz="3350" b="1" spc="-45" dirty="0">
                <a:latin typeface="Arial" panose="020B0604020202020204"/>
                <a:cs typeface="Arial" panose="020B0604020202020204"/>
              </a:rPr>
              <a:t>ns</a:t>
            </a:r>
            <a:endParaRPr sz="3350">
              <a:latin typeface="Arial" panose="020B0604020202020204"/>
              <a:cs typeface="Arial" panose="020B0604020202020204"/>
            </a:endParaRPr>
          </a:p>
        </p:txBody>
      </p:sp>
      <p:sp>
        <p:nvSpPr>
          <p:cNvPr id="13" name="object 13"/>
          <p:cNvSpPr/>
          <p:nvPr/>
        </p:nvSpPr>
        <p:spPr>
          <a:xfrm>
            <a:off x="1968296" y="5227073"/>
            <a:ext cx="16167735" cy="2320925"/>
          </a:xfrm>
          <a:custGeom>
            <a:avLst/>
            <a:gdLst/>
            <a:ahLst/>
            <a:cxnLst/>
            <a:rect l="l" t="t" r="r" b="b"/>
            <a:pathLst>
              <a:path w="16167735" h="2320925">
                <a:moveTo>
                  <a:pt x="15780776" y="0"/>
                </a:moveTo>
                <a:lnTo>
                  <a:pt x="386729" y="0"/>
                </a:lnTo>
                <a:lnTo>
                  <a:pt x="338218" y="3013"/>
                </a:lnTo>
                <a:lnTo>
                  <a:pt x="291506" y="11811"/>
                </a:lnTo>
                <a:lnTo>
                  <a:pt x="246954" y="26031"/>
                </a:lnTo>
                <a:lnTo>
                  <a:pt x="204925" y="45311"/>
                </a:lnTo>
                <a:lnTo>
                  <a:pt x="165782" y="69288"/>
                </a:lnTo>
                <a:lnTo>
                  <a:pt x="129886" y="97601"/>
                </a:lnTo>
                <a:lnTo>
                  <a:pt x="97601" y="129886"/>
                </a:lnTo>
                <a:lnTo>
                  <a:pt x="69288" y="165782"/>
                </a:lnTo>
                <a:lnTo>
                  <a:pt x="45311" y="204925"/>
                </a:lnTo>
                <a:lnTo>
                  <a:pt x="26031" y="246954"/>
                </a:lnTo>
                <a:lnTo>
                  <a:pt x="11811" y="291506"/>
                </a:lnTo>
                <a:lnTo>
                  <a:pt x="3013" y="338218"/>
                </a:lnTo>
                <a:lnTo>
                  <a:pt x="0" y="386729"/>
                </a:lnTo>
                <a:lnTo>
                  <a:pt x="0" y="1933602"/>
                </a:lnTo>
                <a:lnTo>
                  <a:pt x="3013" y="1982113"/>
                </a:lnTo>
                <a:lnTo>
                  <a:pt x="11811" y="2028825"/>
                </a:lnTo>
                <a:lnTo>
                  <a:pt x="26031" y="2073377"/>
                </a:lnTo>
                <a:lnTo>
                  <a:pt x="45311" y="2115406"/>
                </a:lnTo>
                <a:lnTo>
                  <a:pt x="69288" y="2154550"/>
                </a:lnTo>
                <a:lnTo>
                  <a:pt x="97601" y="2190445"/>
                </a:lnTo>
                <a:lnTo>
                  <a:pt x="129886" y="2222731"/>
                </a:lnTo>
                <a:lnTo>
                  <a:pt x="165782" y="2251044"/>
                </a:lnTo>
                <a:lnTo>
                  <a:pt x="204925" y="2275021"/>
                </a:lnTo>
                <a:lnTo>
                  <a:pt x="246954" y="2294302"/>
                </a:lnTo>
                <a:lnTo>
                  <a:pt x="291506" y="2308522"/>
                </a:lnTo>
                <a:lnTo>
                  <a:pt x="338218" y="2317320"/>
                </a:lnTo>
                <a:lnTo>
                  <a:pt x="386729" y="2320333"/>
                </a:lnTo>
                <a:lnTo>
                  <a:pt x="15780776" y="2320333"/>
                </a:lnTo>
                <a:lnTo>
                  <a:pt x="15829286" y="2317320"/>
                </a:lnTo>
                <a:lnTo>
                  <a:pt x="15875999" y="2308522"/>
                </a:lnTo>
                <a:lnTo>
                  <a:pt x="15920551" y="2294302"/>
                </a:lnTo>
                <a:lnTo>
                  <a:pt x="15962580" y="2275021"/>
                </a:lnTo>
                <a:lnTo>
                  <a:pt x="16001723" y="2251044"/>
                </a:lnTo>
                <a:lnTo>
                  <a:pt x="16037619" y="2222731"/>
                </a:lnTo>
                <a:lnTo>
                  <a:pt x="16069905" y="2190445"/>
                </a:lnTo>
                <a:lnTo>
                  <a:pt x="16098218" y="2154550"/>
                </a:lnTo>
                <a:lnTo>
                  <a:pt x="16122195" y="2115406"/>
                </a:lnTo>
                <a:lnTo>
                  <a:pt x="16141476" y="2073377"/>
                </a:lnTo>
                <a:lnTo>
                  <a:pt x="16155696" y="2028825"/>
                </a:lnTo>
                <a:lnTo>
                  <a:pt x="16164494" y="1982113"/>
                </a:lnTo>
                <a:lnTo>
                  <a:pt x="16167507" y="1933602"/>
                </a:lnTo>
                <a:lnTo>
                  <a:pt x="16167507" y="386729"/>
                </a:lnTo>
                <a:lnTo>
                  <a:pt x="16164494" y="338218"/>
                </a:lnTo>
                <a:lnTo>
                  <a:pt x="16155696" y="291506"/>
                </a:lnTo>
                <a:lnTo>
                  <a:pt x="16141476" y="246954"/>
                </a:lnTo>
                <a:lnTo>
                  <a:pt x="16122195" y="204925"/>
                </a:lnTo>
                <a:lnTo>
                  <a:pt x="16098218" y="165782"/>
                </a:lnTo>
                <a:lnTo>
                  <a:pt x="16069905" y="129886"/>
                </a:lnTo>
                <a:lnTo>
                  <a:pt x="16037619" y="97601"/>
                </a:lnTo>
                <a:lnTo>
                  <a:pt x="16001723" y="69288"/>
                </a:lnTo>
                <a:lnTo>
                  <a:pt x="15962580" y="45311"/>
                </a:lnTo>
                <a:lnTo>
                  <a:pt x="15920551" y="26031"/>
                </a:lnTo>
                <a:lnTo>
                  <a:pt x="15875999" y="11811"/>
                </a:lnTo>
                <a:lnTo>
                  <a:pt x="15829286" y="3013"/>
                </a:lnTo>
                <a:lnTo>
                  <a:pt x="15780776" y="0"/>
                </a:lnTo>
                <a:close/>
              </a:path>
            </a:pathLst>
          </a:custGeom>
          <a:solidFill>
            <a:srgbClr val="F8BA00"/>
          </a:solidFill>
        </p:spPr>
        <p:txBody>
          <a:bodyPr wrap="square" lIns="0" tIns="0" rIns="0" bIns="0" rtlCol="0"/>
          <a:lstStyle/>
          <a:p/>
        </p:txBody>
      </p:sp>
      <p:sp>
        <p:nvSpPr>
          <p:cNvPr id="17" name="object 17"/>
          <p:cNvSpPr txBox="1">
            <a:spLocks noGrp="1"/>
          </p:cNvSpPr>
          <p:nvPr>
            <p:ph type="sldNum" sz="quarter" idx="7"/>
          </p:nvPr>
        </p:nvSpPr>
        <p:spPr>
          <a:prstGeom prst="rect">
            <a:avLst/>
          </a:prstGeom>
        </p:spPr>
        <p:txBody>
          <a:bodyPr vert="horz" wrap="square" lIns="0" tIns="7620" rIns="0" bIns="0" rtlCol="0">
            <a:spAutoFit/>
          </a:bodyPr>
          <a:lstStyle/>
          <a:p>
            <a:pPr marL="25400">
              <a:lnSpc>
                <a:spcPct val="100000"/>
              </a:lnSpc>
              <a:spcBef>
                <a:spcPts val="60"/>
              </a:spcBef>
            </a:pPr>
            <a:r>
              <a:rPr spc="15" dirty="0"/>
              <a:t>23</a:t>
            </a:r>
            <a:endParaRPr spc="15" dirty="0"/>
          </a:p>
        </p:txBody>
      </p:sp>
      <p:sp>
        <p:nvSpPr>
          <p:cNvPr id="15" name="object 15"/>
          <p:cNvSpPr txBox="1"/>
          <p:nvPr/>
        </p:nvSpPr>
        <p:spPr>
          <a:xfrm>
            <a:off x="3652110" y="6332656"/>
            <a:ext cx="12856210" cy="678815"/>
          </a:xfrm>
          <a:prstGeom prst="rect">
            <a:avLst/>
          </a:prstGeom>
        </p:spPr>
        <p:txBody>
          <a:bodyPr vert="horz" wrap="square" lIns="0" tIns="17145" rIns="0" bIns="0" rtlCol="0">
            <a:spAutoFit/>
          </a:bodyPr>
          <a:lstStyle/>
          <a:p>
            <a:pPr marL="12700">
              <a:lnSpc>
                <a:spcPct val="100000"/>
              </a:lnSpc>
              <a:spcBef>
                <a:spcPts val="135"/>
              </a:spcBef>
            </a:pPr>
            <a:r>
              <a:rPr sz="4250" b="1" spc="15" dirty="0">
                <a:latin typeface="Arial" panose="020B0604020202020204"/>
                <a:cs typeface="Arial" panose="020B0604020202020204"/>
              </a:rPr>
              <a:t>packets </a:t>
            </a:r>
            <a:r>
              <a:rPr sz="4250" b="1" spc="10" dirty="0">
                <a:latin typeface="Arial" panose="020B0604020202020204"/>
                <a:cs typeface="Arial" panose="020B0604020202020204"/>
              </a:rPr>
              <a:t>in </a:t>
            </a:r>
            <a:r>
              <a:rPr sz="4250" b="1" spc="20" dirty="0">
                <a:latin typeface="Arial" panose="020B0604020202020204"/>
                <a:cs typeface="Arial" panose="020B0604020202020204"/>
              </a:rPr>
              <a:t>a </a:t>
            </a:r>
            <a:r>
              <a:rPr sz="4250" b="1" spc="15" dirty="0">
                <a:latin typeface="Arial" panose="020B0604020202020204"/>
                <a:cs typeface="Arial" panose="020B0604020202020204"/>
              </a:rPr>
              <a:t>batch to </a:t>
            </a:r>
            <a:r>
              <a:rPr sz="4250" b="1" spc="20" dirty="0">
                <a:latin typeface="Arial" panose="020B0604020202020204"/>
                <a:cs typeface="Arial" panose="020B0604020202020204"/>
              </a:rPr>
              <a:t>have </a:t>
            </a:r>
            <a:r>
              <a:rPr sz="4250" b="1" spc="10" dirty="0">
                <a:latin typeface="Arial" panose="020B0604020202020204"/>
                <a:cs typeface="Arial" panose="020B0604020202020204"/>
              </a:rPr>
              <a:t>virtually </a:t>
            </a:r>
            <a:r>
              <a:rPr sz="4250" b="1" spc="15" dirty="0">
                <a:latin typeface="Arial" panose="020B0604020202020204"/>
                <a:cs typeface="Arial" panose="020B0604020202020204"/>
              </a:rPr>
              <a:t>the </a:t>
            </a:r>
            <a:r>
              <a:rPr sz="4250" b="1" spc="20" dirty="0">
                <a:latin typeface="Arial" panose="020B0604020202020204"/>
                <a:cs typeface="Arial" panose="020B0604020202020204"/>
              </a:rPr>
              <a:t>same</a:t>
            </a:r>
            <a:r>
              <a:rPr sz="4250" b="1" spc="-10" dirty="0">
                <a:latin typeface="Arial" panose="020B0604020202020204"/>
                <a:cs typeface="Arial" panose="020B0604020202020204"/>
              </a:rPr>
              <a:t> </a:t>
            </a:r>
            <a:r>
              <a:rPr sz="4250" b="1" spc="15" dirty="0">
                <a:latin typeface="Arial" panose="020B0604020202020204"/>
                <a:cs typeface="Arial" panose="020B0604020202020204"/>
              </a:rPr>
              <a:t>rank</a:t>
            </a:r>
            <a:endParaRPr sz="4250">
              <a:latin typeface="Arial" panose="020B0604020202020204"/>
              <a:cs typeface="Arial" panose="020B0604020202020204"/>
            </a:endParaRPr>
          </a:p>
        </p:txBody>
      </p:sp>
      <p:sp>
        <p:nvSpPr>
          <p:cNvPr id="16" name="object 16"/>
          <p:cNvSpPr txBox="1">
            <a:spLocks noGrp="1"/>
          </p:cNvSpPr>
          <p:nvPr>
            <p:ph type="title"/>
          </p:nvPr>
        </p:nvSpPr>
        <p:spPr>
          <a:xfrm>
            <a:off x="1005205" y="452374"/>
            <a:ext cx="18093690" cy="288925"/>
          </a:xfrm>
          <a:prstGeom prst="rect">
            <a:avLst/>
          </a:prstGeom>
        </p:spPr>
        <p:txBody>
          <a:bodyPr vert="horz" wrap="square" lIns="0" tIns="12065" rIns="0" bIns="0" rtlCol="0">
            <a:spAutoFit/>
          </a:bodyPr>
          <a:lstStyle/>
          <a:p>
            <a:pPr marL="19050">
              <a:lnSpc>
                <a:spcPct val="100000"/>
              </a:lnSpc>
              <a:spcBef>
                <a:spcPts val="95"/>
              </a:spcBef>
              <a:tabLst>
                <a:tab pos="4337050" algn="l"/>
                <a:tab pos="6196965" algn="l"/>
                <a:tab pos="11795760" algn="l"/>
                <a:tab pos="12974955" algn="l"/>
              </a:tabLst>
            </a:pPr>
            <a:endParaRPr spc="220" dirty="0"/>
          </a:p>
        </p:txBody>
      </p:sp>
      <p:sp>
        <p:nvSpPr>
          <p:cNvPr id="19" name="object 9"/>
          <p:cNvSpPr txBox="1">
            <a:spLocks noGrp="1"/>
          </p:cNvSpPr>
          <p:nvPr/>
        </p:nvSpPr>
        <p:spPr>
          <a:xfrm>
            <a:off x="1005205" y="452374"/>
            <a:ext cx="18093690" cy="1489075"/>
          </a:xfrm>
          <a:prstGeom prst="rect">
            <a:avLst/>
          </a:prstGeom>
        </p:spPr>
        <p:txBody>
          <a:bodyPr vert="horz" wrap="square" lIns="0" tIns="12065" rIns="0" bIns="0" rtlCol="0">
            <a:spAutoFit/>
          </a:bodyPr>
          <a:lstStyle>
            <a:lvl1pPr>
              <a:defRPr>
                <a:latin typeface="+mj-lt"/>
                <a:ea typeface="+mj-ea"/>
                <a:cs typeface="+mj-cs"/>
              </a:defRPr>
            </a:lvl1pPr>
          </a:lstStyle>
          <a:p>
            <a:pPr marL="19050" algn="ctr">
              <a:lnSpc>
                <a:spcPct val="100000"/>
              </a:lnSpc>
              <a:spcBef>
                <a:spcPts val="95"/>
              </a:spcBef>
              <a:tabLst>
                <a:tab pos="4337050" algn="l"/>
                <a:tab pos="6196965" algn="l"/>
                <a:tab pos="11795760" algn="l"/>
                <a:tab pos="12974955" algn="l"/>
              </a:tabLst>
            </a:pPr>
            <a:r>
              <a:rPr sz="9600" spc="200" dirty="0"/>
              <a:t>Packets </a:t>
            </a:r>
            <a:r>
              <a:rPr sz="9600" spc="-5" dirty="0"/>
              <a:t>a</a:t>
            </a:r>
            <a:r>
              <a:rPr sz="9600" dirty="0"/>
              <a:t>r</a:t>
            </a:r>
            <a:r>
              <a:rPr sz="9600" spc="-5" dirty="0"/>
              <a:t>e P</a:t>
            </a:r>
            <a:r>
              <a:rPr sz="9600" dirty="0"/>
              <a:t>r</a:t>
            </a:r>
            <a:r>
              <a:rPr sz="9600" spc="220" dirty="0"/>
              <a:t>ocessed </a:t>
            </a:r>
            <a:r>
              <a:rPr sz="9600" spc="150" dirty="0"/>
              <a:t>in </a:t>
            </a:r>
            <a:r>
              <a:rPr sz="9600" spc="220" dirty="0"/>
              <a:t>Batches</a:t>
            </a:r>
            <a:endParaRPr sz="9600" spc="220" dirty="0"/>
          </a:p>
        </p:txBody>
      </p:sp>
      <p:sp>
        <p:nvSpPr>
          <p:cNvPr id="20" name="object 6"/>
          <p:cNvSpPr txBox="1"/>
          <p:nvPr/>
        </p:nvSpPr>
        <p:spPr>
          <a:xfrm>
            <a:off x="7056040" y="3016180"/>
            <a:ext cx="5992495" cy="1494155"/>
          </a:xfrm>
          <a:prstGeom prst="rect">
            <a:avLst/>
          </a:prstGeom>
          <a:solidFill>
            <a:srgbClr val="00A2FF"/>
          </a:solidFill>
        </p:spPr>
        <p:txBody>
          <a:bodyPr vert="horz" wrap="square" lIns="0" tIns="368300" rIns="0" bIns="0" rtlCol="0">
            <a:spAutoFit/>
          </a:bodyPr>
          <a:p>
            <a:pPr marL="314960" algn="ctr">
              <a:lnSpc>
                <a:spcPct val="100000"/>
              </a:lnSpc>
              <a:spcBef>
                <a:spcPts val="2900"/>
              </a:spcBef>
            </a:pPr>
            <a:r>
              <a:rPr lang="en-US" sz="4800" spc="150" dirty="0">
                <a:solidFill>
                  <a:srgbClr val="FFFFFF"/>
                </a:solidFill>
                <a:latin typeface="Arial" panose="020B0604020202020204"/>
                <a:cs typeface="Arial" panose="020B0604020202020204"/>
              </a:rPr>
              <a:t>Application</a:t>
            </a:r>
            <a:endParaRPr lang="en-US" sz="4800" spc="150" dirty="0">
              <a:solidFill>
                <a:srgbClr val="FFFFFF"/>
              </a:solidFill>
              <a:latin typeface="Arial" panose="020B0604020202020204"/>
              <a:cs typeface="Arial" panose="020B0604020202020204"/>
            </a:endParaRPr>
          </a:p>
          <a:p>
            <a:pPr marL="314960" algn="ctr">
              <a:lnSpc>
                <a:spcPct val="100000"/>
              </a:lnSpc>
              <a:spcBef>
                <a:spcPts val="2900"/>
              </a:spcBef>
            </a:pPr>
            <a:r>
              <a:rPr lang="en-US" sz="100" spc="150" dirty="0">
                <a:solidFill>
                  <a:srgbClr val="FFFFFF"/>
                </a:solidFill>
                <a:latin typeface="Arial" panose="020B0604020202020204"/>
                <a:cs typeface="Arial" panose="020B0604020202020204"/>
              </a:rPr>
              <a:t>a</a:t>
            </a:r>
            <a:endParaRPr lang="en-US" sz="100" spc="150" dirty="0">
              <a:solidFill>
                <a:srgbClr val="FFFFFF"/>
              </a:solidFill>
              <a:latin typeface="Arial" panose="020B0604020202020204"/>
              <a:cs typeface="Arial" panose="020B0604020202020204"/>
            </a:endParaRPr>
          </a:p>
        </p:txBody>
      </p:sp>
      <p:sp>
        <p:nvSpPr>
          <p:cNvPr id="21" name="object 15"/>
          <p:cNvSpPr txBox="1"/>
          <p:nvPr/>
        </p:nvSpPr>
        <p:spPr>
          <a:xfrm>
            <a:off x="3322955" y="5748020"/>
            <a:ext cx="14177645" cy="670560"/>
          </a:xfrm>
          <a:prstGeom prst="rect">
            <a:avLst/>
          </a:prstGeom>
        </p:spPr>
        <p:txBody>
          <a:bodyPr vert="horz" wrap="square" lIns="0" tIns="17145" rIns="0" bIns="0" rtlCol="0">
            <a:spAutoFit/>
          </a:bodyPr>
          <a:p>
            <a:pPr marL="12700" algn="ctr">
              <a:lnSpc>
                <a:spcPct val="100000"/>
              </a:lnSpc>
              <a:spcBef>
                <a:spcPts val="135"/>
              </a:spcBef>
            </a:pPr>
            <a:r>
              <a:rPr sz="4250" b="1" dirty="0">
                <a:latin typeface="Arial" panose="020B0604020202020204"/>
                <a:cs typeface="Arial" panose="020B0604020202020204"/>
              </a:rPr>
              <a:t>Packets have to be processed in batches, rendering all</a:t>
            </a:r>
            <a:endParaRPr sz="4250" b="1" dirty="0">
              <a:latin typeface="Arial" panose="020B0604020202020204"/>
              <a:cs typeface="Arial" panose="020B0604020202020204"/>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52727" y="3955765"/>
            <a:ext cx="4322445" cy="1508125"/>
          </a:xfrm>
          <a:prstGeom prst="rect">
            <a:avLst/>
          </a:prstGeom>
        </p:spPr>
        <p:txBody>
          <a:bodyPr vert="horz" wrap="square" lIns="0" tIns="16510" rIns="0" bIns="0" rtlCol="0">
            <a:spAutoFit/>
          </a:bodyPr>
          <a:lstStyle/>
          <a:p>
            <a:pPr marL="893445" marR="5080" indent="-881380">
              <a:lnSpc>
                <a:spcPts val="5940"/>
              </a:lnSpc>
              <a:spcBef>
                <a:spcPts val="130"/>
              </a:spcBef>
            </a:pPr>
            <a:r>
              <a:rPr sz="4750" b="1" spc="50" dirty="0">
                <a:latin typeface="Arial" panose="020B0604020202020204"/>
                <a:cs typeface="Arial" panose="020B0604020202020204"/>
              </a:rPr>
              <a:t>Bucketed</a:t>
            </a:r>
            <a:r>
              <a:rPr sz="4750" b="1" spc="-90" dirty="0">
                <a:latin typeface="Arial" panose="020B0604020202020204"/>
                <a:cs typeface="Arial" panose="020B0604020202020204"/>
              </a:rPr>
              <a:t> </a:t>
            </a:r>
            <a:r>
              <a:rPr sz="4750" b="1" spc="105" dirty="0">
                <a:latin typeface="Arial" panose="020B0604020202020204"/>
                <a:cs typeface="Arial" panose="020B0604020202020204"/>
              </a:rPr>
              <a:t>Data  </a:t>
            </a:r>
            <a:r>
              <a:rPr sz="4750" b="1" spc="15" dirty="0">
                <a:latin typeface="Arial" panose="020B0604020202020204"/>
                <a:cs typeface="Arial" panose="020B0604020202020204"/>
              </a:rPr>
              <a:t>Structure</a:t>
            </a:r>
            <a:endParaRPr sz="4750">
              <a:latin typeface="Arial" panose="020B0604020202020204"/>
              <a:cs typeface="Arial" panose="020B0604020202020204"/>
            </a:endParaRPr>
          </a:p>
        </p:txBody>
      </p:sp>
      <p:sp>
        <p:nvSpPr>
          <p:cNvPr id="3" name="object 3"/>
          <p:cNvSpPr txBox="1"/>
          <p:nvPr/>
        </p:nvSpPr>
        <p:spPr>
          <a:xfrm>
            <a:off x="5432160" y="4332717"/>
            <a:ext cx="389890" cy="754380"/>
          </a:xfrm>
          <a:prstGeom prst="rect">
            <a:avLst/>
          </a:prstGeom>
        </p:spPr>
        <p:txBody>
          <a:bodyPr vert="horz" wrap="square" lIns="0" tIns="16510" rIns="0" bIns="0" rtlCol="0">
            <a:spAutoFit/>
          </a:bodyPr>
          <a:lstStyle/>
          <a:p>
            <a:pPr marL="12700">
              <a:lnSpc>
                <a:spcPct val="100000"/>
              </a:lnSpc>
              <a:spcBef>
                <a:spcPts val="130"/>
              </a:spcBef>
            </a:pPr>
            <a:r>
              <a:rPr sz="4750" b="1" spc="95" dirty="0">
                <a:latin typeface="Arial" panose="020B0604020202020204"/>
                <a:cs typeface="Arial" panose="020B0604020202020204"/>
              </a:rPr>
              <a:t>+</a:t>
            </a:r>
            <a:endParaRPr sz="4750">
              <a:latin typeface="Arial" panose="020B0604020202020204"/>
              <a:cs typeface="Arial" panose="020B0604020202020204"/>
            </a:endParaRPr>
          </a:p>
        </p:txBody>
      </p:sp>
      <p:sp>
        <p:nvSpPr>
          <p:cNvPr id="7" name="object 7"/>
          <p:cNvSpPr txBox="1">
            <a:spLocks noGrp="1"/>
          </p:cNvSpPr>
          <p:nvPr>
            <p:ph type="sldNum" sz="quarter" idx="7"/>
          </p:nvPr>
        </p:nvSpPr>
        <p:spPr>
          <a:prstGeom prst="rect">
            <a:avLst/>
          </a:prstGeom>
        </p:spPr>
        <p:txBody>
          <a:bodyPr vert="horz" wrap="square" lIns="0" tIns="7620" rIns="0" bIns="0" rtlCol="0">
            <a:spAutoFit/>
          </a:bodyPr>
          <a:lstStyle/>
          <a:p>
            <a:pPr marL="25400">
              <a:lnSpc>
                <a:spcPct val="100000"/>
              </a:lnSpc>
              <a:spcBef>
                <a:spcPts val="60"/>
              </a:spcBef>
            </a:pPr>
            <a:r>
              <a:rPr spc="15" dirty="0"/>
              <a:t>27</a:t>
            </a:r>
            <a:endParaRPr spc="15" dirty="0"/>
          </a:p>
        </p:txBody>
      </p:sp>
      <p:sp>
        <p:nvSpPr>
          <p:cNvPr id="4" name="object 4"/>
          <p:cNvSpPr txBox="1"/>
          <p:nvPr/>
        </p:nvSpPr>
        <p:spPr>
          <a:xfrm>
            <a:off x="6346911" y="3955765"/>
            <a:ext cx="13214985" cy="1508125"/>
          </a:xfrm>
          <a:prstGeom prst="rect">
            <a:avLst/>
          </a:prstGeom>
        </p:spPr>
        <p:txBody>
          <a:bodyPr vert="horz" wrap="square" lIns="0" tIns="16510" rIns="0" bIns="0" rtlCol="0">
            <a:spAutoFit/>
          </a:bodyPr>
          <a:lstStyle/>
          <a:p>
            <a:pPr marL="793750" marR="43180" indent="-743585">
              <a:lnSpc>
                <a:spcPts val="5940"/>
              </a:lnSpc>
              <a:spcBef>
                <a:spcPts val="130"/>
              </a:spcBef>
              <a:tabLst>
                <a:tab pos="4909185" algn="l"/>
                <a:tab pos="5621020" algn="l"/>
                <a:tab pos="6740525" algn="l"/>
              </a:tabLst>
            </a:pPr>
            <a:r>
              <a:rPr sz="4750" b="1" spc="10" dirty="0">
                <a:latin typeface="Arial" panose="020B0604020202020204"/>
                <a:cs typeface="Arial" panose="020B0604020202020204"/>
              </a:rPr>
              <a:t>Limited</a:t>
            </a:r>
            <a:r>
              <a:rPr sz="4750" b="1" spc="20" dirty="0">
                <a:latin typeface="Arial" panose="020B0604020202020204"/>
                <a:cs typeface="Arial" panose="020B0604020202020204"/>
              </a:rPr>
              <a:t> </a:t>
            </a:r>
            <a:r>
              <a:rPr sz="4750" b="1" spc="15" dirty="0">
                <a:latin typeface="Arial" panose="020B0604020202020204"/>
                <a:cs typeface="Arial" panose="020B0604020202020204"/>
              </a:rPr>
              <a:t>number	</a:t>
            </a:r>
            <a:r>
              <a:rPr sz="7125" b="1" spc="142" baseline="-35000" dirty="0">
                <a:latin typeface="Arial" panose="020B0604020202020204"/>
                <a:cs typeface="Arial" panose="020B0604020202020204"/>
              </a:rPr>
              <a:t>+	</a:t>
            </a:r>
            <a:r>
              <a:rPr sz="4750" b="1" spc="-15" dirty="0">
                <a:latin typeface="Arial" panose="020B0604020202020204"/>
                <a:cs typeface="Arial" panose="020B0604020202020204"/>
              </a:rPr>
              <a:t>Algorithm </a:t>
            </a:r>
            <a:r>
              <a:rPr sz="4750" b="1" spc="60" dirty="0">
                <a:latin typeface="Arial" panose="020B0604020202020204"/>
                <a:cs typeface="Arial" panose="020B0604020202020204"/>
              </a:rPr>
              <a:t>to </a:t>
            </a:r>
            <a:r>
              <a:rPr sz="4750" b="1" spc="-10" dirty="0">
                <a:latin typeface="Arial" panose="020B0604020202020204"/>
                <a:cs typeface="Arial" panose="020B0604020202020204"/>
              </a:rPr>
              <a:t>find</a:t>
            </a:r>
            <a:r>
              <a:rPr sz="4750" b="1" spc="-85" dirty="0">
                <a:latin typeface="Arial" panose="020B0604020202020204"/>
                <a:cs typeface="Arial" panose="020B0604020202020204"/>
              </a:rPr>
              <a:t> </a:t>
            </a:r>
            <a:r>
              <a:rPr sz="4750" b="1" spc="75" dirty="0">
                <a:latin typeface="Arial" panose="020B0604020202020204"/>
                <a:cs typeface="Arial" panose="020B0604020202020204"/>
              </a:rPr>
              <a:t>min/max  </a:t>
            </a:r>
            <a:r>
              <a:rPr sz="4750" b="1" spc="15" dirty="0">
                <a:latin typeface="Arial" panose="020B0604020202020204"/>
                <a:cs typeface="Arial" panose="020B0604020202020204"/>
              </a:rPr>
              <a:t>of</a:t>
            </a:r>
            <a:r>
              <a:rPr sz="4750" b="1" spc="5" dirty="0">
                <a:latin typeface="Arial" panose="020B0604020202020204"/>
                <a:cs typeface="Arial" panose="020B0604020202020204"/>
              </a:rPr>
              <a:t> </a:t>
            </a:r>
            <a:r>
              <a:rPr sz="4750" b="1" spc="40" dirty="0">
                <a:latin typeface="Arial" panose="020B0604020202020204"/>
                <a:cs typeface="Arial" panose="020B0604020202020204"/>
              </a:rPr>
              <a:t>buckets			</a:t>
            </a:r>
            <a:r>
              <a:rPr sz="4750" b="1" spc="45" dirty="0">
                <a:latin typeface="Arial" panose="020B0604020202020204"/>
                <a:cs typeface="Arial" panose="020B0604020202020204"/>
              </a:rPr>
              <a:t>non-empty</a:t>
            </a:r>
            <a:r>
              <a:rPr sz="4750" b="1" spc="-5" dirty="0">
                <a:latin typeface="Arial" panose="020B0604020202020204"/>
                <a:cs typeface="Arial" panose="020B0604020202020204"/>
              </a:rPr>
              <a:t> </a:t>
            </a:r>
            <a:r>
              <a:rPr sz="4750" b="1" spc="60" dirty="0">
                <a:latin typeface="Arial" panose="020B0604020202020204"/>
                <a:cs typeface="Arial" panose="020B0604020202020204"/>
              </a:rPr>
              <a:t>bucket</a:t>
            </a:r>
            <a:endParaRPr sz="4750">
              <a:latin typeface="Arial" panose="020B0604020202020204"/>
              <a:cs typeface="Arial" panose="020B0604020202020204"/>
            </a:endParaRPr>
          </a:p>
        </p:txBody>
      </p:sp>
      <p:sp>
        <p:nvSpPr>
          <p:cNvPr id="5" name="object 5"/>
          <p:cNvSpPr txBox="1"/>
          <p:nvPr/>
        </p:nvSpPr>
        <p:spPr>
          <a:xfrm>
            <a:off x="5725345" y="6447836"/>
            <a:ext cx="8663305" cy="842644"/>
          </a:xfrm>
          <a:prstGeom prst="rect">
            <a:avLst/>
          </a:prstGeom>
        </p:spPr>
        <p:txBody>
          <a:bodyPr vert="horz" wrap="square" lIns="0" tIns="13970" rIns="0" bIns="0" rtlCol="0">
            <a:spAutoFit/>
          </a:bodyPr>
          <a:lstStyle/>
          <a:p>
            <a:pPr marL="12700">
              <a:lnSpc>
                <a:spcPct val="100000"/>
              </a:lnSpc>
              <a:spcBef>
                <a:spcPts val="110"/>
              </a:spcBef>
            </a:pPr>
            <a:r>
              <a:rPr sz="4750" b="1" spc="95" dirty="0">
                <a:latin typeface="Arial" panose="020B0604020202020204"/>
                <a:cs typeface="Arial" panose="020B0604020202020204"/>
              </a:rPr>
              <a:t>= </a:t>
            </a:r>
            <a:r>
              <a:rPr sz="5350" b="1" spc="-305" dirty="0">
                <a:latin typeface="Tahoma" panose="020B0604030504040204"/>
                <a:cs typeface="Tahoma" panose="020B0604030504040204"/>
              </a:rPr>
              <a:t>Intteger </a:t>
            </a:r>
            <a:r>
              <a:rPr sz="5350" b="1" spc="-55" dirty="0">
                <a:latin typeface="Tahoma" panose="020B0604030504040204"/>
                <a:cs typeface="Tahoma" panose="020B0604030504040204"/>
              </a:rPr>
              <a:t>Prioritty</a:t>
            </a:r>
            <a:r>
              <a:rPr sz="5350" b="1" spc="-95" dirty="0">
                <a:latin typeface="Tahoma" panose="020B0604030504040204"/>
                <a:cs typeface="Tahoma" panose="020B0604030504040204"/>
              </a:rPr>
              <a:t> </a:t>
            </a:r>
            <a:r>
              <a:rPr sz="5350" b="1" spc="-160" dirty="0">
                <a:latin typeface="Tahoma" panose="020B0604030504040204"/>
                <a:cs typeface="Tahoma" panose="020B0604030504040204"/>
              </a:rPr>
              <a:t>Queues</a:t>
            </a:r>
            <a:endParaRPr sz="5350">
              <a:latin typeface="Tahoma" panose="020B0604030504040204"/>
              <a:cs typeface="Tahoma" panose="020B0604030504040204"/>
            </a:endParaRPr>
          </a:p>
        </p:txBody>
      </p:sp>
      <p:sp>
        <p:nvSpPr>
          <p:cNvPr id="6" name="object 6"/>
          <p:cNvSpPr txBox="1">
            <a:spLocks noGrp="1"/>
          </p:cNvSpPr>
          <p:nvPr>
            <p:ph type="title"/>
          </p:nvPr>
        </p:nvSpPr>
        <p:spPr>
          <a:xfrm>
            <a:off x="4615431" y="489902"/>
            <a:ext cx="10868660" cy="1370965"/>
          </a:xfrm>
          <a:prstGeom prst="rect">
            <a:avLst/>
          </a:prstGeom>
        </p:spPr>
        <p:txBody>
          <a:bodyPr vert="horz" wrap="square" lIns="0" tIns="17145" rIns="0" bIns="0" rtlCol="0">
            <a:spAutoFit/>
          </a:bodyPr>
          <a:lstStyle/>
          <a:p>
            <a:pPr marL="12700">
              <a:lnSpc>
                <a:spcPct val="100000"/>
              </a:lnSpc>
              <a:spcBef>
                <a:spcPts val="135"/>
              </a:spcBef>
            </a:pPr>
            <a:r>
              <a:rPr sz="8800" spc="95" dirty="0"/>
              <a:t>Eiffel </a:t>
            </a:r>
            <a:r>
              <a:rPr sz="8800" spc="270" dirty="0"/>
              <a:t>Building</a:t>
            </a:r>
            <a:r>
              <a:rPr sz="8800" spc="-125" dirty="0"/>
              <a:t> </a:t>
            </a:r>
            <a:r>
              <a:rPr sz="8800" spc="355" dirty="0"/>
              <a:t>Block</a:t>
            </a:r>
            <a:endParaRPr sz="8800" spc="355"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07623" y="4196595"/>
            <a:ext cx="13888719" cy="2856865"/>
          </a:xfrm>
          <a:prstGeom prst="rect">
            <a:avLst/>
          </a:prstGeom>
        </p:spPr>
        <p:txBody>
          <a:bodyPr vert="horz" wrap="square" lIns="0" tIns="46355" rIns="0" bIns="0" rtlCol="0">
            <a:spAutoFit/>
          </a:bodyPr>
          <a:lstStyle/>
          <a:p>
            <a:pPr marL="703580" marR="5080" indent="-691515">
              <a:lnSpc>
                <a:spcPts val="11210"/>
              </a:lnSpc>
              <a:spcBef>
                <a:spcPts val="365"/>
              </a:spcBef>
            </a:pPr>
            <a:r>
              <a:rPr spc="220" dirty="0">
                <a:solidFill>
                  <a:srgbClr val="FFFFFF"/>
                </a:solidFill>
              </a:rPr>
              <a:t>Efficient </a:t>
            </a:r>
            <a:r>
              <a:rPr spc="245" dirty="0">
                <a:solidFill>
                  <a:srgbClr val="FFFFFF"/>
                </a:solidFill>
              </a:rPr>
              <a:t>Packet</a:t>
            </a:r>
            <a:r>
              <a:rPr spc="-240" dirty="0">
                <a:solidFill>
                  <a:srgbClr val="FFFFFF"/>
                </a:solidFill>
              </a:rPr>
              <a:t> </a:t>
            </a:r>
            <a:r>
              <a:rPr spc="145" dirty="0">
                <a:solidFill>
                  <a:srgbClr val="FFFFFF"/>
                </a:solidFill>
              </a:rPr>
              <a:t>Ordering:  </a:t>
            </a:r>
            <a:r>
              <a:rPr spc="185" dirty="0">
                <a:solidFill>
                  <a:srgbClr val="FFFFFF"/>
                </a:solidFill>
              </a:rPr>
              <a:t>Integer </a:t>
            </a:r>
            <a:r>
              <a:rPr spc="225" dirty="0">
                <a:solidFill>
                  <a:srgbClr val="FFFFFF"/>
                </a:solidFill>
              </a:rPr>
              <a:t>Priority</a:t>
            </a:r>
            <a:r>
              <a:rPr spc="-200" dirty="0">
                <a:solidFill>
                  <a:srgbClr val="FFFFFF"/>
                </a:solidFill>
              </a:rPr>
              <a:t> </a:t>
            </a:r>
            <a:r>
              <a:rPr spc="75" dirty="0">
                <a:solidFill>
                  <a:srgbClr val="FFFFFF"/>
                </a:solidFill>
              </a:rPr>
              <a:t>Queues</a:t>
            </a:r>
            <a:endParaRPr spc="75" dirty="0">
              <a:solidFill>
                <a:srgbClr val="FFFFFF"/>
              </a:solidFill>
            </a:endParaRPr>
          </a:p>
        </p:txBody>
      </p:sp>
      <p:sp>
        <p:nvSpPr>
          <p:cNvPr id="3" name="object 3"/>
          <p:cNvSpPr txBox="1">
            <a:spLocks noGrp="1"/>
          </p:cNvSpPr>
          <p:nvPr>
            <p:ph type="sldNum" sz="quarter" idx="7"/>
          </p:nvPr>
        </p:nvSpPr>
        <p:spPr>
          <a:prstGeom prst="rect">
            <a:avLst/>
          </a:prstGeom>
        </p:spPr>
        <p:txBody>
          <a:bodyPr vert="horz" wrap="square" lIns="0" tIns="7620" rIns="0" bIns="0" rtlCol="0">
            <a:spAutoFit/>
          </a:bodyPr>
          <a:lstStyle/>
          <a:p>
            <a:pPr marL="25400">
              <a:lnSpc>
                <a:spcPct val="100000"/>
              </a:lnSpc>
              <a:spcBef>
                <a:spcPts val="60"/>
              </a:spcBef>
            </a:pPr>
            <a:r>
              <a:rPr spc="15" dirty="0"/>
              <a:t>28</a:t>
            </a:r>
            <a:endParaRPr spc="15" dirty="0"/>
          </a:p>
        </p:txBody>
      </p:sp>
      <p:pic>
        <p:nvPicPr>
          <p:cNvPr id="4" name="图片 3"/>
          <p:cNvPicPr>
            <a:picLocks noChangeAspect="1"/>
          </p:cNvPicPr>
          <p:nvPr>
            <p:custDataLst>
              <p:tags r:id="rId1"/>
            </p:custDataLst>
          </p:nvPr>
        </p:nvPicPr>
        <p:blipFill>
          <a:blip r:embed="rId2"/>
          <a:stretch>
            <a:fillRect/>
          </a:stretch>
        </p:blipFill>
        <p:spPr>
          <a:xfrm>
            <a:off x="-635" y="3983355"/>
            <a:ext cx="20105370" cy="335153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730611" y="489902"/>
            <a:ext cx="10652125" cy="1370965"/>
          </a:xfrm>
          <a:prstGeom prst="rect">
            <a:avLst/>
          </a:prstGeom>
        </p:spPr>
        <p:txBody>
          <a:bodyPr vert="horz" wrap="square" lIns="0" tIns="17145" rIns="0" bIns="0" rtlCol="0">
            <a:spAutoFit/>
          </a:bodyPr>
          <a:lstStyle/>
          <a:p>
            <a:pPr marL="12700">
              <a:lnSpc>
                <a:spcPct val="100000"/>
              </a:lnSpc>
              <a:spcBef>
                <a:spcPts val="135"/>
              </a:spcBef>
            </a:pPr>
            <a:r>
              <a:rPr sz="8800" spc="225" dirty="0"/>
              <a:t>Priority </a:t>
            </a:r>
            <a:r>
              <a:rPr sz="8800" spc="75" dirty="0"/>
              <a:t>Queues</a:t>
            </a:r>
            <a:r>
              <a:rPr sz="8800" spc="-260" dirty="0"/>
              <a:t> </a:t>
            </a:r>
            <a:r>
              <a:rPr sz="8800" spc="15" dirty="0"/>
              <a:t>101</a:t>
            </a:r>
            <a:endParaRPr sz="8800" spc="15" dirty="0"/>
          </a:p>
        </p:txBody>
      </p:sp>
      <p:sp>
        <p:nvSpPr>
          <p:cNvPr id="3" name="object 3"/>
          <p:cNvSpPr txBox="1"/>
          <p:nvPr/>
        </p:nvSpPr>
        <p:spPr>
          <a:xfrm>
            <a:off x="1421811" y="2795172"/>
            <a:ext cx="13590269" cy="6831965"/>
          </a:xfrm>
          <a:prstGeom prst="rect">
            <a:avLst/>
          </a:prstGeom>
        </p:spPr>
        <p:txBody>
          <a:bodyPr vert="horz" wrap="square" lIns="0" tIns="381000" rIns="0" bIns="0" rtlCol="0">
            <a:spAutoFit/>
          </a:bodyPr>
          <a:lstStyle/>
          <a:p>
            <a:pPr marL="682625" indent="-670560">
              <a:lnSpc>
                <a:spcPct val="100000"/>
              </a:lnSpc>
              <a:spcBef>
                <a:spcPts val="3000"/>
              </a:spcBef>
              <a:buSzPct val="125000"/>
              <a:buChar char="•"/>
              <a:tabLst>
                <a:tab pos="682625" algn="l"/>
                <a:tab pos="683260" algn="l"/>
              </a:tabLst>
            </a:pPr>
            <a:r>
              <a:rPr sz="5000" spc="10" dirty="0">
                <a:latin typeface="Arial" panose="020B0604020202020204"/>
                <a:cs typeface="Arial" panose="020B0604020202020204"/>
              </a:rPr>
              <a:t>Binary </a:t>
            </a:r>
            <a:r>
              <a:rPr sz="5000" spc="-5" dirty="0">
                <a:latin typeface="Arial" panose="020B0604020202020204"/>
                <a:cs typeface="Arial" panose="020B0604020202020204"/>
              </a:rPr>
              <a:t>trees, </a:t>
            </a:r>
            <a:r>
              <a:rPr sz="5000" spc="35" dirty="0">
                <a:latin typeface="Arial" panose="020B0604020202020204"/>
                <a:cs typeface="Arial" panose="020B0604020202020204"/>
              </a:rPr>
              <a:t>Binomial </a:t>
            </a:r>
            <a:r>
              <a:rPr sz="5000" spc="10" dirty="0">
                <a:latin typeface="Arial" panose="020B0604020202020204"/>
                <a:cs typeface="Arial" panose="020B0604020202020204"/>
              </a:rPr>
              <a:t>Heap, </a:t>
            </a:r>
            <a:r>
              <a:rPr sz="5000" spc="50" dirty="0">
                <a:latin typeface="Arial" panose="020B0604020202020204"/>
                <a:cs typeface="Arial" panose="020B0604020202020204"/>
              </a:rPr>
              <a:t>Fibonacci</a:t>
            </a:r>
            <a:r>
              <a:rPr sz="5000" spc="-30" dirty="0">
                <a:latin typeface="Arial" panose="020B0604020202020204"/>
                <a:cs typeface="Arial" panose="020B0604020202020204"/>
              </a:rPr>
              <a:t> </a:t>
            </a:r>
            <a:r>
              <a:rPr sz="5000" spc="15" dirty="0">
                <a:latin typeface="Arial" panose="020B0604020202020204"/>
                <a:cs typeface="Arial" panose="020B0604020202020204"/>
              </a:rPr>
              <a:t>Heap</a:t>
            </a:r>
            <a:endParaRPr sz="5000">
              <a:latin typeface="Arial" panose="020B0604020202020204"/>
              <a:cs typeface="Arial" panose="020B0604020202020204"/>
            </a:endParaRPr>
          </a:p>
          <a:p>
            <a:pPr marL="682625" indent="-670560">
              <a:lnSpc>
                <a:spcPct val="100000"/>
              </a:lnSpc>
              <a:spcBef>
                <a:spcPts val="4885"/>
              </a:spcBef>
              <a:buSzPct val="125000"/>
              <a:buChar char="•"/>
              <a:tabLst>
                <a:tab pos="682625" algn="l"/>
                <a:tab pos="683260" algn="l"/>
              </a:tabLst>
            </a:pPr>
            <a:r>
              <a:rPr sz="5000" spc="90" dirty="0">
                <a:latin typeface="Arial" panose="020B0604020202020204"/>
                <a:cs typeface="Arial" panose="020B0604020202020204"/>
              </a:rPr>
              <a:t>Support</a:t>
            </a:r>
            <a:r>
              <a:rPr sz="5000" dirty="0">
                <a:latin typeface="Arial" panose="020B0604020202020204"/>
                <a:cs typeface="Arial" panose="020B0604020202020204"/>
              </a:rPr>
              <a:t> </a:t>
            </a:r>
            <a:r>
              <a:rPr sz="5000" spc="70" dirty="0">
                <a:latin typeface="Arial" panose="020B0604020202020204"/>
                <a:cs typeface="Arial" panose="020B0604020202020204"/>
              </a:rPr>
              <a:t>ExtractMin/ExtractMax</a:t>
            </a:r>
            <a:endParaRPr sz="5000">
              <a:latin typeface="Arial" panose="020B0604020202020204"/>
              <a:cs typeface="Arial" panose="020B0604020202020204"/>
            </a:endParaRPr>
          </a:p>
          <a:p>
            <a:pPr marL="682625" marR="2713355" indent="-670560">
              <a:lnSpc>
                <a:spcPct val="100000"/>
              </a:lnSpc>
              <a:spcBef>
                <a:spcPts val="4865"/>
              </a:spcBef>
              <a:buSzPct val="125000"/>
              <a:buChar char="•"/>
              <a:tabLst>
                <a:tab pos="682625" algn="l"/>
                <a:tab pos="683260" algn="l"/>
              </a:tabLst>
            </a:pPr>
            <a:r>
              <a:rPr sz="5000" spc="-10" dirty="0">
                <a:latin typeface="Arial" panose="020B0604020202020204"/>
                <a:cs typeface="Arial" panose="020B0604020202020204"/>
              </a:rPr>
              <a:t>Overhead </a:t>
            </a:r>
            <a:r>
              <a:rPr sz="5000" spc="100" dirty="0">
                <a:latin typeface="Arial" panose="020B0604020202020204"/>
                <a:cs typeface="Arial" panose="020B0604020202020204"/>
              </a:rPr>
              <a:t>of </a:t>
            </a:r>
            <a:r>
              <a:rPr sz="5000" spc="-45" dirty="0">
                <a:latin typeface="Arial" panose="020B0604020202020204"/>
                <a:cs typeface="Arial" panose="020B0604020202020204"/>
              </a:rPr>
              <a:t>O(log </a:t>
            </a:r>
            <a:r>
              <a:rPr sz="5000" spc="-175" dirty="0">
                <a:latin typeface="Arial" panose="020B0604020202020204"/>
                <a:cs typeface="Arial" panose="020B0604020202020204"/>
              </a:rPr>
              <a:t>n) </a:t>
            </a:r>
            <a:r>
              <a:rPr sz="5000" spc="60" dirty="0">
                <a:latin typeface="Arial" panose="020B0604020202020204"/>
                <a:cs typeface="Arial" panose="020B0604020202020204"/>
              </a:rPr>
              <a:t>on </a:t>
            </a:r>
            <a:r>
              <a:rPr sz="5000" spc="30" dirty="0">
                <a:latin typeface="Arial" panose="020B0604020202020204"/>
                <a:cs typeface="Arial" panose="020B0604020202020204"/>
              </a:rPr>
              <a:t>insertion </a:t>
            </a:r>
            <a:r>
              <a:rPr sz="5000" spc="55" dirty="0">
                <a:latin typeface="Arial" panose="020B0604020202020204"/>
                <a:cs typeface="Arial" panose="020B0604020202020204"/>
              </a:rPr>
              <a:t>or  </a:t>
            </a:r>
            <a:r>
              <a:rPr sz="5000" spc="65" dirty="0">
                <a:latin typeface="Arial" panose="020B0604020202020204"/>
                <a:cs typeface="Arial" panose="020B0604020202020204"/>
              </a:rPr>
              <a:t>extraction</a:t>
            </a:r>
            <a:endParaRPr sz="5000">
              <a:latin typeface="Arial" panose="020B0604020202020204"/>
              <a:cs typeface="Arial" panose="020B0604020202020204"/>
            </a:endParaRPr>
          </a:p>
          <a:p>
            <a:pPr marL="682625" indent="-670560">
              <a:lnSpc>
                <a:spcPct val="100000"/>
              </a:lnSpc>
              <a:spcBef>
                <a:spcPts val="4880"/>
              </a:spcBef>
              <a:buSzPct val="125000"/>
              <a:buChar char="•"/>
              <a:tabLst>
                <a:tab pos="682625" algn="l"/>
                <a:tab pos="683260" algn="l"/>
              </a:tabLst>
            </a:pPr>
            <a:r>
              <a:rPr sz="5000" spc="-25" dirty="0">
                <a:latin typeface="Arial" panose="020B0604020202020204"/>
                <a:cs typeface="Arial" panose="020B0604020202020204"/>
              </a:rPr>
              <a:t>Requires </a:t>
            </a:r>
            <a:r>
              <a:rPr sz="5000" spc="55" dirty="0">
                <a:latin typeface="Arial" panose="020B0604020202020204"/>
                <a:cs typeface="Arial" panose="020B0604020202020204"/>
              </a:rPr>
              <a:t>definition </a:t>
            </a:r>
            <a:r>
              <a:rPr sz="5000" spc="100" dirty="0">
                <a:latin typeface="Arial" panose="020B0604020202020204"/>
                <a:cs typeface="Arial" panose="020B0604020202020204"/>
              </a:rPr>
              <a:t>of </a:t>
            </a:r>
            <a:r>
              <a:rPr sz="5000" spc="-80" dirty="0">
                <a:latin typeface="Arial" panose="020B0604020202020204"/>
                <a:cs typeface="Arial" panose="020B0604020202020204"/>
              </a:rPr>
              <a:t>a </a:t>
            </a:r>
            <a:r>
              <a:rPr sz="5000" spc="70" dirty="0">
                <a:latin typeface="Arial" panose="020B0604020202020204"/>
                <a:cs typeface="Arial" panose="020B0604020202020204"/>
              </a:rPr>
              <a:t>comparison</a:t>
            </a:r>
            <a:r>
              <a:rPr sz="5000" spc="-40" dirty="0">
                <a:latin typeface="Arial" panose="020B0604020202020204"/>
                <a:cs typeface="Arial" panose="020B0604020202020204"/>
              </a:rPr>
              <a:t> </a:t>
            </a:r>
            <a:r>
              <a:rPr sz="5000" spc="50" dirty="0">
                <a:latin typeface="Arial" panose="020B0604020202020204"/>
                <a:cs typeface="Arial" panose="020B0604020202020204"/>
              </a:rPr>
              <a:t>operator:</a:t>
            </a:r>
            <a:endParaRPr sz="5000">
              <a:latin typeface="Arial" panose="020B0604020202020204"/>
              <a:cs typeface="Arial" panose="020B0604020202020204"/>
            </a:endParaRPr>
          </a:p>
          <a:p>
            <a:pPr marL="682625">
              <a:lnSpc>
                <a:spcPct val="100000"/>
              </a:lnSpc>
              <a:spcBef>
                <a:spcPts val="20"/>
              </a:spcBef>
            </a:pPr>
            <a:r>
              <a:rPr sz="5000" b="1" spc="-50" dirty="0">
                <a:latin typeface="Tahoma" panose="020B0604030504040204"/>
                <a:cs typeface="Tahoma" panose="020B0604030504040204"/>
              </a:rPr>
              <a:t>Comparison-based </a:t>
            </a:r>
            <a:r>
              <a:rPr sz="5000" b="1" spc="-40" dirty="0">
                <a:latin typeface="Tahoma" panose="020B0604030504040204"/>
                <a:cs typeface="Tahoma" panose="020B0604030504040204"/>
              </a:rPr>
              <a:t>Prioritty</a:t>
            </a:r>
            <a:r>
              <a:rPr sz="5000" b="1" spc="-380" dirty="0">
                <a:latin typeface="Tahoma" panose="020B0604030504040204"/>
                <a:cs typeface="Tahoma" panose="020B0604030504040204"/>
              </a:rPr>
              <a:t> </a:t>
            </a:r>
            <a:r>
              <a:rPr sz="5000" b="1" spc="-140" dirty="0">
                <a:latin typeface="Tahoma" panose="020B0604030504040204"/>
                <a:cs typeface="Tahoma" panose="020B0604030504040204"/>
              </a:rPr>
              <a:t>Queues</a:t>
            </a:r>
            <a:endParaRPr sz="5000">
              <a:latin typeface="Tahoma" panose="020B0604030504040204"/>
              <a:cs typeface="Tahoma" panose="020B0604030504040204"/>
            </a:endParaRPr>
          </a:p>
        </p:txBody>
      </p:sp>
      <p:sp>
        <p:nvSpPr>
          <p:cNvPr id="4" name="object 4"/>
          <p:cNvSpPr/>
          <p:nvPr/>
        </p:nvSpPr>
        <p:spPr>
          <a:xfrm>
            <a:off x="13559482" y="3081420"/>
            <a:ext cx="6544617" cy="5145715"/>
          </a:xfrm>
          <a:prstGeom prst="rect">
            <a:avLst/>
          </a:prstGeom>
          <a:blipFill>
            <a:blip r:embed="rId1" cstate="print"/>
            <a:stretch>
              <a:fillRect/>
            </a:stretch>
          </a:blipFill>
        </p:spPr>
        <p:txBody>
          <a:bodyPr wrap="square" lIns="0" tIns="0" rIns="0" bIns="0" rtlCol="0"/>
          <a:lstStyle/>
          <a:p/>
        </p:txBody>
      </p:sp>
      <p:sp>
        <p:nvSpPr>
          <p:cNvPr id="5" name="object 5"/>
          <p:cNvSpPr txBox="1">
            <a:spLocks noGrp="1"/>
          </p:cNvSpPr>
          <p:nvPr>
            <p:ph type="sldNum" sz="quarter" idx="7"/>
          </p:nvPr>
        </p:nvSpPr>
        <p:spPr>
          <a:prstGeom prst="rect">
            <a:avLst/>
          </a:prstGeom>
        </p:spPr>
        <p:txBody>
          <a:bodyPr vert="horz" wrap="square" lIns="0" tIns="7620" rIns="0" bIns="0" rtlCol="0">
            <a:spAutoFit/>
          </a:bodyPr>
          <a:lstStyle/>
          <a:p>
            <a:pPr marL="25400">
              <a:lnSpc>
                <a:spcPct val="100000"/>
              </a:lnSpc>
              <a:spcBef>
                <a:spcPts val="60"/>
              </a:spcBef>
            </a:pPr>
            <a:r>
              <a:rPr spc="15" dirty="0"/>
              <a:t>29</a:t>
            </a:r>
            <a:endParaRPr spc="15"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05205" y="452374"/>
            <a:ext cx="18093690" cy="1370965"/>
          </a:xfrm>
          <a:prstGeom prst="rect">
            <a:avLst/>
          </a:prstGeom>
        </p:spPr>
        <p:txBody>
          <a:bodyPr vert="horz" wrap="square" lIns="0" tIns="17145" rIns="0" bIns="0" rtlCol="0">
            <a:spAutoFit/>
          </a:bodyPr>
          <a:lstStyle/>
          <a:p>
            <a:pPr marL="22860" algn="ctr">
              <a:lnSpc>
                <a:spcPct val="100000"/>
              </a:lnSpc>
              <a:spcBef>
                <a:spcPts val="135"/>
              </a:spcBef>
            </a:pPr>
            <a:r>
              <a:rPr sz="8800" spc="185" dirty="0"/>
              <a:t>Integer </a:t>
            </a:r>
            <a:r>
              <a:rPr sz="8800" spc="225" dirty="0"/>
              <a:t>Priority</a:t>
            </a:r>
            <a:r>
              <a:rPr sz="8800" spc="-220" dirty="0"/>
              <a:t> </a:t>
            </a:r>
            <a:r>
              <a:rPr sz="8800" spc="50" dirty="0"/>
              <a:t>Queue</a:t>
            </a:r>
            <a:endParaRPr sz="8800" spc="50" dirty="0"/>
          </a:p>
        </p:txBody>
      </p:sp>
      <p:sp>
        <p:nvSpPr>
          <p:cNvPr id="3" name="object 3"/>
          <p:cNvSpPr txBox="1"/>
          <p:nvPr/>
        </p:nvSpPr>
        <p:spPr>
          <a:xfrm>
            <a:off x="1396411" y="2994119"/>
            <a:ext cx="10222865" cy="6225540"/>
          </a:xfrm>
          <a:prstGeom prst="rect">
            <a:avLst/>
          </a:prstGeom>
        </p:spPr>
        <p:txBody>
          <a:bodyPr vert="horz" wrap="square" lIns="0" tIns="381000" rIns="0" bIns="0" rtlCol="0">
            <a:spAutoFit/>
          </a:bodyPr>
          <a:lstStyle/>
          <a:p>
            <a:pPr marL="708025" indent="-670560">
              <a:lnSpc>
                <a:spcPct val="100000"/>
              </a:lnSpc>
              <a:spcBef>
                <a:spcPts val="3000"/>
              </a:spcBef>
              <a:buSzPct val="125000"/>
              <a:buChar char="•"/>
              <a:tabLst>
                <a:tab pos="708025" algn="l"/>
                <a:tab pos="708660" algn="l"/>
              </a:tabLst>
            </a:pPr>
            <a:r>
              <a:rPr sz="5000" spc="80" dirty="0">
                <a:latin typeface="Arial" panose="020B0604020202020204"/>
                <a:cs typeface="Arial" panose="020B0604020202020204"/>
              </a:rPr>
              <a:t>Bucketed </a:t>
            </a:r>
            <a:r>
              <a:rPr sz="5000" spc="10" dirty="0">
                <a:latin typeface="Arial" panose="020B0604020202020204"/>
                <a:cs typeface="Arial" panose="020B0604020202020204"/>
              </a:rPr>
              <a:t>queues </a:t>
            </a:r>
            <a:r>
              <a:rPr sz="5000" spc="100" dirty="0">
                <a:latin typeface="Arial" panose="020B0604020202020204"/>
                <a:cs typeface="Arial" panose="020B0604020202020204"/>
              </a:rPr>
              <a:t>of </a:t>
            </a:r>
            <a:r>
              <a:rPr sz="5000" spc="20" dirty="0">
                <a:latin typeface="Arial" panose="020B0604020202020204"/>
                <a:cs typeface="Arial" panose="020B0604020202020204"/>
              </a:rPr>
              <a:t>N</a:t>
            </a:r>
            <a:r>
              <a:rPr sz="5000" spc="-175" dirty="0">
                <a:latin typeface="Arial" panose="020B0604020202020204"/>
                <a:cs typeface="Arial" panose="020B0604020202020204"/>
              </a:rPr>
              <a:t> </a:t>
            </a:r>
            <a:r>
              <a:rPr sz="5000" spc="90" dirty="0">
                <a:latin typeface="Arial" panose="020B0604020202020204"/>
                <a:cs typeface="Arial" panose="020B0604020202020204"/>
              </a:rPr>
              <a:t>buckets</a:t>
            </a:r>
            <a:endParaRPr sz="5000">
              <a:latin typeface="Arial" panose="020B0604020202020204"/>
              <a:cs typeface="Arial" panose="020B0604020202020204"/>
            </a:endParaRPr>
          </a:p>
          <a:p>
            <a:pPr marL="708025" marR="1166495" indent="-670560">
              <a:lnSpc>
                <a:spcPct val="100000"/>
              </a:lnSpc>
              <a:spcBef>
                <a:spcPts val="4865"/>
              </a:spcBef>
              <a:buSzPct val="125000"/>
              <a:buChar char="•"/>
              <a:tabLst>
                <a:tab pos="708025" algn="l"/>
                <a:tab pos="708660" algn="l"/>
              </a:tabLst>
            </a:pPr>
            <a:r>
              <a:rPr sz="5000" spc="90" dirty="0">
                <a:latin typeface="Arial" panose="020B0604020202020204"/>
                <a:cs typeface="Arial" panose="020B0604020202020204"/>
              </a:rPr>
              <a:t>Bucket </a:t>
            </a:r>
            <a:r>
              <a:rPr sz="5000" spc="45" dirty="0">
                <a:latin typeface="Arial" panose="020B0604020202020204"/>
                <a:cs typeface="Arial" panose="020B0604020202020204"/>
              </a:rPr>
              <a:t>index </a:t>
            </a:r>
            <a:r>
              <a:rPr sz="5000" spc="10" dirty="0">
                <a:latin typeface="Arial" panose="020B0604020202020204"/>
                <a:cs typeface="Arial" panose="020B0604020202020204"/>
              </a:rPr>
              <a:t>is </a:t>
            </a:r>
            <a:r>
              <a:rPr sz="5000" spc="40" dirty="0">
                <a:latin typeface="Arial" panose="020B0604020202020204"/>
                <a:cs typeface="Arial" panose="020B0604020202020204"/>
              </a:rPr>
              <a:t>the </a:t>
            </a:r>
            <a:r>
              <a:rPr sz="5000" spc="65" dirty="0">
                <a:latin typeface="Arial" panose="020B0604020202020204"/>
                <a:cs typeface="Arial" panose="020B0604020202020204"/>
              </a:rPr>
              <a:t>priority</a:t>
            </a:r>
            <a:r>
              <a:rPr sz="5000" spc="-185" dirty="0">
                <a:latin typeface="Arial" panose="020B0604020202020204"/>
                <a:cs typeface="Arial" panose="020B0604020202020204"/>
              </a:rPr>
              <a:t> </a:t>
            </a:r>
            <a:r>
              <a:rPr sz="5000" spc="100" dirty="0">
                <a:latin typeface="Arial" panose="020B0604020202020204"/>
                <a:cs typeface="Arial" panose="020B0604020202020204"/>
              </a:rPr>
              <a:t>of  </a:t>
            </a:r>
            <a:r>
              <a:rPr sz="5000" spc="10" dirty="0">
                <a:latin typeface="Arial" panose="020B0604020202020204"/>
                <a:cs typeface="Arial" panose="020B0604020202020204"/>
              </a:rPr>
              <a:t>elements in </a:t>
            </a:r>
            <a:r>
              <a:rPr sz="5000" spc="40" dirty="0">
                <a:latin typeface="Arial" panose="020B0604020202020204"/>
                <a:cs typeface="Arial" panose="020B0604020202020204"/>
              </a:rPr>
              <a:t>the</a:t>
            </a:r>
            <a:r>
              <a:rPr sz="5000" spc="-15" dirty="0">
                <a:latin typeface="Arial" panose="020B0604020202020204"/>
                <a:cs typeface="Arial" panose="020B0604020202020204"/>
              </a:rPr>
              <a:t> </a:t>
            </a:r>
            <a:r>
              <a:rPr sz="5000" spc="105" dirty="0">
                <a:latin typeface="Arial" panose="020B0604020202020204"/>
                <a:cs typeface="Arial" panose="020B0604020202020204"/>
              </a:rPr>
              <a:t>bucket</a:t>
            </a:r>
            <a:endParaRPr sz="5000">
              <a:latin typeface="Arial" panose="020B0604020202020204"/>
              <a:cs typeface="Arial" panose="020B0604020202020204"/>
            </a:endParaRPr>
          </a:p>
          <a:p>
            <a:pPr marL="708025" indent="-670560">
              <a:lnSpc>
                <a:spcPct val="100000"/>
              </a:lnSpc>
              <a:spcBef>
                <a:spcPts val="4885"/>
              </a:spcBef>
              <a:buSzPct val="125000"/>
              <a:buChar char="•"/>
              <a:tabLst>
                <a:tab pos="708025" algn="l"/>
                <a:tab pos="708660" algn="l"/>
              </a:tabLst>
            </a:pPr>
            <a:r>
              <a:rPr sz="5000" spc="-195" dirty="0">
                <a:latin typeface="Arial" panose="020B0604020202020204"/>
                <a:cs typeface="Arial" panose="020B0604020202020204"/>
              </a:rPr>
              <a:t>O(1) </a:t>
            </a:r>
            <a:r>
              <a:rPr sz="5000" spc="30" dirty="0">
                <a:latin typeface="Arial" panose="020B0604020202020204"/>
                <a:cs typeface="Arial" panose="020B0604020202020204"/>
              </a:rPr>
              <a:t>insertion </a:t>
            </a:r>
            <a:r>
              <a:rPr sz="5000" spc="45" dirty="0">
                <a:latin typeface="Arial" panose="020B0604020202020204"/>
                <a:cs typeface="Arial" panose="020B0604020202020204"/>
              </a:rPr>
              <a:t>and </a:t>
            </a:r>
            <a:r>
              <a:rPr sz="5000" spc="25" dirty="0">
                <a:latin typeface="Arial" panose="020B0604020202020204"/>
                <a:cs typeface="Arial" panose="020B0604020202020204"/>
              </a:rPr>
              <a:t>change</a:t>
            </a:r>
            <a:r>
              <a:rPr sz="5000" spc="120" dirty="0">
                <a:latin typeface="Arial" panose="020B0604020202020204"/>
                <a:cs typeface="Arial" panose="020B0604020202020204"/>
              </a:rPr>
              <a:t> </a:t>
            </a:r>
            <a:r>
              <a:rPr sz="5000" spc="65" dirty="0">
                <a:latin typeface="Arial" panose="020B0604020202020204"/>
                <a:cs typeface="Arial" panose="020B0604020202020204"/>
              </a:rPr>
              <a:t>priority</a:t>
            </a:r>
            <a:endParaRPr sz="5000">
              <a:latin typeface="Arial" panose="020B0604020202020204"/>
              <a:cs typeface="Arial" panose="020B0604020202020204"/>
            </a:endParaRPr>
          </a:p>
          <a:p>
            <a:pPr marL="708025" indent="-670560">
              <a:lnSpc>
                <a:spcPct val="100000"/>
              </a:lnSpc>
              <a:spcBef>
                <a:spcPts val="5870"/>
              </a:spcBef>
              <a:buSzPct val="125000"/>
              <a:buChar char="•"/>
              <a:tabLst>
                <a:tab pos="708025" algn="l"/>
                <a:tab pos="708660" algn="l"/>
              </a:tabLst>
            </a:pPr>
            <a:r>
              <a:rPr sz="5000" spc="-35" dirty="0">
                <a:latin typeface="Arial" panose="020B0604020202020204"/>
                <a:cs typeface="Arial" panose="020B0604020202020204"/>
              </a:rPr>
              <a:t>O(Log</a:t>
            </a:r>
            <a:r>
              <a:rPr sz="5025" spc="-52" baseline="-18000" dirty="0">
                <a:latin typeface="Courier New" panose="02070309020205020404"/>
                <a:cs typeface="Courier New" panose="02070309020205020404"/>
              </a:rPr>
              <a:t>w</a:t>
            </a:r>
            <a:r>
              <a:rPr sz="5025" spc="-1462" baseline="-18000" dirty="0">
                <a:latin typeface="Courier New" panose="02070309020205020404"/>
                <a:cs typeface="Courier New" panose="02070309020205020404"/>
              </a:rPr>
              <a:t> </a:t>
            </a:r>
            <a:r>
              <a:rPr sz="5000" spc="-175" dirty="0">
                <a:latin typeface="Arial" panose="020B0604020202020204"/>
                <a:cs typeface="Arial" panose="020B0604020202020204"/>
              </a:rPr>
              <a:t>N) </a:t>
            </a:r>
            <a:r>
              <a:rPr sz="5000" spc="70" dirty="0">
                <a:latin typeface="Arial" panose="020B0604020202020204"/>
                <a:cs typeface="Arial" panose="020B0604020202020204"/>
              </a:rPr>
              <a:t>ExtractMin/ExtractMax</a:t>
            </a:r>
            <a:endParaRPr sz="5000">
              <a:latin typeface="Arial" panose="020B0604020202020204"/>
              <a:cs typeface="Arial" panose="020B0604020202020204"/>
            </a:endParaRPr>
          </a:p>
        </p:txBody>
      </p:sp>
      <p:sp>
        <p:nvSpPr>
          <p:cNvPr id="4" name="object 4"/>
          <p:cNvSpPr/>
          <p:nvPr/>
        </p:nvSpPr>
        <p:spPr>
          <a:xfrm>
            <a:off x="18044424" y="3908407"/>
            <a:ext cx="980440" cy="1047115"/>
          </a:xfrm>
          <a:custGeom>
            <a:avLst/>
            <a:gdLst/>
            <a:ahLst/>
            <a:cxnLst/>
            <a:rect l="l" t="t" r="r" b="b"/>
            <a:pathLst>
              <a:path w="980440" h="1047114">
                <a:moveTo>
                  <a:pt x="0" y="0"/>
                </a:moveTo>
                <a:lnTo>
                  <a:pt x="979854" y="0"/>
                </a:lnTo>
                <a:lnTo>
                  <a:pt x="979854" y="1047088"/>
                </a:lnTo>
                <a:lnTo>
                  <a:pt x="0" y="1047088"/>
                </a:lnTo>
                <a:lnTo>
                  <a:pt x="0" y="0"/>
                </a:lnTo>
                <a:close/>
              </a:path>
            </a:pathLst>
          </a:custGeom>
          <a:ln w="62825">
            <a:solidFill>
              <a:srgbClr val="FFFFFF"/>
            </a:solidFill>
          </a:ln>
        </p:spPr>
        <p:txBody>
          <a:bodyPr wrap="square" lIns="0" tIns="0" rIns="0" bIns="0" rtlCol="0"/>
          <a:lstStyle/>
          <a:p/>
        </p:txBody>
      </p:sp>
      <p:sp>
        <p:nvSpPr>
          <p:cNvPr id="5" name="object 5"/>
          <p:cNvSpPr/>
          <p:nvPr/>
        </p:nvSpPr>
        <p:spPr>
          <a:xfrm>
            <a:off x="16808462" y="4951376"/>
            <a:ext cx="980440" cy="1047115"/>
          </a:xfrm>
          <a:custGeom>
            <a:avLst/>
            <a:gdLst/>
            <a:ahLst/>
            <a:cxnLst/>
            <a:rect l="l" t="t" r="r" b="b"/>
            <a:pathLst>
              <a:path w="980440" h="1047114">
                <a:moveTo>
                  <a:pt x="0" y="0"/>
                </a:moveTo>
                <a:lnTo>
                  <a:pt x="979854" y="0"/>
                </a:lnTo>
                <a:lnTo>
                  <a:pt x="979854" y="1047088"/>
                </a:lnTo>
                <a:lnTo>
                  <a:pt x="0" y="1047088"/>
                </a:lnTo>
                <a:lnTo>
                  <a:pt x="0" y="0"/>
                </a:lnTo>
                <a:close/>
              </a:path>
            </a:pathLst>
          </a:custGeom>
          <a:ln w="52354">
            <a:solidFill>
              <a:srgbClr val="000000"/>
            </a:solidFill>
          </a:ln>
        </p:spPr>
        <p:txBody>
          <a:bodyPr wrap="square" lIns="0" tIns="0" rIns="0" bIns="0" rtlCol="0"/>
          <a:lstStyle/>
          <a:p/>
        </p:txBody>
      </p:sp>
      <p:sp>
        <p:nvSpPr>
          <p:cNvPr id="6" name="object 6"/>
          <p:cNvSpPr/>
          <p:nvPr/>
        </p:nvSpPr>
        <p:spPr>
          <a:xfrm>
            <a:off x="16808462" y="3904389"/>
            <a:ext cx="980440" cy="1047115"/>
          </a:xfrm>
          <a:custGeom>
            <a:avLst/>
            <a:gdLst/>
            <a:ahLst/>
            <a:cxnLst/>
            <a:rect l="l" t="t" r="r" b="b"/>
            <a:pathLst>
              <a:path w="980440" h="1047114">
                <a:moveTo>
                  <a:pt x="0" y="0"/>
                </a:moveTo>
                <a:lnTo>
                  <a:pt x="979854" y="0"/>
                </a:lnTo>
                <a:lnTo>
                  <a:pt x="979854" y="1047088"/>
                </a:lnTo>
                <a:lnTo>
                  <a:pt x="0" y="1047088"/>
                </a:lnTo>
                <a:lnTo>
                  <a:pt x="0" y="0"/>
                </a:lnTo>
                <a:close/>
              </a:path>
            </a:pathLst>
          </a:custGeom>
          <a:ln w="62825">
            <a:solidFill>
              <a:srgbClr val="FFFFFF"/>
            </a:solidFill>
          </a:ln>
        </p:spPr>
        <p:txBody>
          <a:bodyPr wrap="square" lIns="0" tIns="0" rIns="0" bIns="0" rtlCol="0"/>
          <a:lstStyle/>
          <a:p/>
        </p:txBody>
      </p:sp>
      <p:sp>
        <p:nvSpPr>
          <p:cNvPr id="7" name="object 7"/>
          <p:cNvSpPr/>
          <p:nvPr/>
        </p:nvSpPr>
        <p:spPr>
          <a:xfrm>
            <a:off x="15562353" y="3919559"/>
            <a:ext cx="980440" cy="1047115"/>
          </a:xfrm>
          <a:custGeom>
            <a:avLst/>
            <a:gdLst/>
            <a:ahLst/>
            <a:cxnLst/>
            <a:rect l="l" t="t" r="r" b="b"/>
            <a:pathLst>
              <a:path w="980440" h="1047114">
                <a:moveTo>
                  <a:pt x="0" y="0"/>
                </a:moveTo>
                <a:lnTo>
                  <a:pt x="979854" y="0"/>
                </a:lnTo>
                <a:lnTo>
                  <a:pt x="979854" y="1047088"/>
                </a:lnTo>
                <a:lnTo>
                  <a:pt x="0" y="1047088"/>
                </a:lnTo>
                <a:lnTo>
                  <a:pt x="0" y="0"/>
                </a:lnTo>
                <a:close/>
              </a:path>
            </a:pathLst>
          </a:custGeom>
          <a:ln w="62825">
            <a:solidFill>
              <a:srgbClr val="FFFFFF"/>
            </a:solidFill>
          </a:ln>
        </p:spPr>
        <p:txBody>
          <a:bodyPr wrap="square" lIns="0" tIns="0" rIns="0" bIns="0" rtlCol="0"/>
          <a:lstStyle/>
          <a:p/>
        </p:txBody>
      </p:sp>
      <p:sp>
        <p:nvSpPr>
          <p:cNvPr id="8" name="object 8"/>
          <p:cNvSpPr/>
          <p:nvPr/>
        </p:nvSpPr>
        <p:spPr>
          <a:xfrm>
            <a:off x="14308255" y="4968924"/>
            <a:ext cx="980440" cy="1047115"/>
          </a:xfrm>
          <a:custGeom>
            <a:avLst/>
            <a:gdLst/>
            <a:ahLst/>
            <a:cxnLst/>
            <a:rect l="l" t="t" r="r" b="b"/>
            <a:pathLst>
              <a:path w="980440" h="1047114">
                <a:moveTo>
                  <a:pt x="0" y="0"/>
                </a:moveTo>
                <a:lnTo>
                  <a:pt x="979854" y="0"/>
                </a:lnTo>
                <a:lnTo>
                  <a:pt x="979854" y="1047088"/>
                </a:lnTo>
                <a:lnTo>
                  <a:pt x="0" y="1047088"/>
                </a:lnTo>
                <a:lnTo>
                  <a:pt x="0" y="0"/>
                </a:lnTo>
                <a:close/>
              </a:path>
            </a:pathLst>
          </a:custGeom>
          <a:ln w="52354">
            <a:solidFill>
              <a:srgbClr val="000000"/>
            </a:solidFill>
          </a:ln>
        </p:spPr>
        <p:txBody>
          <a:bodyPr wrap="square" lIns="0" tIns="0" rIns="0" bIns="0" rtlCol="0"/>
          <a:lstStyle/>
          <a:p/>
        </p:txBody>
      </p:sp>
      <p:sp>
        <p:nvSpPr>
          <p:cNvPr id="9" name="object 9"/>
          <p:cNvSpPr/>
          <p:nvPr/>
        </p:nvSpPr>
        <p:spPr>
          <a:xfrm>
            <a:off x="14308255" y="3921938"/>
            <a:ext cx="980440" cy="1047115"/>
          </a:xfrm>
          <a:custGeom>
            <a:avLst/>
            <a:gdLst/>
            <a:ahLst/>
            <a:cxnLst/>
            <a:rect l="l" t="t" r="r" b="b"/>
            <a:pathLst>
              <a:path w="980440" h="1047114">
                <a:moveTo>
                  <a:pt x="0" y="0"/>
                </a:moveTo>
                <a:lnTo>
                  <a:pt x="979854" y="0"/>
                </a:lnTo>
                <a:lnTo>
                  <a:pt x="979854" y="1047088"/>
                </a:lnTo>
                <a:lnTo>
                  <a:pt x="0" y="1047088"/>
                </a:lnTo>
                <a:lnTo>
                  <a:pt x="0" y="0"/>
                </a:lnTo>
                <a:close/>
              </a:path>
            </a:pathLst>
          </a:custGeom>
          <a:ln w="62825">
            <a:solidFill>
              <a:srgbClr val="FFFFFF"/>
            </a:solidFill>
          </a:ln>
        </p:spPr>
        <p:txBody>
          <a:bodyPr wrap="square" lIns="0" tIns="0" rIns="0" bIns="0" rtlCol="0"/>
          <a:lstStyle/>
          <a:p/>
        </p:txBody>
      </p:sp>
      <p:sp>
        <p:nvSpPr>
          <p:cNvPr id="10" name="object 10"/>
          <p:cNvSpPr/>
          <p:nvPr/>
        </p:nvSpPr>
        <p:spPr>
          <a:xfrm>
            <a:off x="13065214" y="4971301"/>
            <a:ext cx="980440" cy="1047115"/>
          </a:xfrm>
          <a:custGeom>
            <a:avLst/>
            <a:gdLst/>
            <a:ahLst/>
            <a:cxnLst/>
            <a:rect l="l" t="t" r="r" b="b"/>
            <a:pathLst>
              <a:path w="980440" h="1047114">
                <a:moveTo>
                  <a:pt x="0" y="0"/>
                </a:moveTo>
                <a:lnTo>
                  <a:pt x="979854" y="0"/>
                </a:lnTo>
                <a:lnTo>
                  <a:pt x="979854" y="1047088"/>
                </a:lnTo>
                <a:lnTo>
                  <a:pt x="0" y="1047088"/>
                </a:lnTo>
                <a:lnTo>
                  <a:pt x="0" y="0"/>
                </a:lnTo>
                <a:close/>
              </a:path>
            </a:pathLst>
          </a:custGeom>
          <a:ln w="52354">
            <a:solidFill>
              <a:srgbClr val="000000"/>
            </a:solidFill>
          </a:ln>
        </p:spPr>
        <p:txBody>
          <a:bodyPr wrap="square" lIns="0" tIns="0" rIns="0" bIns="0" rtlCol="0"/>
          <a:lstStyle/>
          <a:p/>
        </p:txBody>
      </p:sp>
      <p:sp>
        <p:nvSpPr>
          <p:cNvPr id="11" name="object 11"/>
          <p:cNvSpPr/>
          <p:nvPr/>
        </p:nvSpPr>
        <p:spPr>
          <a:xfrm>
            <a:off x="13065214" y="3924316"/>
            <a:ext cx="980440" cy="1047115"/>
          </a:xfrm>
          <a:custGeom>
            <a:avLst/>
            <a:gdLst/>
            <a:ahLst/>
            <a:cxnLst/>
            <a:rect l="l" t="t" r="r" b="b"/>
            <a:pathLst>
              <a:path w="980440" h="1047114">
                <a:moveTo>
                  <a:pt x="0" y="0"/>
                </a:moveTo>
                <a:lnTo>
                  <a:pt x="979854" y="0"/>
                </a:lnTo>
                <a:lnTo>
                  <a:pt x="979854" y="1047088"/>
                </a:lnTo>
                <a:lnTo>
                  <a:pt x="0" y="1047088"/>
                </a:lnTo>
                <a:lnTo>
                  <a:pt x="0" y="0"/>
                </a:lnTo>
                <a:close/>
              </a:path>
            </a:pathLst>
          </a:custGeom>
          <a:ln w="62825">
            <a:solidFill>
              <a:srgbClr val="FFFFFF"/>
            </a:solidFill>
          </a:ln>
        </p:spPr>
        <p:txBody>
          <a:bodyPr wrap="square" lIns="0" tIns="0" rIns="0" bIns="0" rtlCol="0"/>
          <a:lstStyle/>
          <a:p/>
        </p:txBody>
      </p:sp>
      <p:graphicFrame>
        <p:nvGraphicFramePr>
          <p:cNvPr id="12" name="object 12"/>
          <p:cNvGraphicFramePr>
            <a:graphicFrameLocks noGrp="1"/>
          </p:cNvGraphicFramePr>
          <p:nvPr/>
        </p:nvGraphicFramePr>
        <p:xfrm>
          <a:off x="15536175" y="4940367"/>
          <a:ext cx="1058545" cy="1099820"/>
        </p:xfrm>
        <a:graphic>
          <a:graphicData uri="http://schemas.openxmlformats.org/drawingml/2006/table">
            <a:tbl>
              <a:tblPr firstRow="1" bandRow="1">
                <a:tableStyleId>{2D5ABB26-0587-4C30-8999-92F81FD0307C}</a:tableStyleId>
              </a:tblPr>
              <a:tblGrid>
                <a:gridCol w="979805"/>
              </a:tblGrid>
              <a:tr h="361987">
                <a:tc>
                  <a:txBody>
                    <a:bodyPr/>
                    <a:lstStyle/>
                    <a:p>
                      <a:pPr>
                        <a:lnSpc>
                          <a:spcPct val="100000"/>
                        </a:lnSpc>
                      </a:pPr>
                      <a:endParaRPr sz="2300">
                        <a:latin typeface="Times New Roman" panose="02020603050405020304"/>
                        <a:cs typeface="Times New Roman" panose="02020603050405020304"/>
                      </a:endParaRPr>
                    </a:p>
                  </a:txBody>
                  <a:tcPr marL="0" marR="0" marT="0" marB="0">
                    <a:lnL w="53975">
                      <a:solidFill>
                        <a:srgbClr val="000000"/>
                      </a:solidFill>
                      <a:prstDash val="solid"/>
                    </a:lnL>
                    <a:lnR w="53975">
                      <a:solidFill>
                        <a:srgbClr val="000000"/>
                      </a:solidFill>
                      <a:prstDash val="solid"/>
                    </a:lnR>
                    <a:lnT w="53975">
                      <a:solidFill>
                        <a:srgbClr val="000000"/>
                      </a:solidFill>
                      <a:prstDash val="solid"/>
                    </a:lnT>
                    <a:lnB w="28575">
                      <a:solidFill>
                        <a:srgbClr val="000000"/>
                      </a:solidFill>
                      <a:prstDash val="solid"/>
                    </a:lnB>
                  </a:tcPr>
                </a:tc>
              </a:tr>
              <a:tr h="340943">
                <a:tc>
                  <a:txBody>
                    <a:bodyPr/>
                    <a:lstStyle/>
                    <a:p>
                      <a:pPr>
                        <a:lnSpc>
                          <a:spcPct val="100000"/>
                        </a:lnSpc>
                      </a:pPr>
                      <a:endParaRPr sz="2100">
                        <a:latin typeface="Times New Roman" panose="02020603050405020304"/>
                        <a:cs typeface="Times New Roman" panose="02020603050405020304"/>
                      </a:endParaRPr>
                    </a:p>
                  </a:txBody>
                  <a:tcPr marL="0" marR="0" marT="0" marB="0">
                    <a:lnL w="53975">
                      <a:solidFill>
                        <a:srgbClr val="000000"/>
                      </a:solidFill>
                      <a:prstDash val="solid"/>
                    </a:lnL>
                    <a:lnR w="53975">
                      <a:solidFill>
                        <a:srgbClr val="000000"/>
                      </a:solidFill>
                      <a:prstDash val="solid"/>
                    </a:lnR>
                    <a:lnT w="28575">
                      <a:solidFill>
                        <a:srgbClr val="000000"/>
                      </a:solidFill>
                      <a:prstDash val="solid"/>
                    </a:lnT>
                    <a:lnB w="28575">
                      <a:solidFill>
                        <a:srgbClr val="000000"/>
                      </a:solidFill>
                      <a:prstDash val="solid"/>
                    </a:lnB>
                  </a:tcPr>
                </a:tc>
              </a:tr>
              <a:tr h="344157">
                <a:tc>
                  <a:txBody>
                    <a:bodyPr/>
                    <a:lstStyle/>
                    <a:p>
                      <a:pPr>
                        <a:lnSpc>
                          <a:spcPct val="100000"/>
                        </a:lnSpc>
                      </a:pPr>
                      <a:endParaRPr sz="2100">
                        <a:latin typeface="Times New Roman" panose="02020603050405020304"/>
                        <a:cs typeface="Times New Roman" panose="02020603050405020304"/>
                      </a:endParaRPr>
                    </a:p>
                  </a:txBody>
                  <a:tcPr marL="0" marR="0" marT="0" marB="0">
                    <a:lnL w="53975">
                      <a:solidFill>
                        <a:srgbClr val="000000"/>
                      </a:solidFill>
                      <a:prstDash val="solid"/>
                    </a:lnL>
                    <a:lnR w="53975">
                      <a:solidFill>
                        <a:srgbClr val="000000"/>
                      </a:solidFill>
                      <a:prstDash val="solid"/>
                    </a:lnR>
                    <a:lnT w="28575">
                      <a:solidFill>
                        <a:srgbClr val="000000"/>
                      </a:solidFill>
                      <a:prstDash val="solid"/>
                    </a:lnT>
                    <a:lnB w="53975">
                      <a:solidFill>
                        <a:srgbClr val="000000"/>
                      </a:solidFill>
                      <a:prstDash val="solid"/>
                    </a:lnB>
                  </a:tcPr>
                </a:tc>
              </a:tr>
            </a:tbl>
          </a:graphicData>
        </a:graphic>
      </p:graphicFrame>
      <p:sp>
        <p:nvSpPr>
          <p:cNvPr id="15" name="object 15"/>
          <p:cNvSpPr txBox="1">
            <a:spLocks noGrp="1"/>
          </p:cNvSpPr>
          <p:nvPr>
            <p:ph type="sldNum" sz="quarter" idx="7"/>
          </p:nvPr>
        </p:nvSpPr>
        <p:spPr>
          <a:prstGeom prst="rect">
            <a:avLst/>
          </a:prstGeom>
        </p:spPr>
        <p:txBody>
          <a:bodyPr vert="horz" wrap="square" lIns="0" tIns="7620" rIns="0" bIns="0" rtlCol="0">
            <a:spAutoFit/>
          </a:bodyPr>
          <a:lstStyle/>
          <a:p>
            <a:pPr marL="25400">
              <a:lnSpc>
                <a:spcPct val="100000"/>
              </a:lnSpc>
              <a:spcBef>
                <a:spcPts val="60"/>
              </a:spcBef>
            </a:pPr>
            <a:r>
              <a:rPr spc="15" dirty="0"/>
              <a:t>30</a:t>
            </a:r>
            <a:endParaRPr spc="15" dirty="0"/>
          </a:p>
        </p:txBody>
      </p:sp>
      <p:graphicFrame>
        <p:nvGraphicFramePr>
          <p:cNvPr id="13" name="object 13"/>
          <p:cNvGraphicFramePr>
            <a:graphicFrameLocks noGrp="1"/>
          </p:cNvGraphicFramePr>
          <p:nvPr/>
        </p:nvGraphicFramePr>
        <p:xfrm>
          <a:off x="18018247" y="4929216"/>
          <a:ext cx="1058545" cy="1099820"/>
        </p:xfrm>
        <a:graphic>
          <a:graphicData uri="http://schemas.openxmlformats.org/drawingml/2006/table">
            <a:tbl>
              <a:tblPr firstRow="1" bandRow="1">
                <a:tableStyleId>{2D5ABB26-0587-4C30-8999-92F81FD0307C}</a:tableStyleId>
              </a:tblPr>
              <a:tblGrid>
                <a:gridCol w="979805"/>
              </a:tblGrid>
              <a:tr h="373139">
                <a:tc>
                  <a:txBody>
                    <a:bodyPr/>
                    <a:lstStyle/>
                    <a:p>
                      <a:pPr>
                        <a:lnSpc>
                          <a:spcPct val="100000"/>
                        </a:lnSpc>
                      </a:pPr>
                      <a:endParaRPr sz="2300">
                        <a:latin typeface="Times New Roman" panose="02020603050405020304"/>
                        <a:cs typeface="Times New Roman" panose="02020603050405020304"/>
                      </a:endParaRPr>
                    </a:p>
                  </a:txBody>
                  <a:tcPr marL="0" marR="0" marT="0" marB="0">
                    <a:lnL w="53975">
                      <a:solidFill>
                        <a:srgbClr val="000000"/>
                      </a:solidFill>
                      <a:prstDash val="solid"/>
                    </a:lnL>
                    <a:lnR w="53975">
                      <a:solidFill>
                        <a:srgbClr val="000000"/>
                      </a:solidFill>
                      <a:prstDash val="solid"/>
                    </a:lnR>
                    <a:lnT w="53975">
                      <a:solidFill>
                        <a:srgbClr val="000000"/>
                      </a:solidFill>
                      <a:prstDash val="solid"/>
                    </a:lnT>
                    <a:lnB w="28575">
                      <a:solidFill>
                        <a:srgbClr val="000000"/>
                      </a:solidFill>
                      <a:prstDash val="solid"/>
                    </a:lnB>
                  </a:tcPr>
                </a:tc>
              </a:tr>
              <a:tr h="340943">
                <a:tc>
                  <a:txBody>
                    <a:bodyPr/>
                    <a:lstStyle/>
                    <a:p>
                      <a:pPr>
                        <a:lnSpc>
                          <a:spcPct val="100000"/>
                        </a:lnSpc>
                      </a:pPr>
                      <a:endParaRPr sz="2100">
                        <a:latin typeface="Times New Roman" panose="02020603050405020304"/>
                        <a:cs typeface="Times New Roman" panose="02020603050405020304"/>
                      </a:endParaRPr>
                    </a:p>
                  </a:txBody>
                  <a:tcPr marL="0" marR="0" marT="0" marB="0">
                    <a:lnL w="53975">
                      <a:solidFill>
                        <a:srgbClr val="000000"/>
                      </a:solidFill>
                      <a:prstDash val="solid"/>
                    </a:lnL>
                    <a:lnR w="53975">
                      <a:solidFill>
                        <a:srgbClr val="000000"/>
                      </a:solidFill>
                      <a:prstDash val="solid"/>
                    </a:lnR>
                    <a:lnT w="28575">
                      <a:solidFill>
                        <a:srgbClr val="000000"/>
                      </a:solidFill>
                      <a:prstDash val="solid"/>
                    </a:lnT>
                    <a:lnB w="28575">
                      <a:solidFill>
                        <a:srgbClr val="000000"/>
                      </a:solidFill>
                      <a:prstDash val="solid"/>
                    </a:lnB>
                  </a:tcPr>
                </a:tc>
              </a:tr>
              <a:tr h="333005">
                <a:tc>
                  <a:txBody>
                    <a:bodyPr/>
                    <a:lstStyle/>
                    <a:p>
                      <a:pPr>
                        <a:lnSpc>
                          <a:spcPct val="100000"/>
                        </a:lnSpc>
                      </a:pPr>
                      <a:endParaRPr sz="2100">
                        <a:latin typeface="Times New Roman" panose="02020603050405020304"/>
                        <a:cs typeface="Times New Roman" panose="02020603050405020304"/>
                      </a:endParaRPr>
                    </a:p>
                  </a:txBody>
                  <a:tcPr marL="0" marR="0" marT="0" marB="0">
                    <a:lnL w="53975">
                      <a:solidFill>
                        <a:srgbClr val="000000"/>
                      </a:solidFill>
                      <a:prstDash val="solid"/>
                    </a:lnL>
                    <a:lnR w="53975">
                      <a:solidFill>
                        <a:srgbClr val="000000"/>
                      </a:solidFill>
                      <a:prstDash val="solid"/>
                    </a:lnR>
                    <a:lnT w="28575">
                      <a:solidFill>
                        <a:srgbClr val="000000"/>
                      </a:solidFill>
                      <a:prstDash val="solid"/>
                    </a:lnT>
                    <a:lnB w="53975">
                      <a:solidFill>
                        <a:srgbClr val="000000"/>
                      </a:solidFill>
                      <a:prstDash val="solid"/>
                    </a:lnB>
                  </a:tcPr>
                </a:tc>
              </a:tr>
            </a:tbl>
          </a:graphicData>
        </a:graphic>
      </p:graphicFrame>
      <p:graphicFrame>
        <p:nvGraphicFramePr>
          <p:cNvPr id="14" name="object 14"/>
          <p:cNvGraphicFramePr>
            <a:graphicFrameLocks noGrp="1"/>
          </p:cNvGraphicFramePr>
          <p:nvPr/>
        </p:nvGraphicFramePr>
        <p:xfrm>
          <a:off x="12906623" y="6336135"/>
          <a:ext cx="6317615" cy="1099820"/>
        </p:xfrm>
        <a:graphic>
          <a:graphicData uri="http://schemas.openxmlformats.org/drawingml/2006/table">
            <a:tbl>
              <a:tblPr firstRow="1" bandRow="1">
                <a:tableStyleId>{2D5ABB26-0587-4C30-8999-92F81FD0307C}</a:tableStyleId>
              </a:tblPr>
              <a:tblGrid>
                <a:gridCol w="1243965"/>
                <a:gridCol w="1248410"/>
                <a:gridCol w="1249679"/>
                <a:gridCol w="1248410"/>
                <a:gridCol w="1247775"/>
              </a:tblGrid>
              <a:tr h="1047088">
                <a:tc>
                  <a:txBody>
                    <a:bodyPr/>
                    <a:lstStyle/>
                    <a:p>
                      <a:pPr marL="375285">
                        <a:lnSpc>
                          <a:spcPct val="100000"/>
                        </a:lnSpc>
                        <a:spcBef>
                          <a:spcPts val="1855"/>
                        </a:spcBef>
                      </a:pPr>
                      <a:r>
                        <a:rPr sz="3700" b="1" spc="5" dirty="0">
                          <a:solidFill>
                            <a:srgbClr val="AF0000"/>
                          </a:solidFill>
                          <a:latin typeface="Arial" panose="020B0604020202020204"/>
                          <a:cs typeface="Arial" panose="020B0604020202020204"/>
                        </a:rPr>
                        <a:t>P</a:t>
                      </a:r>
                      <a:r>
                        <a:rPr sz="3675" b="1" spc="7" baseline="-6000" dirty="0">
                          <a:solidFill>
                            <a:srgbClr val="AF0000"/>
                          </a:solidFill>
                          <a:latin typeface="Arial" panose="020B0604020202020204"/>
                          <a:cs typeface="Arial" panose="020B0604020202020204"/>
                        </a:rPr>
                        <a:t>0</a:t>
                      </a:r>
                      <a:endParaRPr sz="3675" baseline="-6000">
                        <a:latin typeface="Arial" panose="020B0604020202020204"/>
                        <a:cs typeface="Arial" panose="020B0604020202020204"/>
                      </a:endParaRPr>
                    </a:p>
                  </a:txBody>
                  <a:tcPr marL="0" marR="0" marT="235585" marB="0">
                    <a:lnL w="53975">
                      <a:solidFill>
                        <a:srgbClr val="000000"/>
                      </a:solidFill>
                      <a:prstDash val="solid"/>
                    </a:lnL>
                    <a:lnR w="76200">
                      <a:solidFill>
                        <a:srgbClr val="000000"/>
                      </a:solidFill>
                      <a:prstDash val="solid"/>
                    </a:lnR>
                    <a:lnT w="53975">
                      <a:solidFill>
                        <a:srgbClr val="000000"/>
                      </a:solidFill>
                      <a:prstDash val="solid"/>
                    </a:lnT>
                    <a:lnB w="53975">
                      <a:solidFill>
                        <a:srgbClr val="000000"/>
                      </a:solidFill>
                      <a:prstDash val="solid"/>
                    </a:lnB>
                  </a:tcPr>
                </a:tc>
                <a:tc>
                  <a:txBody>
                    <a:bodyPr/>
                    <a:lstStyle/>
                    <a:p>
                      <a:pPr marL="377825">
                        <a:lnSpc>
                          <a:spcPct val="100000"/>
                        </a:lnSpc>
                        <a:spcBef>
                          <a:spcPts val="1855"/>
                        </a:spcBef>
                      </a:pPr>
                      <a:r>
                        <a:rPr sz="3700" b="1" spc="5" dirty="0">
                          <a:solidFill>
                            <a:srgbClr val="AF0000"/>
                          </a:solidFill>
                          <a:latin typeface="Arial" panose="020B0604020202020204"/>
                          <a:cs typeface="Arial" panose="020B0604020202020204"/>
                        </a:rPr>
                        <a:t>P</a:t>
                      </a:r>
                      <a:r>
                        <a:rPr sz="3675" b="1" spc="7" baseline="-6000" dirty="0">
                          <a:solidFill>
                            <a:srgbClr val="AF0000"/>
                          </a:solidFill>
                          <a:latin typeface="Arial" panose="020B0604020202020204"/>
                          <a:cs typeface="Arial" panose="020B0604020202020204"/>
                        </a:rPr>
                        <a:t>1</a:t>
                      </a:r>
                      <a:endParaRPr sz="3675" baseline="-6000">
                        <a:latin typeface="Arial" panose="020B0604020202020204"/>
                        <a:cs typeface="Arial" panose="020B0604020202020204"/>
                      </a:endParaRPr>
                    </a:p>
                  </a:txBody>
                  <a:tcPr marL="0" marR="0" marT="235585" marB="0">
                    <a:lnL w="76200">
                      <a:solidFill>
                        <a:srgbClr val="000000"/>
                      </a:solidFill>
                      <a:prstDash val="solid"/>
                    </a:lnL>
                    <a:lnR w="76200">
                      <a:solidFill>
                        <a:srgbClr val="000000"/>
                      </a:solidFill>
                      <a:prstDash val="solid"/>
                    </a:lnR>
                    <a:lnT w="53975">
                      <a:solidFill>
                        <a:srgbClr val="000000"/>
                      </a:solidFill>
                      <a:prstDash val="solid"/>
                    </a:lnT>
                    <a:lnB w="53975">
                      <a:solidFill>
                        <a:srgbClr val="000000"/>
                      </a:solidFill>
                      <a:prstDash val="solid"/>
                    </a:lnB>
                  </a:tcPr>
                </a:tc>
                <a:tc>
                  <a:txBody>
                    <a:bodyPr/>
                    <a:lstStyle/>
                    <a:p>
                      <a:pPr marL="375285">
                        <a:lnSpc>
                          <a:spcPct val="100000"/>
                        </a:lnSpc>
                        <a:spcBef>
                          <a:spcPts val="1855"/>
                        </a:spcBef>
                      </a:pPr>
                      <a:r>
                        <a:rPr sz="3700" b="1" dirty="0">
                          <a:solidFill>
                            <a:srgbClr val="AF0000"/>
                          </a:solidFill>
                          <a:latin typeface="Arial" panose="020B0604020202020204"/>
                          <a:cs typeface="Arial" panose="020B0604020202020204"/>
                        </a:rPr>
                        <a:t>…</a:t>
                      </a:r>
                      <a:endParaRPr sz="3700">
                        <a:latin typeface="Arial" panose="020B0604020202020204"/>
                        <a:cs typeface="Arial" panose="020B0604020202020204"/>
                      </a:endParaRPr>
                    </a:p>
                  </a:txBody>
                  <a:tcPr marL="0" marR="0" marT="235585" marB="0">
                    <a:lnL w="76200">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marL="391795">
                        <a:lnSpc>
                          <a:spcPct val="100000"/>
                        </a:lnSpc>
                        <a:spcBef>
                          <a:spcPts val="1855"/>
                        </a:spcBef>
                      </a:pPr>
                      <a:r>
                        <a:rPr sz="3700" b="1" dirty="0">
                          <a:solidFill>
                            <a:srgbClr val="AF0000"/>
                          </a:solidFill>
                          <a:latin typeface="Arial" panose="020B0604020202020204"/>
                          <a:cs typeface="Arial" panose="020B0604020202020204"/>
                        </a:rPr>
                        <a:t>…</a:t>
                      </a:r>
                      <a:endParaRPr sz="3700">
                        <a:latin typeface="Arial" panose="020B0604020202020204"/>
                        <a:cs typeface="Arial" panose="020B0604020202020204"/>
                      </a:endParaRPr>
                    </a:p>
                  </a:txBody>
                  <a:tcPr marL="0" marR="0" marT="235585" marB="0">
                    <a:lnL w="53975">
                      <a:solidFill>
                        <a:srgbClr val="000000"/>
                      </a:solidFill>
                      <a:prstDash val="solid"/>
                    </a:lnL>
                    <a:lnR w="76200">
                      <a:solidFill>
                        <a:srgbClr val="000000"/>
                      </a:solidFill>
                      <a:prstDash val="solid"/>
                    </a:lnR>
                    <a:lnT w="53975">
                      <a:solidFill>
                        <a:srgbClr val="000000"/>
                      </a:solidFill>
                      <a:prstDash val="solid"/>
                    </a:lnT>
                    <a:lnB w="53975">
                      <a:solidFill>
                        <a:srgbClr val="000000"/>
                      </a:solidFill>
                      <a:prstDash val="solid"/>
                    </a:lnB>
                  </a:tcPr>
                </a:tc>
                <a:tc>
                  <a:txBody>
                    <a:bodyPr/>
                    <a:lstStyle/>
                    <a:p>
                      <a:pPr marL="337185">
                        <a:lnSpc>
                          <a:spcPct val="100000"/>
                        </a:lnSpc>
                        <a:spcBef>
                          <a:spcPts val="1855"/>
                        </a:spcBef>
                      </a:pPr>
                      <a:r>
                        <a:rPr sz="3700" b="1" spc="35" dirty="0">
                          <a:solidFill>
                            <a:srgbClr val="AF0000"/>
                          </a:solidFill>
                          <a:latin typeface="Arial" panose="020B0604020202020204"/>
                          <a:cs typeface="Arial" panose="020B0604020202020204"/>
                        </a:rPr>
                        <a:t>P</a:t>
                      </a:r>
                      <a:r>
                        <a:rPr sz="3675" b="1" spc="52" baseline="-6000" dirty="0">
                          <a:solidFill>
                            <a:srgbClr val="AF0000"/>
                          </a:solidFill>
                          <a:latin typeface="Arial" panose="020B0604020202020204"/>
                          <a:cs typeface="Arial" panose="020B0604020202020204"/>
                        </a:rPr>
                        <a:t>N</a:t>
                      </a:r>
                      <a:endParaRPr sz="3675" baseline="-6000">
                        <a:latin typeface="Arial" panose="020B0604020202020204"/>
                        <a:cs typeface="Arial" panose="020B0604020202020204"/>
                      </a:endParaRPr>
                    </a:p>
                  </a:txBody>
                  <a:tcPr marL="0" marR="0" marT="235585" marB="0">
                    <a:lnL w="76200">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05205" y="452374"/>
            <a:ext cx="18093690" cy="1370965"/>
          </a:xfrm>
          <a:prstGeom prst="rect">
            <a:avLst/>
          </a:prstGeom>
        </p:spPr>
        <p:txBody>
          <a:bodyPr vert="horz" wrap="square" lIns="0" tIns="17145" rIns="0" bIns="0" rtlCol="0">
            <a:spAutoFit/>
          </a:bodyPr>
          <a:lstStyle/>
          <a:p>
            <a:pPr marL="22860" algn="ctr">
              <a:lnSpc>
                <a:spcPct val="100000"/>
              </a:lnSpc>
              <a:spcBef>
                <a:spcPts val="135"/>
              </a:spcBef>
            </a:pPr>
            <a:r>
              <a:rPr sz="8800" spc="185" dirty="0"/>
              <a:t>Integer </a:t>
            </a:r>
            <a:r>
              <a:rPr sz="8800" spc="225" dirty="0"/>
              <a:t>Priority</a:t>
            </a:r>
            <a:r>
              <a:rPr sz="8800" spc="-220" dirty="0"/>
              <a:t> </a:t>
            </a:r>
            <a:r>
              <a:rPr sz="8800" spc="50" dirty="0"/>
              <a:t>Queue</a:t>
            </a:r>
            <a:endParaRPr sz="8800" spc="50" dirty="0"/>
          </a:p>
        </p:txBody>
      </p:sp>
      <p:sp>
        <p:nvSpPr>
          <p:cNvPr id="3" name="object 3"/>
          <p:cNvSpPr/>
          <p:nvPr/>
        </p:nvSpPr>
        <p:spPr>
          <a:xfrm>
            <a:off x="18044424" y="3908407"/>
            <a:ext cx="980440" cy="1047115"/>
          </a:xfrm>
          <a:custGeom>
            <a:avLst/>
            <a:gdLst/>
            <a:ahLst/>
            <a:cxnLst/>
            <a:rect l="l" t="t" r="r" b="b"/>
            <a:pathLst>
              <a:path w="980440" h="1047114">
                <a:moveTo>
                  <a:pt x="0" y="0"/>
                </a:moveTo>
                <a:lnTo>
                  <a:pt x="979854" y="0"/>
                </a:lnTo>
                <a:lnTo>
                  <a:pt x="979854" y="1047088"/>
                </a:lnTo>
                <a:lnTo>
                  <a:pt x="0" y="1047088"/>
                </a:lnTo>
                <a:lnTo>
                  <a:pt x="0" y="0"/>
                </a:lnTo>
                <a:close/>
              </a:path>
            </a:pathLst>
          </a:custGeom>
          <a:ln w="62825">
            <a:solidFill>
              <a:srgbClr val="FFFFFF"/>
            </a:solidFill>
          </a:ln>
        </p:spPr>
        <p:txBody>
          <a:bodyPr wrap="square" lIns="0" tIns="0" rIns="0" bIns="0" rtlCol="0"/>
          <a:lstStyle/>
          <a:p/>
        </p:txBody>
      </p:sp>
      <p:sp>
        <p:nvSpPr>
          <p:cNvPr id="4" name="object 4"/>
          <p:cNvSpPr/>
          <p:nvPr/>
        </p:nvSpPr>
        <p:spPr>
          <a:xfrm>
            <a:off x="16808462" y="4951376"/>
            <a:ext cx="980440" cy="1047115"/>
          </a:xfrm>
          <a:custGeom>
            <a:avLst/>
            <a:gdLst/>
            <a:ahLst/>
            <a:cxnLst/>
            <a:rect l="l" t="t" r="r" b="b"/>
            <a:pathLst>
              <a:path w="980440" h="1047114">
                <a:moveTo>
                  <a:pt x="0" y="0"/>
                </a:moveTo>
                <a:lnTo>
                  <a:pt x="979854" y="0"/>
                </a:lnTo>
                <a:lnTo>
                  <a:pt x="979854" y="1047088"/>
                </a:lnTo>
                <a:lnTo>
                  <a:pt x="0" y="1047088"/>
                </a:lnTo>
                <a:lnTo>
                  <a:pt x="0" y="0"/>
                </a:lnTo>
                <a:close/>
              </a:path>
            </a:pathLst>
          </a:custGeom>
          <a:ln w="52354">
            <a:solidFill>
              <a:srgbClr val="000000"/>
            </a:solidFill>
          </a:ln>
        </p:spPr>
        <p:txBody>
          <a:bodyPr wrap="square" lIns="0" tIns="0" rIns="0" bIns="0" rtlCol="0"/>
          <a:lstStyle/>
          <a:p/>
        </p:txBody>
      </p:sp>
      <p:sp>
        <p:nvSpPr>
          <p:cNvPr id="5" name="object 5"/>
          <p:cNvSpPr/>
          <p:nvPr/>
        </p:nvSpPr>
        <p:spPr>
          <a:xfrm>
            <a:off x="16808462" y="3904389"/>
            <a:ext cx="980440" cy="1047115"/>
          </a:xfrm>
          <a:custGeom>
            <a:avLst/>
            <a:gdLst/>
            <a:ahLst/>
            <a:cxnLst/>
            <a:rect l="l" t="t" r="r" b="b"/>
            <a:pathLst>
              <a:path w="980440" h="1047114">
                <a:moveTo>
                  <a:pt x="0" y="0"/>
                </a:moveTo>
                <a:lnTo>
                  <a:pt x="979854" y="0"/>
                </a:lnTo>
                <a:lnTo>
                  <a:pt x="979854" y="1047088"/>
                </a:lnTo>
                <a:lnTo>
                  <a:pt x="0" y="1047088"/>
                </a:lnTo>
                <a:lnTo>
                  <a:pt x="0" y="0"/>
                </a:lnTo>
                <a:close/>
              </a:path>
            </a:pathLst>
          </a:custGeom>
          <a:ln w="62825">
            <a:solidFill>
              <a:srgbClr val="FFFFFF"/>
            </a:solidFill>
          </a:ln>
        </p:spPr>
        <p:txBody>
          <a:bodyPr wrap="square" lIns="0" tIns="0" rIns="0" bIns="0" rtlCol="0"/>
          <a:lstStyle/>
          <a:p/>
        </p:txBody>
      </p:sp>
      <p:sp>
        <p:nvSpPr>
          <p:cNvPr id="6" name="object 6"/>
          <p:cNvSpPr/>
          <p:nvPr/>
        </p:nvSpPr>
        <p:spPr>
          <a:xfrm>
            <a:off x="15562353" y="3919559"/>
            <a:ext cx="980440" cy="1047115"/>
          </a:xfrm>
          <a:custGeom>
            <a:avLst/>
            <a:gdLst/>
            <a:ahLst/>
            <a:cxnLst/>
            <a:rect l="l" t="t" r="r" b="b"/>
            <a:pathLst>
              <a:path w="980440" h="1047114">
                <a:moveTo>
                  <a:pt x="0" y="0"/>
                </a:moveTo>
                <a:lnTo>
                  <a:pt x="979854" y="0"/>
                </a:lnTo>
                <a:lnTo>
                  <a:pt x="979854" y="1047088"/>
                </a:lnTo>
                <a:lnTo>
                  <a:pt x="0" y="1047088"/>
                </a:lnTo>
                <a:lnTo>
                  <a:pt x="0" y="0"/>
                </a:lnTo>
                <a:close/>
              </a:path>
            </a:pathLst>
          </a:custGeom>
          <a:ln w="62825">
            <a:solidFill>
              <a:srgbClr val="FFFFFF"/>
            </a:solidFill>
          </a:ln>
        </p:spPr>
        <p:txBody>
          <a:bodyPr wrap="square" lIns="0" tIns="0" rIns="0" bIns="0" rtlCol="0"/>
          <a:lstStyle/>
          <a:p/>
        </p:txBody>
      </p:sp>
      <p:sp>
        <p:nvSpPr>
          <p:cNvPr id="7" name="object 7"/>
          <p:cNvSpPr/>
          <p:nvPr/>
        </p:nvSpPr>
        <p:spPr>
          <a:xfrm>
            <a:off x="14308255" y="4968924"/>
            <a:ext cx="980440" cy="1047115"/>
          </a:xfrm>
          <a:custGeom>
            <a:avLst/>
            <a:gdLst/>
            <a:ahLst/>
            <a:cxnLst/>
            <a:rect l="l" t="t" r="r" b="b"/>
            <a:pathLst>
              <a:path w="980440" h="1047114">
                <a:moveTo>
                  <a:pt x="0" y="0"/>
                </a:moveTo>
                <a:lnTo>
                  <a:pt x="979854" y="0"/>
                </a:lnTo>
                <a:lnTo>
                  <a:pt x="979854" y="1047088"/>
                </a:lnTo>
                <a:lnTo>
                  <a:pt x="0" y="1047088"/>
                </a:lnTo>
                <a:lnTo>
                  <a:pt x="0" y="0"/>
                </a:lnTo>
                <a:close/>
              </a:path>
            </a:pathLst>
          </a:custGeom>
          <a:ln w="52354">
            <a:solidFill>
              <a:srgbClr val="000000"/>
            </a:solidFill>
          </a:ln>
        </p:spPr>
        <p:txBody>
          <a:bodyPr wrap="square" lIns="0" tIns="0" rIns="0" bIns="0" rtlCol="0"/>
          <a:lstStyle/>
          <a:p/>
        </p:txBody>
      </p:sp>
      <p:sp>
        <p:nvSpPr>
          <p:cNvPr id="8" name="object 8"/>
          <p:cNvSpPr/>
          <p:nvPr/>
        </p:nvSpPr>
        <p:spPr>
          <a:xfrm>
            <a:off x="14308255" y="3921938"/>
            <a:ext cx="980440" cy="1047115"/>
          </a:xfrm>
          <a:custGeom>
            <a:avLst/>
            <a:gdLst/>
            <a:ahLst/>
            <a:cxnLst/>
            <a:rect l="l" t="t" r="r" b="b"/>
            <a:pathLst>
              <a:path w="980440" h="1047114">
                <a:moveTo>
                  <a:pt x="0" y="0"/>
                </a:moveTo>
                <a:lnTo>
                  <a:pt x="979854" y="0"/>
                </a:lnTo>
                <a:lnTo>
                  <a:pt x="979854" y="1047088"/>
                </a:lnTo>
                <a:lnTo>
                  <a:pt x="0" y="1047088"/>
                </a:lnTo>
                <a:lnTo>
                  <a:pt x="0" y="0"/>
                </a:lnTo>
                <a:close/>
              </a:path>
            </a:pathLst>
          </a:custGeom>
          <a:ln w="62825">
            <a:solidFill>
              <a:srgbClr val="FFFFFF"/>
            </a:solidFill>
          </a:ln>
        </p:spPr>
        <p:txBody>
          <a:bodyPr wrap="square" lIns="0" tIns="0" rIns="0" bIns="0" rtlCol="0"/>
          <a:lstStyle/>
          <a:p/>
        </p:txBody>
      </p:sp>
      <p:sp>
        <p:nvSpPr>
          <p:cNvPr id="9" name="object 9"/>
          <p:cNvSpPr/>
          <p:nvPr/>
        </p:nvSpPr>
        <p:spPr>
          <a:xfrm>
            <a:off x="13065214" y="4971301"/>
            <a:ext cx="980440" cy="1047115"/>
          </a:xfrm>
          <a:custGeom>
            <a:avLst/>
            <a:gdLst/>
            <a:ahLst/>
            <a:cxnLst/>
            <a:rect l="l" t="t" r="r" b="b"/>
            <a:pathLst>
              <a:path w="980440" h="1047114">
                <a:moveTo>
                  <a:pt x="0" y="0"/>
                </a:moveTo>
                <a:lnTo>
                  <a:pt x="979854" y="0"/>
                </a:lnTo>
                <a:lnTo>
                  <a:pt x="979854" y="1047088"/>
                </a:lnTo>
                <a:lnTo>
                  <a:pt x="0" y="1047088"/>
                </a:lnTo>
                <a:lnTo>
                  <a:pt x="0" y="0"/>
                </a:lnTo>
                <a:close/>
              </a:path>
            </a:pathLst>
          </a:custGeom>
          <a:ln w="52354">
            <a:solidFill>
              <a:srgbClr val="000000"/>
            </a:solidFill>
          </a:ln>
        </p:spPr>
        <p:txBody>
          <a:bodyPr wrap="square" lIns="0" tIns="0" rIns="0" bIns="0" rtlCol="0"/>
          <a:lstStyle/>
          <a:p/>
        </p:txBody>
      </p:sp>
      <p:sp>
        <p:nvSpPr>
          <p:cNvPr id="10" name="object 10"/>
          <p:cNvSpPr/>
          <p:nvPr/>
        </p:nvSpPr>
        <p:spPr>
          <a:xfrm>
            <a:off x="13065214" y="3924316"/>
            <a:ext cx="980440" cy="1047115"/>
          </a:xfrm>
          <a:custGeom>
            <a:avLst/>
            <a:gdLst/>
            <a:ahLst/>
            <a:cxnLst/>
            <a:rect l="l" t="t" r="r" b="b"/>
            <a:pathLst>
              <a:path w="980440" h="1047114">
                <a:moveTo>
                  <a:pt x="0" y="0"/>
                </a:moveTo>
                <a:lnTo>
                  <a:pt x="979854" y="0"/>
                </a:lnTo>
                <a:lnTo>
                  <a:pt x="979854" y="1047088"/>
                </a:lnTo>
                <a:lnTo>
                  <a:pt x="0" y="1047088"/>
                </a:lnTo>
                <a:lnTo>
                  <a:pt x="0" y="0"/>
                </a:lnTo>
                <a:close/>
              </a:path>
            </a:pathLst>
          </a:custGeom>
          <a:ln w="62825">
            <a:solidFill>
              <a:srgbClr val="FFFFFF"/>
            </a:solidFill>
          </a:ln>
        </p:spPr>
        <p:txBody>
          <a:bodyPr wrap="square" lIns="0" tIns="0" rIns="0" bIns="0" rtlCol="0"/>
          <a:lstStyle/>
          <a:p/>
        </p:txBody>
      </p:sp>
      <p:graphicFrame>
        <p:nvGraphicFramePr>
          <p:cNvPr id="11" name="object 11"/>
          <p:cNvGraphicFramePr>
            <a:graphicFrameLocks noGrp="1"/>
          </p:cNvGraphicFramePr>
          <p:nvPr/>
        </p:nvGraphicFramePr>
        <p:xfrm>
          <a:off x="15536175" y="4940367"/>
          <a:ext cx="1058545" cy="1099820"/>
        </p:xfrm>
        <a:graphic>
          <a:graphicData uri="http://schemas.openxmlformats.org/drawingml/2006/table">
            <a:tbl>
              <a:tblPr firstRow="1" bandRow="1">
                <a:tableStyleId>{2D5ABB26-0587-4C30-8999-92F81FD0307C}</a:tableStyleId>
              </a:tblPr>
              <a:tblGrid>
                <a:gridCol w="979805"/>
              </a:tblGrid>
              <a:tr h="361987">
                <a:tc>
                  <a:txBody>
                    <a:bodyPr/>
                    <a:lstStyle/>
                    <a:p>
                      <a:pPr>
                        <a:lnSpc>
                          <a:spcPct val="100000"/>
                        </a:lnSpc>
                      </a:pPr>
                      <a:endParaRPr sz="2300">
                        <a:latin typeface="Times New Roman" panose="02020603050405020304"/>
                        <a:cs typeface="Times New Roman" panose="02020603050405020304"/>
                      </a:endParaRPr>
                    </a:p>
                  </a:txBody>
                  <a:tcPr marL="0" marR="0" marT="0" marB="0">
                    <a:lnL w="53975">
                      <a:solidFill>
                        <a:srgbClr val="000000"/>
                      </a:solidFill>
                      <a:prstDash val="solid"/>
                    </a:lnL>
                    <a:lnR w="53975">
                      <a:solidFill>
                        <a:srgbClr val="000000"/>
                      </a:solidFill>
                      <a:prstDash val="solid"/>
                    </a:lnR>
                    <a:lnT w="53975">
                      <a:solidFill>
                        <a:srgbClr val="000000"/>
                      </a:solidFill>
                      <a:prstDash val="solid"/>
                    </a:lnT>
                    <a:lnB w="28575">
                      <a:solidFill>
                        <a:srgbClr val="000000"/>
                      </a:solidFill>
                      <a:prstDash val="solid"/>
                    </a:lnB>
                  </a:tcPr>
                </a:tc>
              </a:tr>
              <a:tr h="340943">
                <a:tc>
                  <a:txBody>
                    <a:bodyPr/>
                    <a:lstStyle/>
                    <a:p>
                      <a:pPr>
                        <a:lnSpc>
                          <a:spcPct val="100000"/>
                        </a:lnSpc>
                      </a:pPr>
                      <a:endParaRPr sz="2100">
                        <a:latin typeface="Times New Roman" panose="02020603050405020304"/>
                        <a:cs typeface="Times New Roman" panose="02020603050405020304"/>
                      </a:endParaRPr>
                    </a:p>
                  </a:txBody>
                  <a:tcPr marL="0" marR="0" marT="0" marB="0">
                    <a:lnL w="53975">
                      <a:solidFill>
                        <a:srgbClr val="000000"/>
                      </a:solidFill>
                      <a:prstDash val="solid"/>
                    </a:lnL>
                    <a:lnR w="53975">
                      <a:solidFill>
                        <a:srgbClr val="000000"/>
                      </a:solidFill>
                      <a:prstDash val="solid"/>
                    </a:lnR>
                    <a:lnT w="28575">
                      <a:solidFill>
                        <a:srgbClr val="000000"/>
                      </a:solidFill>
                      <a:prstDash val="solid"/>
                    </a:lnT>
                    <a:lnB w="28575">
                      <a:solidFill>
                        <a:srgbClr val="000000"/>
                      </a:solidFill>
                      <a:prstDash val="solid"/>
                    </a:lnB>
                  </a:tcPr>
                </a:tc>
              </a:tr>
              <a:tr h="344157">
                <a:tc>
                  <a:txBody>
                    <a:bodyPr/>
                    <a:lstStyle/>
                    <a:p>
                      <a:pPr>
                        <a:lnSpc>
                          <a:spcPct val="100000"/>
                        </a:lnSpc>
                      </a:pPr>
                      <a:endParaRPr sz="2100">
                        <a:latin typeface="Times New Roman" panose="02020603050405020304"/>
                        <a:cs typeface="Times New Roman" panose="02020603050405020304"/>
                      </a:endParaRPr>
                    </a:p>
                  </a:txBody>
                  <a:tcPr marL="0" marR="0" marT="0" marB="0">
                    <a:lnL w="53975">
                      <a:solidFill>
                        <a:srgbClr val="000000"/>
                      </a:solidFill>
                      <a:prstDash val="solid"/>
                    </a:lnL>
                    <a:lnR w="53975">
                      <a:solidFill>
                        <a:srgbClr val="000000"/>
                      </a:solidFill>
                      <a:prstDash val="solid"/>
                    </a:lnR>
                    <a:lnT w="28575">
                      <a:solidFill>
                        <a:srgbClr val="000000"/>
                      </a:solidFill>
                      <a:prstDash val="solid"/>
                    </a:lnT>
                    <a:lnB w="53975">
                      <a:solidFill>
                        <a:srgbClr val="000000"/>
                      </a:solidFill>
                      <a:prstDash val="solid"/>
                    </a:lnB>
                  </a:tcPr>
                </a:tc>
              </a:tr>
            </a:tbl>
          </a:graphicData>
        </a:graphic>
      </p:graphicFrame>
      <p:graphicFrame>
        <p:nvGraphicFramePr>
          <p:cNvPr id="12" name="object 12"/>
          <p:cNvGraphicFramePr>
            <a:graphicFrameLocks noGrp="1"/>
          </p:cNvGraphicFramePr>
          <p:nvPr/>
        </p:nvGraphicFramePr>
        <p:xfrm>
          <a:off x="18018247" y="4929216"/>
          <a:ext cx="1058545" cy="1099820"/>
        </p:xfrm>
        <a:graphic>
          <a:graphicData uri="http://schemas.openxmlformats.org/drawingml/2006/table">
            <a:tbl>
              <a:tblPr firstRow="1" bandRow="1">
                <a:tableStyleId>{2D5ABB26-0587-4C30-8999-92F81FD0307C}</a:tableStyleId>
              </a:tblPr>
              <a:tblGrid>
                <a:gridCol w="979805"/>
              </a:tblGrid>
              <a:tr h="373139">
                <a:tc>
                  <a:txBody>
                    <a:bodyPr/>
                    <a:lstStyle/>
                    <a:p>
                      <a:pPr>
                        <a:lnSpc>
                          <a:spcPct val="100000"/>
                        </a:lnSpc>
                      </a:pPr>
                      <a:endParaRPr sz="2300">
                        <a:latin typeface="Times New Roman" panose="02020603050405020304"/>
                        <a:cs typeface="Times New Roman" panose="02020603050405020304"/>
                      </a:endParaRPr>
                    </a:p>
                  </a:txBody>
                  <a:tcPr marL="0" marR="0" marT="0" marB="0">
                    <a:lnL w="53975">
                      <a:solidFill>
                        <a:srgbClr val="000000"/>
                      </a:solidFill>
                      <a:prstDash val="solid"/>
                    </a:lnL>
                    <a:lnR w="53975">
                      <a:solidFill>
                        <a:srgbClr val="000000"/>
                      </a:solidFill>
                      <a:prstDash val="solid"/>
                    </a:lnR>
                    <a:lnT w="53975">
                      <a:solidFill>
                        <a:srgbClr val="000000"/>
                      </a:solidFill>
                      <a:prstDash val="solid"/>
                    </a:lnT>
                    <a:lnB w="28575">
                      <a:solidFill>
                        <a:srgbClr val="000000"/>
                      </a:solidFill>
                      <a:prstDash val="solid"/>
                    </a:lnB>
                  </a:tcPr>
                </a:tc>
              </a:tr>
              <a:tr h="340943">
                <a:tc>
                  <a:txBody>
                    <a:bodyPr/>
                    <a:lstStyle/>
                    <a:p>
                      <a:pPr>
                        <a:lnSpc>
                          <a:spcPct val="100000"/>
                        </a:lnSpc>
                      </a:pPr>
                      <a:endParaRPr sz="2100">
                        <a:latin typeface="Times New Roman" panose="02020603050405020304"/>
                        <a:cs typeface="Times New Roman" panose="02020603050405020304"/>
                      </a:endParaRPr>
                    </a:p>
                  </a:txBody>
                  <a:tcPr marL="0" marR="0" marT="0" marB="0">
                    <a:lnL w="53975">
                      <a:solidFill>
                        <a:srgbClr val="000000"/>
                      </a:solidFill>
                      <a:prstDash val="solid"/>
                    </a:lnL>
                    <a:lnR w="53975">
                      <a:solidFill>
                        <a:srgbClr val="000000"/>
                      </a:solidFill>
                      <a:prstDash val="solid"/>
                    </a:lnR>
                    <a:lnT w="28575">
                      <a:solidFill>
                        <a:srgbClr val="000000"/>
                      </a:solidFill>
                      <a:prstDash val="solid"/>
                    </a:lnT>
                    <a:lnB w="28575">
                      <a:solidFill>
                        <a:srgbClr val="000000"/>
                      </a:solidFill>
                      <a:prstDash val="solid"/>
                    </a:lnB>
                  </a:tcPr>
                </a:tc>
              </a:tr>
              <a:tr h="333005">
                <a:tc>
                  <a:txBody>
                    <a:bodyPr/>
                    <a:lstStyle/>
                    <a:p>
                      <a:pPr>
                        <a:lnSpc>
                          <a:spcPct val="100000"/>
                        </a:lnSpc>
                      </a:pPr>
                      <a:endParaRPr sz="2100">
                        <a:latin typeface="Times New Roman" panose="02020603050405020304"/>
                        <a:cs typeface="Times New Roman" panose="02020603050405020304"/>
                      </a:endParaRPr>
                    </a:p>
                  </a:txBody>
                  <a:tcPr marL="0" marR="0" marT="0" marB="0">
                    <a:lnL w="53975">
                      <a:solidFill>
                        <a:srgbClr val="000000"/>
                      </a:solidFill>
                      <a:prstDash val="solid"/>
                    </a:lnL>
                    <a:lnR w="53975">
                      <a:solidFill>
                        <a:srgbClr val="000000"/>
                      </a:solidFill>
                      <a:prstDash val="solid"/>
                    </a:lnR>
                    <a:lnT w="28575">
                      <a:solidFill>
                        <a:srgbClr val="000000"/>
                      </a:solidFill>
                      <a:prstDash val="solid"/>
                    </a:lnT>
                    <a:lnB w="53975">
                      <a:solidFill>
                        <a:srgbClr val="000000"/>
                      </a:solidFill>
                      <a:prstDash val="solid"/>
                    </a:lnB>
                  </a:tcPr>
                </a:tc>
              </a:tr>
            </a:tbl>
          </a:graphicData>
        </a:graphic>
      </p:graphicFrame>
      <p:graphicFrame>
        <p:nvGraphicFramePr>
          <p:cNvPr id="13" name="object 13"/>
          <p:cNvGraphicFramePr>
            <a:graphicFrameLocks noGrp="1"/>
          </p:cNvGraphicFramePr>
          <p:nvPr/>
        </p:nvGraphicFramePr>
        <p:xfrm>
          <a:off x="12906623" y="6336135"/>
          <a:ext cx="6317615" cy="1099820"/>
        </p:xfrm>
        <a:graphic>
          <a:graphicData uri="http://schemas.openxmlformats.org/drawingml/2006/table">
            <a:tbl>
              <a:tblPr firstRow="1" bandRow="1">
                <a:tableStyleId>{2D5ABB26-0587-4C30-8999-92F81FD0307C}</a:tableStyleId>
              </a:tblPr>
              <a:tblGrid>
                <a:gridCol w="1243965"/>
                <a:gridCol w="1248410"/>
                <a:gridCol w="1249679"/>
                <a:gridCol w="1248410"/>
                <a:gridCol w="1247775"/>
              </a:tblGrid>
              <a:tr h="1047088">
                <a:tc>
                  <a:txBody>
                    <a:bodyPr/>
                    <a:lstStyle/>
                    <a:p>
                      <a:pPr marL="375285">
                        <a:lnSpc>
                          <a:spcPct val="100000"/>
                        </a:lnSpc>
                        <a:spcBef>
                          <a:spcPts val="1855"/>
                        </a:spcBef>
                      </a:pPr>
                      <a:r>
                        <a:rPr sz="3700" b="1" spc="5" dirty="0">
                          <a:solidFill>
                            <a:srgbClr val="AF0000"/>
                          </a:solidFill>
                          <a:latin typeface="Arial" panose="020B0604020202020204"/>
                          <a:cs typeface="Arial" panose="020B0604020202020204"/>
                        </a:rPr>
                        <a:t>P</a:t>
                      </a:r>
                      <a:r>
                        <a:rPr sz="3675" b="1" spc="7" baseline="-6000" dirty="0">
                          <a:solidFill>
                            <a:srgbClr val="AF0000"/>
                          </a:solidFill>
                          <a:latin typeface="Arial" panose="020B0604020202020204"/>
                          <a:cs typeface="Arial" panose="020B0604020202020204"/>
                        </a:rPr>
                        <a:t>0</a:t>
                      </a:r>
                      <a:endParaRPr sz="3675" baseline="-6000">
                        <a:latin typeface="Arial" panose="020B0604020202020204"/>
                        <a:cs typeface="Arial" panose="020B0604020202020204"/>
                      </a:endParaRPr>
                    </a:p>
                  </a:txBody>
                  <a:tcPr marL="0" marR="0" marT="235585" marB="0">
                    <a:lnL w="53975">
                      <a:solidFill>
                        <a:srgbClr val="000000"/>
                      </a:solidFill>
                      <a:prstDash val="solid"/>
                    </a:lnL>
                    <a:lnR w="76200">
                      <a:solidFill>
                        <a:srgbClr val="000000"/>
                      </a:solidFill>
                      <a:prstDash val="solid"/>
                    </a:lnR>
                    <a:lnT w="53975">
                      <a:solidFill>
                        <a:srgbClr val="000000"/>
                      </a:solidFill>
                      <a:prstDash val="solid"/>
                    </a:lnT>
                    <a:lnB w="53975">
                      <a:solidFill>
                        <a:srgbClr val="000000"/>
                      </a:solidFill>
                      <a:prstDash val="solid"/>
                    </a:lnB>
                  </a:tcPr>
                </a:tc>
                <a:tc>
                  <a:txBody>
                    <a:bodyPr/>
                    <a:lstStyle/>
                    <a:p>
                      <a:pPr marL="377825">
                        <a:lnSpc>
                          <a:spcPct val="100000"/>
                        </a:lnSpc>
                        <a:spcBef>
                          <a:spcPts val="1855"/>
                        </a:spcBef>
                      </a:pPr>
                      <a:r>
                        <a:rPr sz="3700" b="1" spc="5" dirty="0">
                          <a:solidFill>
                            <a:srgbClr val="AF0000"/>
                          </a:solidFill>
                          <a:latin typeface="Arial" panose="020B0604020202020204"/>
                          <a:cs typeface="Arial" panose="020B0604020202020204"/>
                        </a:rPr>
                        <a:t>P</a:t>
                      </a:r>
                      <a:r>
                        <a:rPr sz="3675" b="1" spc="7" baseline="-6000" dirty="0">
                          <a:solidFill>
                            <a:srgbClr val="AF0000"/>
                          </a:solidFill>
                          <a:latin typeface="Arial" panose="020B0604020202020204"/>
                          <a:cs typeface="Arial" panose="020B0604020202020204"/>
                        </a:rPr>
                        <a:t>1</a:t>
                      </a:r>
                      <a:endParaRPr sz="3675" baseline="-6000">
                        <a:latin typeface="Arial" panose="020B0604020202020204"/>
                        <a:cs typeface="Arial" panose="020B0604020202020204"/>
                      </a:endParaRPr>
                    </a:p>
                  </a:txBody>
                  <a:tcPr marL="0" marR="0" marT="235585" marB="0">
                    <a:lnL w="76200">
                      <a:solidFill>
                        <a:srgbClr val="000000"/>
                      </a:solidFill>
                      <a:prstDash val="solid"/>
                    </a:lnL>
                    <a:lnR w="76200">
                      <a:solidFill>
                        <a:srgbClr val="000000"/>
                      </a:solidFill>
                      <a:prstDash val="solid"/>
                    </a:lnR>
                    <a:lnT w="53975">
                      <a:solidFill>
                        <a:srgbClr val="000000"/>
                      </a:solidFill>
                      <a:prstDash val="solid"/>
                    </a:lnT>
                    <a:lnB w="53975">
                      <a:solidFill>
                        <a:srgbClr val="000000"/>
                      </a:solidFill>
                      <a:prstDash val="solid"/>
                    </a:lnB>
                  </a:tcPr>
                </a:tc>
                <a:tc>
                  <a:txBody>
                    <a:bodyPr/>
                    <a:lstStyle/>
                    <a:p>
                      <a:pPr marL="375285">
                        <a:lnSpc>
                          <a:spcPct val="100000"/>
                        </a:lnSpc>
                        <a:spcBef>
                          <a:spcPts val="1855"/>
                        </a:spcBef>
                      </a:pPr>
                      <a:r>
                        <a:rPr sz="3700" b="1" dirty="0">
                          <a:solidFill>
                            <a:srgbClr val="AF0000"/>
                          </a:solidFill>
                          <a:latin typeface="Arial" panose="020B0604020202020204"/>
                          <a:cs typeface="Arial" panose="020B0604020202020204"/>
                        </a:rPr>
                        <a:t>…</a:t>
                      </a:r>
                      <a:endParaRPr sz="3700">
                        <a:latin typeface="Arial" panose="020B0604020202020204"/>
                        <a:cs typeface="Arial" panose="020B0604020202020204"/>
                      </a:endParaRPr>
                    </a:p>
                  </a:txBody>
                  <a:tcPr marL="0" marR="0" marT="235585" marB="0">
                    <a:lnL w="76200">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marL="391795">
                        <a:lnSpc>
                          <a:spcPct val="100000"/>
                        </a:lnSpc>
                        <a:spcBef>
                          <a:spcPts val="1855"/>
                        </a:spcBef>
                      </a:pPr>
                      <a:r>
                        <a:rPr sz="3700" b="1" dirty="0">
                          <a:solidFill>
                            <a:srgbClr val="AF0000"/>
                          </a:solidFill>
                          <a:latin typeface="Arial" panose="020B0604020202020204"/>
                          <a:cs typeface="Arial" panose="020B0604020202020204"/>
                        </a:rPr>
                        <a:t>…</a:t>
                      </a:r>
                      <a:endParaRPr sz="3700">
                        <a:latin typeface="Arial" panose="020B0604020202020204"/>
                        <a:cs typeface="Arial" panose="020B0604020202020204"/>
                      </a:endParaRPr>
                    </a:p>
                  </a:txBody>
                  <a:tcPr marL="0" marR="0" marT="235585" marB="0">
                    <a:lnL w="53975">
                      <a:solidFill>
                        <a:srgbClr val="000000"/>
                      </a:solidFill>
                      <a:prstDash val="solid"/>
                    </a:lnL>
                    <a:lnR w="76200">
                      <a:solidFill>
                        <a:srgbClr val="000000"/>
                      </a:solidFill>
                      <a:prstDash val="solid"/>
                    </a:lnR>
                    <a:lnT w="53975">
                      <a:solidFill>
                        <a:srgbClr val="000000"/>
                      </a:solidFill>
                      <a:prstDash val="solid"/>
                    </a:lnT>
                    <a:lnB w="53975">
                      <a:solidFill>
                        <a:srgbClr val="000000"/>
                      </a:solidFill>
                      <a:prstDash val="solid"/>
                    </a:lnB>
                  </a:tcPr>
                </a:tc>
                <a:tc>
                  <a:txBody>
                    <a:bodyPr/>
                    <a:lstStyle/>
                    <a:p>
                      <a:pPr marL="337185">
                        <a:lnSpc>
                          <a:spcPct val="100000"/>
                        </a:lnSpc>
                        <a:spcBef>
                          <a:spcPts val="1855"/>
                        </a:spcBef>
                      </a:pPr>
                      <a:r>
                        <a:rPr sz="3700" b="1" spc="35" dirty="0">
                          <a:solidFill>
                            <a:srgbClr val="AF0000"/>
                          </a:solidFill>
                          <a:latin typeface="Arial" panose="020B0604020202020204"/>
                          <a:cs typeface="Arial" panose="020B0604020202020204"/>
                        </a:rPr>
                        <a:t>P</a:t>
                      </a:r>
                      <a:r>
                        <a:rPr sz="3675" b="1" spc="52" baseline="-6000" dirty="0">
                          <a:solidFill>
                            <a:srgbClr val="AF0000"/>
                          </a:solidFill>
                          <a:latin typeface="Arial" panose="020B0604020202020204"/>
                          <a:cs typeface="Arial" panose="020B0604020202020204"/>
                        </a:rPr>
                        <a:t>N</a:t>
                      </a:r>
                      <a:endParaRPr sz="3675" baseline="-6000">
                        <a:latin typeface="Arial" panose="020B0604020202020204"/>
                        <a:cs typeface="Arial" panose="020B0604020202020204"/>
                      </a:endParaRPr>
                    </a:p>
                  </a:txBody>
                  <a:tcPr marL="0" marR="0" marT="235585" marB="0">
                    <a:lnL w="76200">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r>
            </a:tbl>
          </a:graphicData>
        </a:graphic>
      </p:graphicFrame>
      <p:sp>
        <p:nvSpPr>
          <p:cNvPr id="14" name="object 14"/>
          <p:cNvSpPr/>
          <p:nvPr/>
        </p:nvSpPr>
        <p:spPr>
          <a:xfrm>
            <a:off x="7846652" y="3154664"/>
            <a:ext cx="3354704" cy="1289685"/>
          </a:xfrm>
          <a:custGeom>
            <a:avLst/>
            <a:gdLst/>
            <a:ahLst/>
            <a:cxnLst/>
            <a:rect l="l" t="t" r="r" b="b"/>
            <a:pathLst>
              <a:path w="3354704" h="1289685">
                <a:moveTo>
                  <a:pt x="2863310" y="188781"/>
                </a:moveTo>
                <a:lnTo>
                  <a:pt x="2916379" y="210121"/>
                </a:lnTo>
                <a:lnTo>
                  <a:pt x="2966416" y="232145"/>
                </a:lnTo>
                <a:lnTo>
                  <a:pt x="3013419" y="254813"/>
                </a:lnTo>
                <a:lnTo>
                  <a:pt x="3057391" y="278084"/>
                </a:lnTo>
                <a:lnTo>
                  <a:pt x="3098330" y="301919"/>
                </a:lnTo>
                <a:lnTo>
                  <a:pt x="3136236" y="326277"/>
                </a:lnTo>
                <a:lnTo>
                  <a:pt x="3171110" y="351118"/>
                </a:lnTo>
                <a:lnTo>
                  <a:pt x="3202951" y="376401"/>
                </a:lnTo>
                <a:lnTo>
                  <a:pt x="3231760" y="402087"/>
                </a:lnTo>
                <a:lnTo>
                  <a:pt x="3280280" y="454505"/>
                </a:lnTo>
                <a:lnTo>
                  <a:pt x="3316670" y="508050"/>
                </a:lnTo>
                <a:lnTo>
                  <a:pt x="3340930" y="562400"/>
                </a:lnTo>
                <a:lnTo>
                  <a:pt x="3353060" y="617233"/>
                </a:lnTo>
                <a:lnTo>
                  <a:pt x="3354577" y="644729"/>
                </a:lnTo>
                <a:lnTo>
                  <a:pt x="3353060" y="672226"/>
                </a:lnTo>
                <a:lnTo>
                  <a:pt x="3340930" y="727059"/>
                </a:lnTo>
                <a:lnTo>
                  <a:pt x="3316670" y="781408"/>
                </a:lnTo>
                <a:lnTo>
                  <a:pt x="3280280" y="834953"/>
                </a:lnTo>
                <a:lnTo>
                  <a:pt x="3231760" y="887371"/>
                </a:lnTo>
                <a:lnTo>
                  <a:pt x="3202951" y="913057"/>
                </a:lnTo>
                <a:lnTo>
                  <a:pt x="3171110" y="938341"/>
                </a:lnTo>
                <a:lnTo>
                  <a:pt x="3136236" y="963182"/>
                </a:lnTo>
                <a:lnTo>
                  <a:pt x="3098330" y="987540"/>
                </a:lnTo>
                <a:lnTo>
                  <a:pt x="3057391" y="1011375"/>
                </a:lnTo>
                <a:lnTo>
                  <a:pt x="3013419" y="1034646"/>
                </a:lnTo>
                <a:lnTo>
                  <a:pt x="2966416" y="1057314"/>
                </a:lnTo>
                <a:lnTo>
                  <a:pt x="2916379" y="1079338"/>
                </a:lnTo>
                <a:lnTo>
                  <a:pt x="2863310" y="1100678"/>
                </a:lnTo>
                <a:lnTo>
                  <a:pt x="2822705" y="1115780"/>
                </a:lnTo>
                <a:lnTo>
                  <a:pt x="2781125" y="1130254"/>
                </a:lnTo>
                <a:lnTo>
                  <a:pt x="2738610" y="1144098"/>
                </a:lnTo>
                <a:lnTo>
                  <a:pt x="2695203" y="1157312"/>
                </a:lnTo>
                <a:lnTo>
                  <a:pt x="2650945" y="1169898"/>
                </a:lnTo>
                <a:lnTo>
                  <a:pt x="2605878" y="1181854"/>
                </a:lnTo>
                <a:lnTo>
                  <a:pt x="2560043" y="1193181"/>
                </a:lnTo>
                <a:lnTo>
                  <a:pt x="2513481" y="1203878"/>
                </a:lnTo>
                <a:lnTo>
                  <a:pt x="2466234" y="1213947"/>
                </a:lnTo>
                <a:lnTo>
                  <a:pt x="2418344" y="1223386"/>
                </a:lnTo>
                <a:lnTo>
                  <a:pt x="2369852" y="1232196"/>
                </a:lnTo>
                <a:lnTo>
                  <a:pt x="2320799" y="1240376"/>
                </a:lnTo>
                <a:lnTo>
                  <a:pt x="2271228" y="1247927"/>
                </a:lnTo>
                <a:lnTo>
                  <a:pt x="2221179" y="1254849"/>
                </a:lnTo>
                <a:lnTo>
                  <a:pt x="2170695" y="1261142"/>
                </a:lnTo>
                <a:lnTo>
                  <a:pt x="2119816" y="1266805"/>
                </a:lnTo>
                <a:lnTo>
                  <a:pt x="2068584" y="1271840"/>
                </a:lnTo>
                <a:lnTo>
                  <a:pt x="2017041" y="1276245"/>
                </a:lnTo>
                <a:lnTo>
                  <a:pt x="1965228" y="1280020"/>
                </a:lnTo>
                <a:lnTo>
                  <a:pt x="1913186" y="1283166"/>
                </a:lnTo>
                <a:lnTo>
                  <a:pt x="1860958" y="1285684"/>
                </a:lnTo>
                <a:lnTo>
                  <a:pt x="1808585" y="1287571"/>
                </a:lnTo>
                <a:lnTo>
                  <a:pt x="1756108" y="1288830"/>
                </a:lnTo>
                <a:lnTo>
                  <a:pt x="1703568" y="1289459"/>
                </a:lnTo>
                <a:lnTo>
                  <a:pt x="1651008" y="1289459"/>
                </a:lnTo>
                <a:lnTo>
                  <a:pt x="1598469" y="1288830"/>
                </a:lnTo>
                <a:lnTo>
                  <a:pt x="1545992" y="1287571"/>
                </a:lnTo>
                <a:lnTo>
                  <a:pt x="1493618" y="1285684"/>
                </a:lnTo>
                <a:lnTo>
                  <a:pt x="1441390" y="1283166"/>
                </a:lnTo>
                <a:lnTo>
                  <a:pt x="1389349" y="1280020"/>
                </a:lnTo>
                <a:lnTo>
                  <a:pt x="1337536" y="1276245"/>
                </a:lnTo>
                <a:lnTo>
                  <a:pt x="1285993" y="1271840"/>
                </a:lnTo>
                <a:lnTo>
                  <a:pt x="1234761" y="1266805"/>
                </a:lnTo>
                <a:lnTo>
                  <a:pt x="1183882" y="1261142"/>
                </a:lnTo>
                <a:lnTo>
                  <a:pt x="1133397" y="1254849"/>
                </a:lnTo>
                <a:lnTo>
                  <a:pt x="1083349" y="1247927"/>
                </a:lnTo>
                <a:lnTo>
                  <a:pt x="1033777" y="1240376"/>
                </a:lnTo>
                <a:lnTo>
                  <a:pt x="984725" y="1232196"/>
                </a:lnTo>
                <a:lnTo>
                  <a:pt x="936233" y="1223386"/>
                </a:lnTo>
                <a:lnTo>
                  <a:pt x="888342" y="1213947"/>
                </a:lnTo>
                <a:lnTo>
                  <a:pt x="841096" y="1203878"/>
                </a:lnTo>
                <a:lnTo>
                  <a:pt x="794534" y="1193181"/>
                </a:lnTo>
                <a:lnTo>
                  <a:pt x="748698" y="1181854"/>
                </a:lnTo>
                <a:lnTo>
                  <a:pt x="703631" y="1169898"/>
                </a:lnTo>
                <a:lnTo>
                  <a:pt x="659373" y="1157312"/>
                </a:lnTo>
                <a:lnTo>
                  <a:pt x="615966" y="1144098"/>
                </a:lnTo>
                <a:lnTo>
                  <a:pt x="573452" y="1130254"/>
                </a:lnTo>
                <a:lnTo>
                  <a:pt x="531871" y="1115780"/>
                </a:lnTo>
                <a:lnTo>
                  <a:pt x="491266" y="1100678"/>
                </a:lnTo>
                <a:lnTo>
                  <a:pt x="438197" y="1079338"/>
                </a:lnTo>
                <a:lnTo>
                  <a:pt x="388161" y="1057314"/>
                </a:lnTo>
                <a:lnTo>
                  <a:pt x="341157" y="1034646"/>
                </a:lnTo>
                <a:lnTo>
                  <a:pt x="297185" y="1011375"/>
                </a:lnTo>
                <a:lnTo>
                  <a:pt x="256247" y="987540"/>
                </a:lnTo>
                <a:lnTo>
                  <a:pt x="218340" y="963182"/>
                </a:lnTo>
                <a:lnTo>
                  <a:pt x="183466" y="938341"/>
                </a:lnTo>
                <a:lnTo>
                  <a:pt x="151625" y="913057"/>
                </a:lnTo>
                <a:lnTo>
                  <a:pt x="122816" y="887371"/>
                </a:lnTo>
                <a:lnTo>
                  <a:pt x="74296" y="834953"/>
                </a:lnTo>
                <a:lnTo>
                  <a:pt x="37906" y="781408"/>
                </a:lnTo>
                <a:lnTo>
                  <a:pt x="13646" y="727059"/>
                </a:lnTo>
                <a:lnTo>
                  <a:pt x="1516" y="672226"/>
                </a:lnTo>
                <a:lnTo>
                  <a:pt x="0" y="644729"/>
                </a:lnTo>
                <a:lnTo>
                  <a:pt x="1516" y="617233"/>
                </a:lnTo>
                <a:lnTo>
                  <a:pt x="13646" y="562400"/>
                </a:lnTo>
                <a:lnTo>
                  <a:pt x="37906" y="508050"/>
                </a:lnTo>
                <a:lnTo>
                  <a:pt x="74296" y="454505"/>
                </a:lnTo>
                <a:lnTo>
                  <a:pt x="122816" y="402087"/>
                </a:lnTo>
                <a:lnTo>
                  <a:pt x="151625" y="376401"/>
                </a:lnTo>
                <a:lnTo>
                  <a:pt x="183466" y="351118"/>
                </a:lnTo>
                <a:lnTo>
                  <a:pt x="218340" y="326277"/>
                </a:lnTo>
                <a:lnTo>
                  <a:pt x="256247" y="301919"/>
                </a:lnTo>
                <a:lnTo>
                  <a:pt x="297185" y="278084"/>
                </a:lnTo>
                <a:lnTo>
                  <a:pt x="341157" y="254813"/>
                </a:lnTo>
                <a:lnTo>
                  <a:pt x="388161" y="232145"/>
                </a:lnTo>
                <a:lnTo>
                  <a:pt x="438197" y="210121"/>
                </a:lnTo>
                <a:lnTo>
                  <a:pt x="491266" y="188781"/>
                </a:lnTo>
                <a:lnTo>
                  <a:pt x="531871" y="173678"/>
                </a:lnTo>
                <a:lnTo>
                  <a:pt x="573452" y="159205"/>
                </a:lnTo>
                <a:lnTo>
                  <a:pt x="615966" y="145361"/>
                </a:lnTo>
                <a:lnTo>
                  <a:pt x="659373" y="132146"/>
                </a:lnTo>
                <a:lnTo>
                  <a:pt x="703631" y="119561"/>
                </a:lnTo>
                <a:lnTo>
                  <a:pt x="748698" y="107605"/>
                </a:lnTo>
                <a:lnTo>
                  <a:pt x="794534" y="96278"/>
                </a:lnTo>
                <a:lnTo>
                  <a:pt x="841096" y="85580"/>
                </a:lnTo>
                <a:lnTo>
                  <a:pt x="888342" y="75512"/>
                </a:lnTo>
                <a:lnTo>
                  <a:pt x="936233" y="66073"/>
                </a:lnTo>
                <a:lnTo>
                  <a:pt x="984725" y="57263"/>
                </a:lnTo>
                <a:lnTo>
                  <a:pt x="1033777" y="49083"/>
                </a:lnTo>
                <a:lnTo>
                  <a:pt x="1083349" y="41531"/>
                </a:lnTo>
                <a:lnTo>
                  <a:pt x="1133397" y="34609"/>
                </a:lnTo>
                <a:lnTo>
                  <a:pt x="1183882" y="28317"/>
                </a:lnTo>
                <a:lnTo>
                  <a:pt x="1234761" y="22653"/>
                </a:lnTo>
                <a:lnTo>
                  <a:pt x="1285993" y="17619"/>
                </a:lnTo>
                <a:lnTo>
                  <a:pt x="1337536" y="13214"/>
                </a:lnTo>
                <a:lnTo>
                  <a:pt x="1389349" y="9439"/>
                </a:lnTo>
                <a:lnTo>
                  <a:pt x="1441390" y="6292"/>
                </a:lnTo>
                <a:lnTo>
                  <a:pt x="1493618" y="3775"/>
                </a:lnTo>
                <a:lnTo>
                  <a:pt x="1545992" y="1887"/>
                </a:lnTo>
                <a:lnTo>
                  <a:pt x="1598469" y="629"/>
                </a:lnTo>
                <a:lnTo>
                  <a:pt x="1651008" y="0"/>
                </a:lnTo>
                <a:lnTo>
                  <a:pt x="1703568" y="0"/>
                </a:lnTo>
                <a:lnTo>
                  <a:pt x="1756108" y="629"/>
                </a:lnTo>
                <a:lnTo>
                  <a:pt x="1808585" y="1887"/>
                </a:lnTo>
                <a:lnTo>
                  <a:pt x="1860958" y="3775"/>
                </a:lnTo>
                <a:lnTo>
                  <a:pt x="1913186" y="6292"/>
                </a:lnTo>
                <a:lnTo>
                  <a:pt x="1965228" y="9439"/>
                </a:lnTo>
                <a:lnTo>
                  <a:pt x="2017041" y="13214"/>
                </a:lnTo>
                <a:lnTo>
                  <a:pt x="2068584" y="17619"/>
                </a:lnTo>
                <a:lnTo>
                  <a:pt x="2119816" y="22653"/>
                </a:lnTo>
                <a:lnTo>
                  <a:pt x="2170695" y="28317"/>
                </a:lnTo>
                <a:lnTo>
                  <a:pt x="2221179" y="34609"/>
                </a:lnTo>
                <a:lnTo>
                  <a:pt x="2271228" y="41531"/>
                </a:lnTo>
                <a:lnTo>
                  <a:pt x="2320799" y="49083"/>
                </a:lnTo>
                <a:lnTo>
                  <a:pt x="2369852" y="57263"/>
                </a:lnTo>
                <a:lnTo>
                  <a:pt x="2418344" y="66073"/>
                </a:lnTo>
                <a:lnTo>
                  <a:pt x="2466234" y="75512"/>
                </a:lnTo>
                <a:lnTo>
                  <a:pt x="2513481" y="85580"/>
                </a:lnTo>
                <a:lnTo>
                  <a:pt x="2560043" y="96278"/>
                </a:lnTo>
                <a:lnTo>
                  <a:pt x="2605878" y="107605"/>
                </a:lnTo>
                <a:lnTo>
                  <a:pt x="2650945" y="119561"/>
                </a:lnTo>
                <a:lnTo>
                  <a:pt x="2695203" y="132146"/>
                </a:lnTo>
                <a:lnTo>
                  <a:pt x="2738610" y="145361"/>
                </a:lnTo>
                <a:lnTo>
                  <a:pt x="2781125" y="159205"/>
                </a:lnTo>
                <a:lnTo>
                  <a:pt x="2822705" y="173678"/>
                </a:lnTo>
                <a:lnTo>
                  <a:pt x="2863310" y="188781"/>
                </a:lnTo>
                <a:close/>
              </a:path>
            </a:pathLst>
          </a:custGeom>
          <a:ln w="62825">
            <a:solidFill>
              <a:srgbClr val="000000"/>
            </a:solidFill>
          </a:ln>
        </p:spPr>
        <p:txBody>
          <a:bodyPr wrap="square" lIns="0" tIns="0" rIns="0" bIns="0" rtlCol="0"/>
          <a:lstStyle/>
          <a:p/>
        </p:txBody>
      </p:sp>
      <p:sp>
        <p:nvSpPr>
          <p:cNvPr id="15" name="object 15"/>
          <p:cNvSpPr txBox="1"/>
          <p:nvPr/>
        </p:nvSpPr>
        <p:spPr>
          <a:xfrm>
            <a:off x="1371011" y="2175715"/>
            <a:ext cx="17570450" cy="7460615"/>
          </a:xfrm>
          <a:prstGeom prst="rect">
            <a:avLst/>
          </a:prstGeom>
        </p:spPr>
        <p:txBody>
          <a:bodyPr vert="horz" wrap="square" lIns="0" tIns="6985" rIns="0" bIns="0" rtlCol="0">
            <a:spAutoFit/>
          </a:bodyPr>
          <a:lstStyle/>
          <a:p>
            <a:pPr marL="9340215" marR="30480" indent="-10795">
              <a:lnSpc>
                <a:spcPct val="102000"/>
              </a:lnSpc>
              <a:spcBef>
                <a:spcPts val="55"/>
              </a:spcBef>
            </a:pPr>
            <a:r>
              <a:rPr sz="3100" b="1" spc="45" dirty="0">
                <a:latin typeface="Arial" panose="020B0604020202020204"/>
                <a:cs typeface="Arial" panose="020B0604020202020204"/>
              </a:rPr>
              <a:t>Packets </a:t>
            </a:r>
            <a:r>
              <a:rPr sz="3100" b="1" dirty="0">
                <a:latin typeface="Arial" panose="020B0604020202020204"/>
                <a:cs typeface="Arial" panose="020B0604020202020204"/>
              </a:rPr>
              <a:t>have </a:t>
            </a:r>
            <a:r>
              <a:rPr sz="3100" b="1" spc="30" dirty="0">
                <a:latin typeface="Arial" panose="020B0604020202020204"/>
                <a:cs typeface="Arial" panose="020B0604020202020204"/>
              </a:rPr>
              <a:t>known </a:t>
            </a:r>
            <a:r>
              <a:rPr sz="3100" b="1" spc="-10" dirty="0">
                <a:latin typeface="Arial" panose="020B0604020202020204"/>
                <a:cs typeface="Arial" panose="020B0604020202020204"/>
              </a:rPr>
              <a:t>priority </a:t>
            </a:r>
            <a:r>
              <a:rPr sz="3100" b="1" spc="25" dirty="0">
                <a:latin typeface="Arial" panose="020B0604020202020204"/>
                <a:cs typeface="Arial" panose="020B0604020202020204"/>
              </a:rPr>
              <a:t>range </a:t>
            </a:r>
            <a:r>
              <a:rPr sz="3100" b="1" spc="15" dirty="0">
                <a:latin typeface="Arial" panose="020B0604020202020204"/>
                <a:cs typeface="Arial" panose="020B0604020202020204"/>
              </a:rPr>
              <a:t>and</a:t>
            </a:r>
            <a:r>
              <a:rPr sz="3100" b="1" spc="-45" dirty="0">
                <a:latin typeface="Arial" panose="020B0604020202020204"/>
                <a:cs typeface="Arial" panose="020B0604020202020204"/>
              </a:rPr>
              <a:t> </a:t>
            </a:r>
            <a:r>
              <a:rPr sz="3100" b="1" spc="35" dirty="0">
                <a:latin typeface="Arial" panose="020B0604020202020204"/>
                <a:cs typeface="Arial" panose="020B0604020202020204"/>
              </a:rPr>
              <a:t>can  </a:t>
            </a:r>
            <a:r>
              <a:rPr sz="3100" b="1" spc="45" dirty="0">
                <a:latin typeface="Arial" panose="020B0604020202020204"/>
                <a:cs typeface="Arial" panose="020B0604020202020204"/>
              </a:rPr>
              <a:t>be </a:t>
            </a:r>
            <a:r>
              <a:rPr sz="3100" b="1" spc="10" dirty="0">
                <a:latin typeface="Arial" panose="020B0604020202020204"/>
                <a:cs typeface="Arial" panose="020B0604020202020204"/>
              </a:rPr>
              <a:t>grouped </a:t>
            </a:r>
            <a:r>
              <a:rPr sz="3100" b="1" dirty="0">
                <a:latin typeface="Arial" panose="020B0604020202020204"/>
                <a:cs typeface="Arial" panose="020B0604020202020204"/>
              </a:rPr>
              <a:t>into </a:t>
            </a:r>
            <a:r>
              <a:rPr sz="3100" b="1" spc="35" dirty="0">
                <a:latin typeface="Arial" panose="020B0604020202020204"/>
                <a:cs typeface="Arial" panose="020B0604020202020204"/>
              </a:rPr>
              <a:t>coarse </a:t>
            </a:r>
            <a:r>
              <a:rPr sz="3100" b="1" spc="-5" dirty="0">
                <a:latin typeface="Arial" panose="020B0604020202020204"/>
                <a:cs typeface="Arial" panose="020B0604020202020204"/>
              </a:rPr>
              <a:t>granularity</a:t>
            </a:r>
            <a:r>
              <a:rPr sz="3100" b="1" spc="-80" dirty="0">
                <a:latin typeface="Arial" panose="020B0604020202020204"/>
                <a:cs typeface="Arial" panose="020B0604020202020204"/>
              </a:rPr>
              <a:t> </a:t>
            </a:r>
            <a:r>
              <a:rPr sz="3100" b="1" spc="30" dirty="0">
                <a:latin typeface="Arial" panose="020B0604020202020204"/>
                <a:cs typeface="Arial" panose="020B0604020202020204"/>
              </a:rPr>
              <a:t>buckets</a:t>
            </a:r>
            <a:endParaRPr sz="3100">
              <a:latin typeface="Arial" panose="020B0604020202020204"/>
              <a:cs typeface="Arial" panose="020B0604020202020204"/>
            </a:endParaRPr>
          </a:p>
          <a:p>
            <a:pPr marL="733425" indent="-670560">
              <a:lnSpc>
                <a:spcPct val="100000"/>
              </a:lnSpc>
              <a:spcBef>
                <a:spcPts val="1800"/>
              </a:spcBef>
              <a:buSzPct val="125000"/>
              <a:buChar char="•"/>
              <a:tabLst>
                <a:tab pos="733425" algn="l"/>
                <a:tab pos="734060" algn="l"/>
              </a:tabLst>
            </a:pPr>
            <a:r>
              <a:rPr sz="5000" spc="80" dirty="0">
                <a:solidFill>
                  <a:srgbClr val="929292"/>
                </a:solidFill>
                <a:latin typeface="Arial" panose="020B0604020202020204"/>
                <a:cs typeface="Arial" panose="020B0604020202020204"/>
              </a:rPr>
              <a:t>Bucketed </a:t>
            </a:r>
            <a:r>
              <a:rPr sz="5000" spc="10" dirty="0">
                <a:solidFill>
                  <a:srgbClr val="929292"/>
                </a:solidFill>
                <a:latin typeface="Arial" panose="020B0604020202020204"/>
                <a:cs typeface="Arial" panose="020B0604020202020204"/>
              </a:rPr>
              <a:t>queues </a:t>
            </a:r>
            <a:r>
              <a:rPr sz="5000" spc="100" dirty="0">
                <a:solidFill>
                  <a:srgbClr val="929292"/>
                </a:solidFill>
                <a:latin typeface="Arial" panose="020B0604020202020204"/>
                <a:cs typeface="Arial" panose="020B0604020202020204"/>
              </a:rPr>
              <a:t>of </a:t>
            </a:r>
            <a:r>
              <a:rPr sz="5000" spc="20" dirty="0">
                <a:latin typeface="Arial" panose="020B0604020202020204"/>
                <a:cs typeface="Arial" panose="020B0604020202020204"/>
              </a:rPr>
              <a:t>N</a:t>
            </a:r>
            <a:r>
              <a:rPr sz="5000" spc="-175" dirty="0">
                <a:latin typeface="Arial" panose="020B0604020202020204"/>
                <a:cs typeface="Arial" panose="020B0604020202020204"/>
              </a:rPr>
              <a:t> </a:t>
            </a:r>
            <a:r>
              <a:rPr sz="5000" spc="90" dirty="0">
                <a:latin typeface="Arial" panose="020B0604020202020204"/>
                <a:cs typeface="Arial" panose="020B0604020202020204"/>
              </a:rPr>
              <a:t>buckets</a:t>
            </a:r>
            <a:endParaRPr sz="5000">
              <a:latin typeface="Arial" panose="020B0604020202020204"/>
              <a:cs typeface="Arial" panose="020B0604020202020204"/>
            </a:endParaRPr>
          </a:p>
          <a:p>
            <a:pPr marL="733425" marR="8488680" indent="-670560">
              <a:lnSpc>
                <a:spcPct val="100000"/>
              </a:lnSpc>
              <a:spcBef>
                <a:spcPts val="4870"/>
              </a:spcBef>
              <a:buSzPct val="125000"/>
              <a:buChar char="•"/>
              <a:tabLst>
                <a:tab pos="733425" algn="l"/>
                <a:tab pos="734060" algn="l"/>
              </a:tabLst>
            </a:pPr>
            <a:r>
              <a:rPr sz="5000" spc="90" dirty="0">
                <a:solidFill>
                  <a:srgbClr val="929292"/>
                </a:solidFill>
                <a:latin typeface="Arial" panose="020B0604020202020204"/>
                <a:cs typeface="Arial" panose="020B0604020202020204"/>
              </a:rPr>
              <a:t>Bucket </a:t>
            </a:r>
            <a:r>
              <a:rPr sz="5000" spc="45" dirty="0">
                <a:solidFill>
                  <a:srgbClr val="929292"/>
                </a:solidFill>
                <a:latin typeface="Arial" panose="020B0604020202020204"/>
                <a:cs typeface="Arial" panose="020B0604020202020204"/>
              </a:rPr>
              <a:t>index </a:t>
            </a:r>
            <a:r>
              <a:rPr sz="5000" spc="10" dirty="0">
                <a:solidFill>
                  <a:srgbClr val="929292"/>
                </a:solidFill>
                <a:latin typeface="Arial" panose="020B0604020202020204"/>
                <a:cs typeface="Arial" panose="020B0604020202020204"/>
              </a:rPr>
              <a:t>is </a:t>
            </a:r>
            <a:r>
              <a:rPr sz="5000" spc="40" dirty="0">
                <a:solidFill>
                  <a:srgbClr val="929292"/>
                </a:solidFill>
                <a:latin typeface="Arial" panose="020B0604020202020204"/>
                <a:cs typeface="Arial" panose="020B0604020202020204"/>
              </a:rPr>
              <a:t>the </a:t>
            </a:r>
            <a:r>
              <a:rPr sz="5000" spc="65" dirty="0">
                <a:solidFill>
                  <a:srgbClr val="929292"/>
                </a:solidFill>
                <a:latin typeface="Arial" panose="020B0604020202020204"/>
                <a:cs typeface="Arial" panose="020B0604020202020204"/>
              </a:rPr>
              <a:t>priority</a:t>
            </a:r>
            <a:r>
              <a:rPr sz="5000" spc="-185" dirty="0">
                <a:solidFill>
                  <a:srgbClr val="929292"/>
                </a:solidFill>
                <a:latin typeface="Arial" panose="020B0604020202020204"/>
                <a:cs typeface="Arial" panose="020B0604020202020204"/>
              </a:rPr>
              <a:t> </a:t>
            </a:r>
            <a:r>
              <a:rPr sz="5000" spc="100" dirty="0">
                <a:solidFill>
                  <a:srgbClr val="929292"/>
                </a:solidFill>
                <a:latin typeface="Arial" panose="020B0604020202020204"/>
                <a:cs typeface="Arial" panose="020B0604020202020204"/>
              </a:rPr>
              <a:t>of  </a:t>
            </a:r>
            <a:r>
              <a:rPr sz="5000" spc="10" dirty="0">
                <a:solidFill>
                  <a:srgbClr val="929292"/>
                </a:solidFill>
                <a:latin typeface="Arial" panose="020B0604020202020204"/>
                <a:cs typeface="Arial" panose="020B0604020202020204"/>
              </a:rPr>
              <a:t>elements in </a:t>
            </a:r>
            <a:r>
              <a:rPr sz="5000" spc="40" dirty="0">
                <a:solidFill>
                  <a:srgbClr val="929292"/>
                </a:solidFill>
                <a:latin typeface="Arial" panose="020B0604020202020204"/>
                <a:cs typeface="Arial" panose="020B0604020202020204"/>
              </a:rPr>
              <a:t>the</a:t>
            </a:r>
            <a:r>
              <a:rPr sz="5000" spc="-15" dirty="0">
                <a:solidFill>
                  <a:srgbClr val="929292"/>
                </a:solidFill>
                <a:latin typeface="Arial" panose="020B0604020202020204"/>
                <a:cs typeface="Arial" panose="020B0604020202020204"/>
              </a:rPr>
              <a:t> </a:t>
            </a:r>
            <a:r>
              <a:rPr sz="5000" spc="105" dirty="0">
                <a:solidFill>
                  <a:srgbClr val="929292"/>
                </a:solidFill>
                <a:latin typeface="Arial" panose="020B0604020202020204"/>
                <a:cs typeface="Arial" panose="020B0604020202020204"/>
              </a:rPr>
              <a:t>bucket</a:t>
            </a:r>
            <a:endParaRPr sz="5000">
              <a:latin typeface="Arial" panose="020B0604020202020204"/>
              <a:cs typeface="Arial" panose="020B0604020202020204"/>
            </a:endParaRPr>
          </a:p>
          <a:p>
            <a:pPr marL="733425" indent="-670560">
              <a:lnSpc>
                <a:spcPct val="100000"/>
              </a:lnSpc>
              <a:spcBef>
                <a:spcPts val="4880"/>
              </a:spcBef>
              <a:buSzPct val="125000"/>
              <a:buChar char="•"/>
              <a:tabLst>
                <a:tab pos="733425" algn="l"/>
                <a:tab pos="734060" algn="l"/>
              </a:tabLst>
            </a:pPr>
            <a:r>
              <a:rPr sz="5000" spc="-195" dirty="0">
                <a:solidFill>
                  <a:srgbClr val="929292"/>
                </a:solidFill>
                <a:latin typeface="Arial" panose="020B0604020202020204"/>
                <a:cs typeface="Arial" panose="020B0604020202020204"/>
              </a:rPr>
              <a:t>O(1) </a:t>
            </a:r>
            <a:r>
              <a:rPr sz="5000" spc="30" dirty="0">
                <a:solidFill>
                  <a:srgbClr val="929292"/>
                </a:solidFill>
                <a:latin typeface="Arial" panose="020B0604020202020204"/>
                <a:cs typeface="Arial" panose="020B0604020202020204"/>
              </a:rPr>
              <a:t>insertion </a:t>
            </a:r>
            <a:r>
              <a:rPr sz="5000" spc="45" dirty="0">
                <a:solidFill>
                  <a:srgbClr val="929292"/>
                </a:solidFill>
                <a:latin typeface="Arial" panose="020B0604020202020204"/>
                <a:cs typeface="Arial" panose="020B0604020202020204"/>
              </a:rPr>
              <a:t>and </a:t>
            </a:r>
            <a:r>
              <a:rPr sz="5000" spc="25" dirty="0">
                <a:solidFill>
                  <a:srgbClr val="929292"/>
                </a:solidFill>
                <a:latin typeface="Arial" panose="020B0604020202020204"/>
                <a:cs typeface="Arial" panose="020B0604020202020204"/>
              </a:rPr>
              <a:t>change</a:t>
            </a:r>
            <a:r>
              <a:rPr sz="5000" spc="120" dirty="0">
                <a:solidFill>
                  <a:srgbClr val="929292"/>
                </a:solidFill>
                <a:latin typeface="Arial" panose="020B0604020202020204"/>
                <a:cs typeface="Arial" panose="020B0604020202020204"/>
              </a:rPr>
              <a:t> </a:t>
            </a:r>
            <a:r>
              <a:rPr sz="5000" spc="65" dirty="0">
                <a:solidFill>
                  <a:srgbClr val="929292"/>
                </a:solidFill>
                <a:latin typeface="Arial" panose="020B0604020202020204"/>
                <a:cs typeface="Arial" panose="020B0604020202020204"/>
              </a:rPr>
              <a:t>priority</a:t>
            </a:r>
            <a:endParaRPr sz="5000">
              <a:latin typeface="Arial" panose="020B0604020202020204"/>
              <a:cs typeface="Arial" panose="020B0604020202020204"/>
            </a:endParaRPr>
          </a:p>
          <a:p>
            <a:pPr marL="733425" indent="-670560">
              <a:lnSpc>
                <a:spcPct val="100000"/>
              </a:lnSpc>
              <a:spcBef>
                <a:spcPts val="5875"/>
              </a:spcBef>
              <a:buSzPct val="125000"/>
              <a:buChar char="•"/>
              <a:tabLst>
                <a:tab pos="733425" algn="l"/>
                <a:tab pos="734060" algn="l"/>
              </a:tabLst>
            </a:pPr>
            <a:r>
              <a:rPr sz="5000" spc="-35" dirty="0">
                <a:solidFill>
                  <a:srgbClr val="929292"/>
                </a:solidFill>
                <a:latin typeface="Arial" panose="020B0604020202020204"/>
                <a:cs typeface="Arial" panose="020B0604020202020204"/>
              </a:rPr>
              <a:t>O(Log</a:t>
            </a:r>
            <a:r>
              <a:rPr sz="5025" spc="-52" baseline="-18000" dirty="0">
                <a:latin typeface="Courier New" panose="02070309020205020404"/>
                <a:cs typeface="Courier New" panose="02070309020205020404"/>
              </a:rPr>
              <a:t>w</a:t>
            </a:r>
            <a:r>
              <a:rPr sz="5025" spc="-1477" baseline="-18000" dirty="0">
                <a:latin typeface="Courier New" panose="02070309020205020404"/>
                <a:cs typeface="Courier New" panose="02070309020205020404"/>
              </a:rPr>
              <a:t> </a:t>
            </a:r>
            <a:r>
              <a:rPr sz="5000" spc="-175" dirty="0">
                <a:solidFill>
                  <a:srgbClr val="929292"/>
                </a:solidFill>
                <a:latin typeface="Arial" panose="020B0604020202020204"/>
                <a:cs typeface="Arial" panose="020B0604020202020204"/>
              </a:rPr>
              <a:t>N) </a:t>
            </a:r>
            <a:r>
              <a:rPr sz="5000" spc="70" dirty="0">
                <a:solidFill>
                  <a:srgbClr val="929292"/>
                </a:solidFill>
                <a:latin typeface="Arial" panose="020B0604020202020204"/>
                <a:cs typeface="Arial" panose="020B0604020202020204"/>
              </a:rPr>
              <a:t>ExtractMin/ExtractMax</a:t>
            </a:r>
            <a:endParaRPr sz="5000">
              <a:latin typeface="Arial" panose="020B0604020202020204"/>
              <a:cs typeface="Arial" panose="020B0604020202020204"/>
            </a:endParaRPr>
          </a:p>
          <a:p>
            <a:pPr marL="2607310" marR="7905750" indent="439420">
              <a:lnSpc>
                <a:spcPct val="102000"/>
              </a:lnSpc>
              <a:spcBef>
                <a:spcPts val="770"/>
              </a:spcBef>
            </a:pPr>
            <a:r>
              <a:rPr sz="3100" b="1" spc="45" dirty="0">
                <a:latin typeface="Arial" panose="020B0604020202020204"/>
                <a:cs typeface="Arial" panose="020B0604020202020204"/>
              </a:rPr>
              <a:t>Packets </a:t>
            </a:r>
            <a:r>
              <a:rPr sz="3100" b="1" dirty="0">
                <a:latin typeface="Arial" panose="020B0604020202020204"/>
                <a:cs typeface="Arial" panose="020B0604020202020204"/>
              </a:rPr>
              <a:t>have </a:t>
            </a:r>
            <a:r>
              <a:rPr sz="3100" b="1" spc="20" dirty="0">
                <a:latin typeface="Arial" panose="020B0604020202020204"/>
                <a:cs typeface="Arial" panose="020B0604020202020204"/>
              </a:rPr>
              <a:t>integer </a:t>
            </a:r>
            <a:r>
              <a:rPr sz="3100" b="1" spc="-10" dirty="0">
                <a:latin typeface="Arial" panose="020B0604020202020204"/>
                <a:cs typeface="Arial" panose="020B0604020202020204"/>
              </a:rPr>
              <a:t>priority </a:t>
            </a:r>
            <a:r>
              <a:rPr sz="3100" b="1" spc="30" dirty="0">
                <a:latin typeface="Arial" panose="020B0604020202020204"/>
                <a:cs typeface="Arial" panose="020B0604020202020204"/>
              </a:rPr>
              <a:t>are  </a:t>
            </a:r>
            <a:endParaRPr sz="3100" b="1" spc="30" dirty="0">
              <a:latin typeface="Arial" panose="020B0604020202020204"/>
              <a:cs typeface="Arial" panose="020B0604020202020204"/>
            </a:endParaRPr>
          </a:p>
          <a:p>
            <a:pPr marL="2607310" marR="7905750" indent="439420">
              <a:lnSpc>
                <a:spcPct val="102000"/>
              </a:lnSpc>
              <a:spcBef>
                <a:spcPts val="770"/>
              </a:spcBef>
            </a:pPr>
            <a:r>
              <a:rPr sz="3100" b="1" spc="30" dirty="0">
                <a:latin typeface="Arial" panose="020B0604020202020204"/>
                <a:cs typeface="Arial" panose="020B0604020202020204"/>
              </a:rPr>
              <a:t>captured </a:t>
            </a:r>
            <a:r>
              <a:rPr sz="3100" b="1" spc="-45" dirty="0">
                <a:latin typeface="Arial" panose="020B0604020202020204"/>
                <a:cs typeface="Arial" panose="020B0604020202020204"/>
              </a:rPr>
              <a:t>in </a:t>
            </a:r>
            <a:r>
              <a:rPr sz="3100" b="1" spc="10" dirty="0">
                <a:latin typeface="Arial" panose="020B0604020202020204"/>
                <a:cs typeface="Arial" panose="020B0604020202020204"/>
              </a:rPr>
              <a:t>limited </a:t>
            </a:r>
            <a:r>
              <a:rPr sz="3100" b="1" spc="-5" dirty="0">
                <a:latin typeface="Arial" panose="020B0604020202020204"/>
                <a:cs typeface="Arial" panose="020B0604020202020204"/>
              </a:rPr>
              <a:t>precision</a:t>
            </a:r>
            <a:r>
              <a:rPr sz="3100" b="1" spc="-40" dirty="0">
                <a:latin typeface="Arial" panose="020B0604020202020204"/>
                <a:cs typeface="Arial" panose="020B0604020202020204"/>
              </a:rPr>
              <a:t> </a:t>
            </a:r>
            <a:r>
              <a:rPr sz="3100" b="1" spc="15" dirty="0">
                <a:latin typeface="Arial" panose="020B0604020202020204"/>
                <a:cs typeface="Arial" panose="020B0604020202020204"/>
              </a:rPr>
              <a:t>integers</a:t>
            </a:r>
            <a:endParaRPr sz="3100">
              <a:latin typeface="Arial" panose="020B0604020202020204"/>
              <a:cs typeface="Arial" panose="020B0604020202020204"/>
            </a:endParaRPr>
          </a:p>
        </p:txBody>
      </p:sp>
      <p:sp>
        <p:nvSpPr>
          <p:cNvPr id="16" name="object 16"/>
          <p:cNvSpPr/>
          <p:nvPr/>
        </p:nvSpPr>
        <p:spPr>
          <a:xfrm>
            <a:off x="3697420" y="8018680"/>
            <a:ext cx="606425" cy="554990"/>
          </a:xfrm>
          <a:custGeom>
            <a:avLst/>
            <a:gdLst/>
            <a:ahLst/>
            <a:cxnLst/>
            <a:rect l="l" t="t" r="r" b="b"/>
            <a:pathLst>
              <a:path w="606425" h="554990">
                <a:moveTo>
                  <a:pt x="517356" y="81225"/>
                </a:moveTo>
                <a:lnTo>
                  <a:pt x="549311" y="115600"/>
                </a:lnTo>
                <a:lnTo>
                  <a:pt x="574165" y="153204"/>
                </a:lnTo>
                <a:lnTo>
                  <a:pt x="591918" y="193231"/>
                </a:lnTo>
                <a:lnTo>
                  <a:pt x="602570" y="234873"/>
                </a:lnTo>
                <a:lnTo>
                  <a:pt x="606120" y="277322"/>
                </a:lnTo>
                <a:lnTo>
                  <a:pt x="602570" y="319771"/>
                </a:lnTo>
                <a:lnTo>
                  <a:pt x="591918" y="361413"/>
                </a:lnTo>
                <a:lnTo>
                  <a:pt x="574165" y="401440"/>
                </a:lnTo>
                <a:lnTo>
                  <a:pt x="549311" y="439045"/>
                </a:lnTo>
                <a:lnTo>
                  <a:pt x="517356" y="473419"/>
                </a:lnTo>
                <a:lnTo>
                  <a:pt x="479791" y="502660"/>
                </a:lnTo>
                <a:lnTo>
                  <a:pt x="438697" y="525404"/>
                </a:lnTo>
                <a:lnTo>
                  <a:pt x="394955" y="541649"/>
                </a:lnTo>
                <a:lnTo>
                  <a:pt x="349449" y="551396"/>
                </a:lnTo>
                <a:lnTo>
                  <a:pt x="303060" y="554645"/>
                </a:lnTo>
                <a:lnTo>
                  <a:pt x="256671" y="551396"/>
                </a:lnTo>
                <a:lnTo>
                  <a:pt x="211165" y="541649"/>
                </a:lnTo>
                <a:lnTo>
                  <a:pt x="167423" y="525404"/>
                </a:lnTo>
                <a:lnTo>
                  <a:pt x="126329" y="502660"/>
                </a:lnTo>
                <a:lnTo>
                  <a:pt x="88764" y="473419"/>
                </a:lnTo>
                <a:lnTo>
                  <a:pt x="56809" y="439045"/>
                </a:lnTo>
                <a:lnTo>
                  <a:pt x="31955" y="401440"/>
                </a:lnTo>
                <a:lnTo>
                  <a:pt x="14202" y="361413"/>
                </a:lnTo>
                <a:lnTo>
                  <a:pt x="3550" y="319771"/>
                </a:lnTo>
                <a:lnTo>
                  <a:pt x="0" y="277322"/>
                </a:lnTo>
                <a:lnTo>
                  <a:pt x="3550" y="234873"/>
                </a:lnTo>
                <a:lnTo>
                  <a:pt x="14202" y="193231"/>
                </a:lnTo>
                <a:lnTo>
                  <a:pt x="31955" y="153204"/>
                </a:lnTo>
                <a:lnTo>
                  <a:pt x="56809" y="115600"/>
                </a:lnTo>
                <a:lnTo>
                  <a:pt x="88764" y="81225"/>
                </a:lnTo>
                <a:lnTo>
                  <a:pt x="126329" y="51984"/>
                </a:lnTo>
                <a:lnTo>
                  <a:pt x="167423" y="29241"/>
                </a:lnTo>
                <a:lnTo>
                  <a:pt x="211165" y="12996"/>
                </a:lnTo>
                <a:lnTo>
                  <a:pt x="256671" y="3249"/>
                </a:lnTo>
                <a:lnTo>
                  <a:pt x="303060" y="0"/>
                </a:lnTo>
                <a:lnTo>
                  <a:pt x="349449" y="3249"/>
                </a:lnTo>
                <a:lnTo>
                  <a:pt x="394955" y="12996"/>
                </a:lnTo>
                <a:lnTo>
                  <a:pt x="438697" y="29241"/>
                </a:lnTo>
                <a:lnTo>
                  <a:pt x="479791" y="51984"/>
                </a:lnTo>
                <a:lnTo>
                  <a:pt x="517356" y="81225"/>
                </a:lnTo>
                <a:close/>
              </a:path>
            </a:pathLst>
          </a:custGeom>
          <a:ln w="62825">
            <a:solidFill>
              <a:srgbClr val="000000"/>
            </a:solidFill>
          </a:ln>
        </p:spPr>
        <p:txBody>
          <a:bodyPr wrap="square" lIns="0" tIns="0" rIns="0" bIns="0" rtlCol="0"/>
          <a:lstStyle/>
          <a:p/>
        </p:txBody>
      </p:sp>
      <p:sp>
        <p:nvSpPr>
          <p:cNvPr id="17" name="object 17"/>
          <p:cNvSpPr txBox="1">
            <a:spLocks noGrp="1"/>
          </p:cNvSpPr>
          <p:nvPr>
            <p:ph type="sldNum" sz="quarter" idx="7"/>
          </p:nvPr>
        </p:nvSpPr>
        <p:spPr>
          <a:prstGeom prst="rect">
            <a:avLst/>
          </a:prstGeom>
        </p:spPr>
        <p:txBody>
          <a:bodyPr vert="horz" wrap="square" lIns="0" tIns="7620" rIns="0" bIns="0" rtlCol="0">
            <a:spAutoFit/>
          </a:bodyPr>
          <a:lstStyle/>
          <a:p>
            <a:pPr marL="25400">
              <a:lnSpc>
                <a:spcPct val="100000"/>
              </a:lnSpc>
              <a:spcBef>
                <a:spcPts val="60"/>
              </a:spcBef>
            </a:pPr>
            <a:r>
              <a:rPr spc="15" dirty="0"/>
              <a:t>31</a:t>
            </a:r>
            <a:endParaRPr spc="15"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16049" y="539324"/>
            <a:ext cx="17079595" cy="1348740"/>
          </a:xfrm>
          <a:prstGeom prst="rect">
            <a:avLst/>
          </a:prstGeom>
        </p:spPr>
        <p:txBody>
          <a:bodyPr vert="horz" wrap="square" lIns="0" tIns="16510" rIns="0" bIns="0" rtlCol="0">
            <a:spAutoFit/>
          </a:bodyPr>
          <a:lstStyle/>
          <a:p>
            <a:pPr marL="12700">
              <a:lnSpc>
                <a:spcPct val="100000"/>
              </a:lnSpc>
              <a:spcBef>
                <a:spcPts val="130"/>
              </a:spcBef>
            </a:pPr>
            <a:r>
              <a:rPr sz="8650" spc="140" dirty="0"/>
              <a:t>FFS-based </a:t>
            </a:r>
            <a:r>
              <a:rPr sz="8650" spc="170" dirty="0"/>
              <a:t>Integer </a:t>
            </a:r>
            <a:r>
              <a:rPr sz="8650" spc="210" dirty="0"/>
              <a:t>Priority</a:t>
            </a:r>
            <a:r>
              <a:rPr sz="8650" spc="-310" dirty="0"/>
              <a:t> </a:t>
            </a:r>
            <a:r>
              <a:rPr sz="8650" spc="45" dirty="0"/>
              <a:t>Queue</a:t>
            </a:r>
            <a:endParaRPr sz="8650"/>
          </a:p>
        </p:txBody>
      </p:sp>
      <p:sp>
        <p:nvSpPr>
          <p:cNvPr id="3" name="object 3"/>
          <p:cNvSpPr/>
          <p:nvPr/>
        </p:nvSpPr>
        <p:spPr>
          <a:xfrm>
            <a:off x="5636964" y="3856760"/>
            <a:ext cx="8810890" cy="5118799"/>
          </a:xfrm>
          <a:prstGeom prst="rect">
            <a:avLst/>
          </a:prstGeom>
          <a:blipFill>
            <a:blip r:embed="rId1" cstate="print"/>
            <a:stretch>
              <a:fillRect/>
            </a:stretch>
          </a:blipFill>
        </p:spPr>
        <p:txBody>
          <a:bodyPr wrap="square" lIns="0" tIns="0" rIns="0" bIns="0" rtlCol="0"/>
          <a:lstStyle/>
          <a:p/>
        </p:txBody>
      </p:sp>
      <p:sp>
        <p:nvSpPr>
          <p:cNvPr id="4" name="object 4"/>
          <p:cNvSpPr txBox="1">
            <a:spLocks noGrp="1"/>
          </p:cNvSpPr>
          <p:nvPr>
            <p:ph type="sldNum" sz="quarter" idx="7"/>
          </p:nvPr>
        </p:nvSpPr>
        <p:spPr>
          <a:prstGeom prst="rect">
            <a:avLst/>
          </a:prstGeom>
        </p:spPr>
        <p:txBody>
          <a:bodyPr vert="horz" wrap="square" lIns="0" tIns="7620" rIns="0" bIns="0" rtlCol="0">
            <a:spAutoFit/>
          </a:bodyPr>
          <a:lstStyle/>
          <a:p>
            <a:pPr marL="25400">
              <a:lnSpc>
                <a:spcPct val="100000"/>
              </a:lnSpc>
              <a:spcBef>
                <a:spcPts val="60"/>
              </a:spcBef>
            </a:pPr>
            <a:r>
              <a:rPr spc="15" dirty="0"/>
              <a:t>32</a:t>
            </a:r>
            <a:endParaRPr spc="15"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16049" y="539324"/>
            <a:ext cx="17079595" cy="1348740"/>
          </a:xfrm>
          <a:prstGeom prst="rect">
            <a:avLst/>
          </a:prstGeom>
        </p:spPr>
        <p:txBody>
          <a:bodyPr vert="horz" wrap="square" lIns="0" tIns="16510" rIns="0" bIns="0" rtlCol="0">
            <a:spAutoFit/>
          </a:bodyPr>
          <a:lstStyle/>
          <a:p>
            <a:pPr marL="12700">
              <a:lnSpc>
                <a:spcPct val="100000"/>
              </a:lnSpc>
              <a:spcBef>
                <a:spcPts val="130"/>
              </a:spcBef>
            </a:pPr>
            <a:r>
              <a:rPr sz="8650" spc="140" dirty="0"/>
              <a:t>FFS-based </a:t>
            </a:r>
            <a:r>
              <a:rPr sz="8650" spc="170" dirty="0"/>
              <a:t>Integer </a:t>
            </a:r>
            <a:r>
              <a:rPr sz="8650" spc="210" dirty="0"/>
              <a:t>Priority</a:t>
            </a:r>
            <a:r>
              <a:rPr sz="8650" spc="-310" dirty="0"/>
              <a:t> </a:t>
            </a:r>
            <a:r>
              <a:rPr sz="8650" spc="45" dirty="0"/>
              <a:t>Queue</a:t>
            </a:r>
            <a:endParaRPr sz="8650"/>
          </a:p>
        </p:txBody>
      </p:sp>
      <p:sp>
        <p:nvSpPr>
          <p:cNvPr id="3" name="object 3"/>
          <p:cNvSpPr txBox="1"/>
          <p:nvPr/>
        </p:nvSpPr>
        <p:spPr>
          <a:xfrm>
            <a:off x="1421811" y="3578813"/>
            <a:ext cx="15163165" cy="792480"/>
          </a:xfrm>
          <a:prstGeom prst="rect">
            <a:avLst/>
          </a:prstGeom>
        </p:spPr>
        <p:txBody>
          <a:bodyPr vert="horz" wrap="square" lIns="0" tIns="16510" rIns="0" bIns="0" rtlCol="0">
            <a:spAutoFit/>
          </a:bodyPr>
          <a:lstStyle/>
          <a:p>
            <a:pPr marL="682625" indent="-670560">
              <a:lnSpc>
                <a:spcPct val="100000"/>
              </a:lnSpc>
              <a:spcBef>
                <a:spcPts val="130"/>
              </a:spcBef>
              <a:buSzPct val="125000"/>
              <a:buChar char="•"/>
              <a:tabLst>
                <a:tab pos="682625" algn="l"/>
                <a:tab pos="683260" algn="l"/>
              </a:tabLst>
            </a:pPr>
            <a:r>
              <a:rPr sz="5000" spc="10" dirty="0">
                <a:latin typeface="Arial" panose="020B0604020202020204"/>
                <a:cs typeface="Arial" panose="020B0604020202020204"/>
              </a:rPr>
              <a:t>FindFirstSet </a:t>
            </a:r>
            <a:r>
              <a:rPr sz="5000" spc="-229" dirty="0">
                <a:latin typeface="Arial" panose="020B0604020202020204"/>
                <a:cs typeface="Arial" panose="020B0604020202020204"/>
              </a:rPr>
              <a:t>(FFS) </a:t>
            </a:r>
            <a:r>
              <a:rPr sz="5000" spc="10" dirty="0">
                <a:latin typeface="Arial" panose="020B0604020202020204"/>
                <a:cs typeface="Arial" panose="020B0604020202020204"/>
              </a:rPr>
              <a:t>in </a:t>
            </a:r>
            <a:r>
              <a:rPr sz="5000" spc="-80" dirty="0">
                <a:latin typeface="Arial" panose="020B0604020202020204"/>
                <a:cs typeface="Arial" panose="020B0604020202020204"/>
              </a:rPr>
              <a:t>a </a:t>
            </a:r>
            <a:r>
              <a:rPr sz="5000" spc="120" dirty="0">
                <a:latin typeface="Arial" panose="020B0604020202020204"/>
                <a:cs typeface="Arial" panose="020B0604020202020204"/>
              </a:rPr>
              <a:t>64-bit </a:t>
            </a:r>
            <a:r>
              <a:rPr sz="5000" spc="105" dirty="0">
                <a:latin typeface="Arial" panose="020B0604020202020204"/>
                <a:cs typeface="Arial" panose="020B0604020202020204"/>
              </a:rPr>
              <a:t>word </a:t>
            </a:r>
            <a:r>
              <a:rPr sz="5000" spc="10" dirty="0">
                <a:latin typeface="Arial" panose="020B0604020202020204"/>
                <a:cs typeface="Arial" panose="020B0604020202020204"/>
              </a:rPr>
              <a:t>in </a:t>
            </a:r>
            <a:r>
              <a:rPr sz="5000" spc="15" dirty="0">
                <a:latin typeface="Arial" panose="020B0604020202020204"/>
                <a:cs typeface="Arial" panose="020B0604020202020204"/>
              </a:rPr>
              <a:t>3 </a:t>
            </a:r>
            <a:r>
              <a:rPr sz="5000" spc="-15" dirty="0">
                <a:latin typeface="Arial" panose="020B0604020202020204"/>
                <a:cs typeface="Arial" panose="020B0604020202020204"/>
              </a:rPr>
              <a:t>CPU</a:t>
            </a:r>
            <a:r>
              <a:rPr sz="5000" spc="75" dirty="0">
                <a:latin typeface="Arial" panose="020B0604020202020204"/>
                <a:cs typeface="Arial" panose="020B0604020202020204"/>
              </a:rPr>
              <a:t> </a:t>
            </a:r>
            <a:r>
              <a:rPr sz="5000" spc="55" dirty="0">
                <a:latin typeface="Arial" panose="020B0604020202020204"/>
                <a:cs typeface="Arial" panose="020B0604020202020204"/>
              </a:rPr>
              <a:t>cycles</a:t>
            </a:r>
            <a:endParaRPr sz="5000">
              <a:latin typeface="Arial" panose="020B0604020202020204"/>
              <a:cs typeface="Arial" panose="020B0604020202020204"/>
            </a:endParaRPr>
          </a:p>
        </p:txBody>
      </p:sp>
      <p:sp>
        <p:nvSpPr>
          <p:cNvPr id="4" name="object 4"/>
          <p:cNvSpPr txBox="1"/>
          <p:nvPr/>
        </p:nvSpPr>
        <p:spPr>
          <a:xfrm>
            <a:off x="1945355" y="4301304"/>
            <a:ext cx="264160" cy="1523365"/>
          </a:xfrm>
          <a:prstGeom prst="rect">
            <a:avLst/>
          </a:prstGeom>
        </p:spPr>
        <p:txBody>
          <a:bodyPr vert="horz" wrap="square" lIns="0" tIns="13970" rIns="0" bIns="0" rtlCol="0">
            <a:spAutoFit/>
          </a:bodyPr>
          <a:lstStyle/>
          <a:p>
            <a:pPr marL="12700">
              <a:lnSpc>
                <a:spcPts val="5890"/>
              </a:lnSpc>
              <a:spcBef>
                <a:spcPts val="110"/>
              </a:spcBef>
            </a:pPr>
            <a:r>
              <a:rPr sz="5350" dirty="0">
                <a:latin typeface="Arial" panose="020B0604020202020204"/>
                <a:cs typeface="Arial" panose="020B0604020202020204"/>
              </a:rPr>
              <a:t>•</a:t>
            </a:r>
            <a:endParaRPr sz="5350">
              <a:latin typeface="Arial" panose="020B0604020202020204"/>
              <a:cs typeface="Arial" panose="020B0604020202020204"/>
            </a:endParaRPr>
          </a:p>
          <a:p>
            <a:pPr marL="12700">
              <a:lnSpc>
                <a:spcPts val="5890"/>
              </a:lnSpc>
            </a:pPr>
            <a:r>
              <a:rPr sz="5350" dirty="0">
                <a:latin typeface="Arial" panose="020B0604020202020204"/>
                <a:cs typeface="Arial" panose="020B0604020202020204"/>
              </a:rPr>
              <a:t>•</a:t>
            </a:r>
            <a:endParaRPr sz="5350">
              <a:latin typeface="Arial" panose="020B0604020202020204"/>
              <a:cs typeface="Arial" panose="020B0604020202020204"/>
            </a:endParaRPr>
          </a:p>
        </p:txBody>
      </p:sp>
      <p:sp>
        <p:nvSpPr>
          <p:cNvPr id="5" name="object 5"/>
          <p:cNvSpPr txBox="1"/>
          <p:nvPr/>
        </p:nvSpPr>
        <p:spPr>
          <a:xfrm>
            <a:off x="2615492" y="4374600"/>
            <a:ext cx="8750300" cy="1387475"/>
          </a:xfrm>
          <a:prstGeom prst="rect">
            <a:avLst/>
          </a:prstGeom>
        </p:spPr>
        <p:txBody>
          <a:bodyPr vert="horz" wrap="square" lIns="0" tIns="12700" rIns="0" bIns="0" rtlCol="0">
            <a:spAutoFit/>
          </a:bodyPr>
          <a:lstStyle/>
          <a:p>
            <a:pPr marL="12700" marR="5080">
              <a:lnSpc>
                <a:spcPts val="5360"/>
              </a:lnSpc>
              <a:spcBef>
                <a:spcPts val="100"/>
              </a:spcBef>
            </a:pPr>
            <a:r>
              <a:rPr sz="4250" spc="-50" dirty="0">
                <a:latin typeface="Arial" panose="020B0604020202020204"/>
                <a:cs typeface="Arial" panose="020B0604020202020204"/>
              </a:rPr>
              <a:t>Every </a:t>
            </a:r>
            <a:r>
              <a:rPr sz="4250" spc="95" dirty="0">
                <a:latin typeface="Arial" panose="020B0604020202020204"/>
                <a:cs typeface="Arial" panose="020B0604020202020204"/>
              </a:rPr>
              <a:t>bucket </a:t>
            </a:r>
            <a:r>
              <a:rPr sz="4250" spc="10" dirty="0">
                <a:latin typeface="Arial" panose="020B0604020202020204"/>
                <a:cs typeface="Arial" panose="020B0604020202020204"/>
              </a:rPr>
              <a:t>is </a:t>
            </a:r>
            <a:r>
              <a:rPr sz="4250" spc="15" dirty="0">
                <a:latin typeface="Arial" panose="020B0604020202020204"/>
                <a:cs typeface="Arial" panose="020B0604020202020204"/>
              </a:rPr>
              <a:t>represented </a:t>
            </a:r>
            <a:r>
              <a:rPr sz="4250" spc="95" dirty="0">
                <a:latin typeface="Arial" panose="020B0604020202020204"/>
                <a:cs typeface="Arial" panose="020B0604020202020204"/>
              </a:rPr>
              <a:t>by </a:t>
            </a:r>
            <a:r>
              <a:rPr sz="4250" spc="-65" dirty="0">
                <a:latin typeface="Arial" panose="020B0604020202020204"/>
                <a:cs typeface="Arial" panose="020B0604020202020204"/>
              </a:rPr>
              <a:t>a</a:t>
            </a:r>
            <a:r>
              <a:rPr sz="4250" spc="-120" dirty="0">
                <a:latin typeface="Arial" panose="020B0604020202020204"/>
                <a:cs typeface="Arial" panose="020B0604020202020204"/>
              </a:rPr>
              <a:t> </a:t>
            </a:r>
            <a:r>
              <a:rPr sz="4250" spc="114" dirty="0">
                <a:latin typeface="Arial" panose="020B0604020202020204"/>
                <a:cs typeface="Arial" panose="020B0604020202020204"/>
              </a:rPr>
              <a:t>bit  </a:t>
            </a:r>
            <a:r>
              <a:rPr sz="4250" spc="90" dirty="0">
                <a:latin typeface="Arial" panose="020B0604020202020204"/>
                <a:cs typeface="Arial" panose="020B0604020202020204"/>
              </a:rPr>
              <a:t>Bit </a:t>
            </a:r>
            <a:r>
              <a:rPr sz="4250" spc="10" dirty="0">
                <a:latin typeface="Arial" panose="020B0604020202020204"/>
                <a:cs typeface="Arial" panose="020B0604020202020204"/>
              </a:rPr>
              <a:t>is </a:t>
            </a:r>
            <a:r>
              <a:rPr sz="4250" spc="40" dirty="0">
                <a:latin typeface="Arial" panose="020B0604020202020204"/>
                <a:cs typeface="Arial" panose="020B0604020202020204"/>
              </a:rPr>
              <a:t>set </a:t>
            </a:r>
            <a:r>
              <a:rPr sz="4250" spc="105" dirty="0">
                <a:latin typeface="Arial" panose="020B0604020202020204"/>
                <a:cs typeface="Arial" panose="020B0604020202020204"/>
              </a:rPr>
              <a:t>i </a:t>
            </a:r>
            <a:r>
              <a:rPr sz="4250" spc="95" dirty="0">
                <a:latin typeface="Arial" panose="020B0604020202020204"/>
                <a:cs typeface="Arial" panose="020B0604020202020204"/>
              </a:rPr>
              <a:t>bucket </a:t>
            </a:r>
            <a:r>
              <a:rPr sz="4250" spc="10" dirty="0">
                <a:latin typeface="Arial" panose="020B0604020202020204"/>
                <a:cs typeface="Arial" panose="020B0604020202020204"/>
              </a:rPr>
              <a:t>is </a:t>
            </a:r>
            <a:r>
              <a:rPr sz="4250" spc="95" dirty="0">
                <a:latin typeface="Arial" panose="020B0604020202020204"/>
                <a:cs typeface="Arial" panose="020B0604020202020204"/>
              </a:rPr>
              <a:t>not</a:t>
            </a:r>
            <a:r>
              <a:rPr sz="4250" spc="-300" dirty="0">
                <a:latin typeface="Arial" panose="020B0604020202020204"/>
                <a:cs typeface="Arial" panose="020B0604020202020204"/>
              </a:rPr>
              <a:t> </a:t>
            </a:r>
            <a:r>
              <a:rPr sz="4250" spc="80" dirty="0">
                <a:latin typeface="Arial" panose="020B0604020202020204"/>
                <a:cs typeface="Arial" panose="020B0604020202020204"/>
              </a:rPr>
              <a:t>empty</a:t>
            </a:r>
            <a:endParaRPr sz="4250">
              <a:latin typeface="Arial" panose="020B0604020202020204"/>
              <a:cs typeface="Arial" panose="020B0604020202020204"/>
            </a:endParaRPr>
          </a:p>
        </p:txBody>
      </p:sp>
      <p:sp>
        <p:nvSpPr>
          <p:cNvPr id="6" name="object 6"/>
          <p:cNvSpPr txBox="1"/>
          <p:nvPr/>
        </p:nvSpPr>
        <p:spPr>
          <a:xfrm>
            <a:off x="1421811" y="6227947"/>
            <a:ext cx="11631295" cy="792480"/>
          </a:xfrm>
          <a:prstGeom prst="rect">
            <a:avLst/>
          </a:prstGeom>
        </p:spPr>
        <p:txBody>
          <a:bodyPr vert="horz" wrap="square" lIns="0" tIns="16510" rIns="0" bIns="0" rtlCol="0">
            <a:spAutoFit/>
          </a:bodyPr>
          <a:lstStyle/>
          <a:p>
            <a:pPr marL="682625" indent="-670560">
              <a:lnSpc>
                <a:spcPct val="100000"/>
              </a:lnSpc>
              <a:spcBef>
                <a:spcPts val="130"/>
              </a:spcBef>
              <a:buSzPct val="125000"/>
              <a:buChar char="•"/>
              <a:tabLst>
                <a:tab pos="682625" algn="l"/>
                <a:tab pos="683260" algn="l"/>
              </a:tabLst>
            </a:pPr>
            <a:r>
              <a:rPr sz="5000" spc="-195" dirty="0">
                <a:latin typeface="Arial" panose="020B0604020202020204"/>
                <a:cs typeface="Arial" panose="020B0604020202020204"/>
              </a:rPr>
              <a:t>O(1) </a:t>
            </a:r>
            <a:r>
              <a:rPr sz="5000" spc="10" dirty="0">
                <a:latin typeface="Arial" panose="020B0604020202020204"/>
                <a:cs typeface="Arial" panose="020B0604020202020204"/>
              </a:rPr>
              <a:t>Integer </a:t>
            </a:r>
            <a:r>
              <a:rPr sz="5000" spc="30" dirty="0">
                <a:latin typeface="Arial" panose="020B0604020202020204"/>
                <a:cs typeface="Arial" panose="020B0604020202020204"/>
              </a:rPr>
              <a:t>Priority </a:t>
            </a:r>
            <a:r>
              <a:rPr sz="5000" spc="-40" dirty="0">
                <a:latin typeface="Arial" panose="020B0604020202020204"/>
                <a:cs typeface="Arial" panose="020B0604020202020204"/>
              </a:rPr>
              <a:t>Queue </a:t>
            </a:r>
            <a:r>
              <a:rPr sz="5000" spc="10" dirty="0">
                <a:latin typeface="Arial" panose="020B0604020202020204"/>
                <a:cs typeface="Arial" panose="020B0604020202020204"/>
              </a:rPr>
              <a:t>in </a:t>
            </a:r>
            <a:r>
              <a:rPr sz="5000" spc="70" dirty="0">
                <a:latin typeface="Arial" panose="020B0604020202020204"/>
                <a:cs typeface="Arial" panose="020B0604020202020204"/>
              </a:rPr>
              <a:t>for</a:t>
            </a:r>
            <a:r>
              <a:rPr sz="5000" spc="175" dirty="0">
                <a:latin typeface="Arial" panose="020B0604020202020204"/>
                <a:cs typeface="Arial" panose="020B0604020202020204"/>
              </a:rPr>
              <a:t> </a:t>
            </a:r>
            <a:r>
              <a:rPr sz="5000" spc="35" dirty="0">
                <a:latin typeface="Arial" panose="020B0604020202020204"/>
                <a:cs typeface="Arial" panose="020B0604020202020204"/>
              </a:rPr>
              <a:t>N=64</a:t>
            </a:r>
            <a:endParaRPr sz="5000">
              <a:latin typeface="Arial" panose="020B0604020202020204"/>
              <a:cs typeface="Arial" panose="020B0604020202020204"/>
            </a:endParaRPr>
          </a:p>
        </p:txBody>
      </p:sp>
      <p:sp>
        <p:nvSpPr>
          <p:cNvPr id="7" name="object 7"/>
          <p:cNvSpPr txBox="1"/>
          <p:nvPr/>
        </p:nvSpPr>
        <p:spPr>
          <a:xfrm>
            <a:off x="1945355" y="7055147"/>
            <a:ext cx="264160" cy="1627505"/>
          </a:xfrm>
          <a:prstGeom prst="rect">
            <a:avLst/>
          </a:prstGeom>
        </p:spPr>
        <p:txBody>
          <a:bodyPr vert="horz" wrap="square" lIns="0" tIns="13970" rIns="0" bIns="0" rtlCol="0">
            <a:spAutoFit/>
          </a:bodyPr>
          <a:lstStyle/>
          <a:p>
            <a:pPr marL="12700">
              <a:lnSpc>
                <a:spcPts val="6300"/>
              </a:lnSpc>
              <a:spcBef>
                <a:spcPts val="110"/>
              </a:spcBef>
            </a:pPr>
            <a:r>
              <a:rPr sz="5350" dirty="0">
                <a:latin typeface="Arial" panose="020B0604020202020204"/>
                <a:cs typeface="Arial" panose="020B0604020202020204"/>
              </a:rPr>
              <a:t>•</a:t>
            </a:r>
            <a:endParaRPr sz="5350">
              <a:latin typeface="Arial" panose="020B0604020202020204"/>
              <a:cs typeface="Arial" panose="020B0604020202020204"/>
            </a:endParaRPr>
          </a:p>
          <a:p>
            <a:pPr marL="12700">
              <a:lnSpc>
                <a:spcPts val="6300"/>
              </a:lnSpc>
            </a:pPr>
            <a:r>
              <a:rPr sz="5350" dirty="0">
                <a:latin typeface="Arial" panose="020B0604020202020204"/>
                <a:cs typeface="Arial" panose="020B0604020202020204"/>
              </a:rPr>
              <a:t>•</a:t>
            </a:r>
            <a:endParaRPr sz="5350">
              <a:latin typeface="Arial" panose="020B0604020202020204"/>
              <a:cs typeface="Arial" panose="020B0604020202020204"/>
            </a:endParaRPr>
          </a:p>
        </p:txBody>
      </p:sp>
      <p:sp>
        <p:nvSpPr>
          <p:cNvPr id="8" name="object 8"/>
          <p:cNvSpPr txBox="1"/>
          <p:nvPr/>
        </p:nvSpPr>
        <p:spPr>
          <a:xfrm>
            <a:off x="2615492" y="6996510"/>
            <a:ext cx="8637905" cy="2245360"/>
          </a:xfrm>
          <a:prstGeom prst="rect">
            <a:avLst/>
          </a:prstGeom>
        </p:spPr>
        <p:txBody>
          <a:bodyPr vert="horz" wrap="square" lIns="0" tIns="12065" rIns="0" bIns="0" rtlCol="0">
            <a:spAutoFit/>
          </a:bodyPr>
          <a:lstStyle/>
          <a:p>
            <a:pPr marL="12700" marR="5080">
              <a:lnSpc>
                <a:spcPct val="121000"/>
              </a:lnSpc>
              <a:spcBef>
                <a:spcPts val="95"/>
              </a:spcBef>
            </a:pPr>
            <a:r>
              <a:rPr sz="4250" spc="30" dirty="0">
                <a:latin typeface="Arial" panose="020B0604020202020204"/>
                <a:cs typeface="Arial" panose="020B0604020202020204"/>
              </a:rPr>
              <a:t>Linux </a:t>
            </a:r>
            <a:r>
              <a:rPr sz="4250" spc="-65" dirty="0">
                <a:latin typeface="Arial" panose="020B0604020202020204"/>
                <a:cs typeface="Arial" panose="020B0604020202020204"/>
              </a:rPr>
              <a:t>Real </a:t>
            </a:r>
            <a:r>
              <a:rPr sz="4250" spc="-20" dirty="0">
                <a:latin typeface="Arial" panose="020B0604020202020204"/>
                <a:cs typeface="Arial" panose="020B0604020202020204"/>
              </a:rPr>
              <a:t>Time </a:t>
            </a:r>
            <a:r>
              <a:rPr sz="4250" spc="15" dirty="0">
                <a:latin typeface="Arial" panose="020B0604020202020204"/>
                <a:cs typeface="Arial" panose="020B0604020202020204"/>
              </a:rPr>
              <a:t>Process </a:t>
            </a:r>
            <a:r>
              <a:rPr sz="4250" spc="25" dirty="0">
                <a:latin typeface="Arial" panose="020B0604020202020204"/>
                <a:cs typeface="Arial" panose="020B0604020202020204"/>
              </a:rPr>
              <a:t>Scheduler  </a:t>
            </a:r>
            <a:r>
              <a:rPr sz="4250" spc="50" dirty="0">
                <a:latin typeface="Arial" panose="020B0604020202020204"/>
                <a:cs typeface="Arial" panose="020B0604020202020204"/>
              </a:rPr>
              <a:t>Quick </a:t>
            </a:r>
            <a:r>
              <a:rPr sz="4250" spc="-45" dirty="0">
                <a:latin typeface="Arial" panose="020B0604020202020204"/>
                <a:cs typeface="Arial" panose="020B0604020202020204"/>
              </a:rPr>
              <a:t>Fair </a:t>
            </a:r>
            <a:r>
              <a:rPr sz="4250" spc="5" dirty="0">
                <a:latin typeface="Arial" panose="020B0604020202020204"/>
                <a:cs typeface="Arial" panose="020B0604020202020204"/>
              </a:rPr>
              <a:t>Queuing</a:t>
            </a:r>
            <a:r>
              <a:rPr sz="4250" spc="15" dirty="0">
                <a:latin typeface="Arial" panose="020B0604020202020204"/>
                <a:cs typeface="Arial" panose="020B0604020202020204"/>
              </a:rPr>
              <a:t> </a:t>
            </a:r>
            <a:r>
              <a:rPr sz="4250" spc="-170" dirty="0">
                <a:latin typeface="Arial" panose="020B0604020202020204"/>
                <a:cs typeface="Arial" panose="020B0604020202020204"/>
              </a:rPr>
              <a:t>(QFQ)</a:t>
            </a:r>
            <a:endParaRPr sz="4250">
              <a:latin typeface="Arial" panose="020B0604020202020204"/>
              <a:cs typeface="Arial" panose="020B0604020202020204"/>
            </a:endParaRPr>
          </a:p>
          <a:p>
            <a:pPr marL="12700">
              <a:lnSpc>
                <a:spcPct val="100000"/>
              </a:lnSpc>
              <a:spcBef>
                <a:spcPts val="10"/>
              </a:spcBef>
            </a:pPr>
            <a:r>
              <a:rPr sz="4250" spc="-290" dirty="0">
                <a:latin typeface="Arial" panose="020B0604020202020204"/>
                <a:cs typeface="Arial" panose="020B0604020202020204"/>
              </a:rPr>
              <a:t>[F. </a:t>
            </a:r>
            <a:r>
              <a:rPr sz="4250" spc="55" dirty="0">
                <a:latin typeface="Arial" panose="020B0604020202020204"/>
                <a:cs typeface="Arial" panose="020B0604020202020204"/>
              </a:rPr>
              <a:t>Checconi </a:t>
            </a:r>
            <a:r>
              <a:rPr sz="4250" spc="50" dirty="0">
                <a:latin typeface="Arial" panose="020B0604020202020204"/>
                <a:cs typeface="Arial" panose="020B0604020202020204"/>
              </a:rPr>
              <a:t>et </a:t>
            </a:r>
            <a:r>
              <a:rPr sz="4250" spc="-15" dirty="0">
                <a:latin typeface="Arial" panose="020B0604020202020204"/>
                <a:cs typeface="Arial" panose="020B0604020202020204"/>
              </a:rPr>
              <a:t>al. </a:t>
            </a:r>
            <a:r>
              <a:rPr sz="4250" spc="-10" dirty="0">
                <a:latin typeface="Arial" panose="020B0604020202020204"/>
                <a:cs typeface="Arial" panose="020B0604020202020204"/>
              </a:rPr>
              <a:t>INFOCOM</a:t>
            </a:r>
            <a:r>
              <a:rPr sz="4250" spc="-660" dirty="0">
                <a:latin typeface="Arial" panose="020B0604020202020204"/>
                <a:cs typeface="Arial" panose="020B0604020202020204"/>
              </a:rPr>
              <a:t> </a:t>
            </a:r>
            <a:r>
              <a:rPr sz="4250" spc="50" dirty="0">
                <a:latin typeface="Arial" panose="020B0604020202020204"/>
                <a:cs typeface="Arial" panose="020B0604020202020204"/>
              </a:rPr>
              <a:t>’13]</a:t>
            </a:r>
            <a:endParaRPr sz="4250">
              <a:latin typeface="Arial" panose="020B0604020202020204"/>
              <a:cs typeface="Arial" panose="020B0604020202020204"/>
            </a:endParaRPr>
          </a:p>
        </p:txBody>
      </p:sp>
      <p:sp>
        <p:nvSpPr>
          <p:cNvPr id="9" name="object 9"/>
          <p:cNvSpPr/>
          <p:nvPr/>
        </p:nvSpPr>
        <p:spPr>
          <a:xfrm>
            <a:off x="13716573" y="4825553"/>
            <a:ext cx="6243790" cy="3627410"/>
          </a:xfrm>
          <a:prstGeom prst="rect">
            <a:avLst/>
          </a:prstGeom>
          <a:blipFill>
            <a:blip r:embed="rId1" cstate="print"/>
            <a:stretch>
              <a:fillRect/>
            </a:stretch>
          </a:blipFill>
        </p:spPr>
        <p:txBody>
          <a:bodyPr wrap="square" lIns="0" tIns="0" rIns="0" bIns="0" rtlCol="0"/>
          <a:lstStyle/>
          <a:p/>
        </p:txBody>
      </p:sp>
      <p:sp>
        <p:nvSpPr>
          <p:cNvPr id="10" name="object 10"/>
          <p:cNvSpPr txBox="1">
            <a:spLocks noGrp="1"/>
          </p:cNvSpPr>
          <p:nvPr>
            <p:ph type="sldNum" sz="quarter" idx="7"/>
          </p:nvPr>
        </p:nvSpPr>
        <p:spPr>
          <a:prstGeom prst="rect">
            <a:avLst/>
          </a:prstGeom>
        </p:spPr>
        <p:txBody>
          <a:bodyPr vert="horz" wrap="square" lIns="0" tIns="7620" rIns="0" bIns="0" rtlCol="0">
            <a:spAutoFit/>
          </a:bodyPr>
          <a:lstStyle/>
          <a:p>
            <a:pPr marL="25400">
              <a:lnSpc>
                <a:spcPct val="100000"/>
              </a:lnSpc>
              <a:spcBef>
                <a:spcPts val="60"/>
              </a:spcBef>
            </a:pPr>
            <a:r>
              <a:rPr spc="15" dirty="0"/>
              <a:t>33</a:t>
            </a:r>
            <a:endParaRPr spc="15"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46408" y="489902"/>
            <a:ext cx="16604615" cy="1433195"/>
          </a:xfrm>
          <a:prstGeom prst="rect">
            <a:avLst/>
          </a:prstGeom>
        </p:spPr>
        <p:txBody>
          <a:bodyPr vert="horz" wrap="square" lIns="0" tIns="17145" rIns="0" bIns="0" rtlCol="0">
            <a:spAutoFit/>
          </a:bodyPr>
          <a:lstStyle/>
          <a:p>
            <a:pPr marL="12700">
              <a:lnSpc>
                <a:spcPct val="100000"/>
              </a:lnSpc>
              <a:spcBef>
                <a:spcPts val="135"/>
              </a:spcBef>
            </a:pPr>
            <a:r>
              <a:rPr sz="9200" spc="170" dirty="0"/>
              <a:t>Hierarchical </a:t>
            </a:r>
            <a:r>
              <a:rPr sz="9200" spc="150" dirty="0"/>
              <a:t>FFS-based</a:t>
            </a:r>
            <a:r>
              <a:rPr sz="9200" spc="-185" dirty="0"/>
              <a:t> </a:t>
            </a:r>
            <a:r>
              <a:rPr sz="9200" spc="50" dirty="0"/>
              <a:t>Queue</a:t>
            </a:r>
            <a:endParaRPr sz="9200"/>
          </a:p>
        </p:txBody>
      </p:sp>
      <p:sp>
        <p:nvSpPr>
          <p:cNvPr id="3" name="object 3"/>
          <p:cNvSpPr/>
          <p:nvPr/>
        </p:nvSpPr>
        <p:spPr>
          <a:xfrm>
            <a:off x="5446571" y="4270723"/>
            <a:ext cx="1381760" cy="938530"/>
          </a:xfrm>
          <a:custGeom>
            <a:avLst/>
            <a:gdLst/>
            <a:ahLst/>
            <a:cxnLst/>
            <a:rect l="l" t="t" r="r" b="b"/>
            <a:pathLst>
              <a:path w="1381759" h="938529">
                <a:moveTo>
                  <a:pt x="0" y="0"/>
                </a:moveTo>
                <a:lnTo>
                  <a:pt x="1381466" y="0"/>
                </a:lnTo>
                <a:lnTo>
                  <a:pt x="1381466" y="938468"/>
                </a:lnTo>
                <a:lnTo>
                  <a:pt x="0" y="938468"/>
                </a:lnTo>
                <a:lnTo>
                  <a:pt x="0" y="0"/>
                </a:lnTo>
                <a:close/>
              </a:path>
            </a:pathLst>
          </a:custGeom>
          <a:solidFill>
            <a:srgbClr val="FFFFFF"/>
          </a:solidFill>
        </p:spPr>
        <p:txBody>
          <a:bodyPr wrap="square" lIns="0" tIns="0" rIns="0" bIns="0" rtlCol="0"/>
          <a:lstStyle/>
          <a:p/>
        </p:txBody>
      </p:sp>
      <p:sp>
        <p:nvSpPr>
          <p:cNvPr id="4" name="object 4"/>
          <p:cNvSpPr/>
          <p:nvPr/>
        </p:nvSpPr>
        <p:spPr>
          <a:xfrm>
            <a:off x="6828038" y="4270723"/>
            <a:ext cx="1381760" cy="938530"/>
          </a:xfrm>
          <a:custGeom>
            <a:avLst/>
            <a:gdLst/>
            <a:ahLst/>
            <a:cxnLst/>
            <a:rect l="l" t="t" r="r" b="b"/>
            <a:pathLst>
              <a:path w="1381759" h="938529">
                <a:moveTo>
                  <a:pt x="0" y="0"/>
                </a:moveTo>
                <a:lnTo>
                  <a:pt x="1381467" y="0"/>
                </a:lnTo>
                <a:lnTo>
                  <a:pt x="1381467" y="938468"/>
                </a:lnTo>
                <a:lnTo>
                  <a:pt x="0" y="938468"/>
                </a:lnTo>
                <a:lnTo>
                  <a:pt x="0" y="0"/>
                </a:lnTo>
                <a:close/>
              </a:path>
            </a:pathLst>
          </a:custGeom>
          <a:solidFill>
            <a:srgbClr val="FFFFFF"/>
          </a:solidFill>
        </p:spPr>
        <p:txBody>
          <a:bodyPr wrap="square" lIns="0" tIns="0" rIns="0" bIns="0" rtlCol="0"/>
          <a:lstStyle/>
          <a:p/>
        </p:txBody>
      </p:sp>
      <p:sp>
        <p:nvSpPr>
          <p:cNvPr id="5" name="object 5"/>
          <p:cNvSpPr/>
          <p:nvPr/>
        </p:nvSpPr>
        <p:spPr>
          <a:xfrm>
            <a:off x="8209505" y="4270723"/>
            <a:ext cx="1381760" cy="938530"/>
          </a:xfrm>
          <a:custGeom>
            <a:avLst/>
            <a:gdLst/>
            <a:ahLst/>
            <a:cxnLst/>
            <a:rect l="l" t="t" r="r" b="b"/>
            <a:pathLst>
              <a:path w="1381759" h="938529">
                <a:moveTo>
                  <a:pt x="0" y="0"/>
                </a:moveTo>
                <a:lnTo>
                  <a:pt x="1381466" y="0"/>
                </a:lnTo>
                <a:lnTo>
                  <a:pt x="1381466" y="938468"/>
                </a:lnTo>
                <a:lnTo>
                  <a:pt x="0" y="938468"/>
                </a:lnTo>
                <a:lnTo>
                  <a:pt x="0" y="0"/>
                </a:lnTo>
                <a:close/>
              </a:path>
            </a:pathLst>
          </a:custGeom>
          <a:solidFill>
            <a:srgbClr val="FFFFFF"/>
          </a:solidFill>
        </p:spPr>
        <p:txBody>
          <a:bodyPr wrap="square" lIns="0" tIns="0" rIns="0" bIns="0" rtlCol="0"/>
          <a:lstStyle/>
          <a:p/>
        </p:txBody>
      </p:sp>
      <p:graphicFrame>
        <p:nvGraphicFramePr>
          <p:cNvPr id="6" name="object 6"/>
          <p:cNvGraphicFramePr>
            <a:graphicFrameLocks noGrp="1"/>
          </p:cNvGraphicFramePr>
          <p:nvPr/>
        </p:nvGraphicFramePr>
        <p:xfrm>
          <a:off x="4049084" y="4254703"/>
          <a:ext cx="8336915" cy="970915"/>
        </p:xfrm>
        <a:graphic>
          <a:graphicData uri="http://schemas.openxmlformats.org/drawingml/2006/table">
            <a:tbl>
              <a:tblPr firstRow="1" bandRow="1">
                <a:tableStyleId>{2D5ABB26-0587-4C30-8999-92F81FD0307C}</a:tableStyleId>
              </a:tblPr>
              <a:tblGrid>
                <a:gridCol w="1381760"/>
                <a:gridCol w="1381760"/>
                <a:gridCol w="1381759"/>
                <a:gridCol w="1381760"/>
                <a:gridCol w="1381760"/>
                <a:gridCol w="1381759"/>
              </a:tblGrid>
              <a:tr h="938469">
                <a:tc>
                  <a:txBody>
                    <a:bodyPr/>
                    <a:lstStyle/>
                    <a:p>
                      <a:pPr algn="ctr">
                        <a:lnSpc>
                          <a:spcPct val="100000"/>
                        </a:lnSpc>
                        <a:spcBef>
                          <a:spcPts val="740"/>
                        </a:spcBef>
                      </a:pPr>
                      <a:r>
                        <a:rPr sz="4700" dirty="0">
                          <a:latin typeface="Arial" panose="020B0604020202020204"/>
                          <a:cs typeface="Arial" panose="020B0604020202020204"/>
                        </a:rPr>
                        <a:t>0</a:t>
                      </a:r>
                      <a:endParaRPr sz="4700">
                        <a:latin typeface="Arial" panose="020B0604020202020204"/>
                        <a:cs typeface="Arial" panose="020B0604020202020204"/>
                      </a:endParaRPr>
                    </a:p>
                  </a:txBody>
                  <a:tcPr marL="0" marR="0" marT="93980" marB="0">
                    <a:lnL w="38100">
                      <a:solidFill>
                        <a:srgbClr val="000000"/>
                      </a:solidFill>
                      <a:prstDash val="solid"/>
                    </a:lnL>
                    <a:lnR w="38100">
                      <a:solidFill>
                        <a:srgbClr val="000000"/>
                      </a:solidFill>
                      <a:prstDash val="solid"/>
                    </a:lnR>
                    <a:lnT w="38100">
                      <a:solidFill>
                        <a:srgbClr val="000000"/>
                      </a:solidFill>
                      <a:prstDash val="solid"/>
                    </a:lnT>
                    <a:lnB w="38100">
                      <a:solidFill>
                        <a:srgbClr val="000000"/>
                      </a:solidFill>
                      <a:prstDash val="solid"/>
                    </a:lnB>
                    <a:solidFill>
                      <a:srgbClr val="999999"/>
                    </a:solidFill>
                  </a:tcPr>
                </a:tc>
                <a:tc>
                  <a:txBody>
                    <a:bodyPr/>
                    <a:lstStyle/>
                    <a:p>
                      <a:pPr algn="ctr">
                        <a:lnSpc>
                          <a:spcPct val="100000"/>
                        </a:lnSpc>
                        <a:spcBef>
                          <a:spcPts val="740"/>
                        </a:spcBef>
                      </a:pPr>
                      <a:r>
                        <a:rPr sz="4700" dirty="0">
                          <a:latin typeface="Arial" panose="020B0604020202020204"/>
                          <a:cs typeface="Arial" panose="020B0604020202020204"/>
                        </a:rPr>
                        <a:t>1</a:t>
                      </a:r>
                      <a:endParaRPr sz="4700">
                        <a:latin typeface="Arial" panose="020B0604020202020204"/>
                        <a:cs typeface="Arial" panose="020B0604020202020204"/>
                      </a:endParaRPr>
                    </a:p>
                  </a:txBody>
                  <a:tcPr marL="0" marR="0" marT="93980" marB="0">
                    <a:lnL w="38100">
                      <a:solidFill>
                        <a:srgbClr val="000000"/>
                      </a:solidFill>
                      <a:prstDash val="solid"/>
                    </a:lnL>
                    <a:lnR w="38100">
                      <a:solidFill>
                        <a:srgbClr val="000000"/>
                      </a:solidFill>
                      <a:prstDash val="solid"/>
                    </a:lnR>
                    <a:lnT w="38100">
                      <a:solidFill>
                        <a:srgbClr val="000000"/>
                      </a:solidFill>
                      <a:prstDash val="solid"/>
                    </a:lnT>
                    <a:lnB w="38100">
                      <a:solidFill>
                        <a:srgbClr val="000000"/>
                      </a:solidFill>
                      <a:prstDash val="solid"/>
                    </a:lnB>
                  </a:tcPr>
                </a:tc>
                <a:tc>
                  <a:txBody>
                    <a:bodyPr/>
                    <a:lstStyle/>
                    <a:p>
                      <a:pPr algn="ctr">
                        <a:lnSpc>
                          <a:spcPct val="100000"/>
                        </a:lnSpc>
                        <a:spcBef>
                          <a:spcPts val="740"/>
                        </a:spcBef>
                      </a:pPr>
                      <a:r>
                        <a:rPr sz="4700" dirty="0">
                          <a:latin typeface="Arial" panose="020B0604020202020204"/>
                          <a:cs typeface="Arial" panose="020B0604020202020204"/>
                        </a:rPr>
                        <a:t>2</a:t>
                      </a:r>
                      <a:endParaRPr sz="4700">
                        <a:latin typeface="Arial" panose="020B0604020202020204"/>
                        <a:cs typeface="Arial" panose="020B0604020202020204"/>
                      </a:endParaRPr>
                    </a:p>
                  </a:txBody>
                  <a:tcPr marL="0" marR="0" marT="93980" marB="0">
                    <a:lnL w="38100">
                      <a:solidFill>
                        <a:srgbClr val="000000"/>
                      </a:solidFill>
                      <a:prstDash val="solid"/>
                    </a:lnL>
                    <a:lnR w="38100">
                      <a:solidFill>
                        <a:srgbClr val="000000"/>
                      </a:solidFill>
                      <a:prstDash val="solid"/>
                    </a:lnR>
                    <a:lnT w="38100">
                      <a:solidFill>
                        <a:srgbClr val="000000"/>
                      </a:solidFill>
                      <a:prstDash val="solid"/>
                    </a:lnT>
                    <a:lnB w="38100">
                      <a:solidFill>
                        <a:srgbClr val="000000"/>
                      </a:solidFill>
                      <a:prstDash val="solid"/>
                    </a:lnB>
                  </a:tcPr>
                </a:tc>
                <a:tc>
                  <a:txBody>
                    <a:bodyPr/>
                    <a:lstStyle/>
                    <a:p>
                      <a:pPr algn="ctr">
                        <a:lnSpc>
                          <a:spcPct val="100000"/>
                        </a:lnSpc>
                        <a:spcBef>
                          <a:spcPts val="740"/>
                        </a:spcBef>
                      </a:pPr>
                      <a:r>
                        <a:rPr sz="4700" dirty="0">
                          <a:latin typeface="Arial" panose="020B0604020202020204"/>
                          <a:cs typeface="Arial" panose="020B0604020202020204"/>
                        </a:rPr>
                        <a:t>3</a:t>
                      </a:r>
                      <a:endParaRPr sz="4700">
                        <a:latin typeface="Arial" panose="020B0604020202020204"/>
                        <a:cs typeface="Arial" panose="020B0604020202020204"/>
                      </a:endParaRPr>
                    </a:p>
                  </a:txBody>
                  <a:tcPr marL="0" marR="0" marT="93980" marB="0">
                    <a:lnL w="38100">
                      <a:solidFill>
                        <a:srgbClr val="000000"/>
                      </a:solidFill>
                      <a:prstDash val="solid"/>
                    </a:lnL>
                    <a:lnR w="38100">
                      <a:solidFill>
                        <a:srgbClr val="000000"/>
                      </a:solidFill>
                      <a:prstDash val="solid"/>
                    </a:lnR>
                    <a:lnT w="38100">
                      <a:solidFill>
                        <a:srgbClr val="000000"/>
                      </a:solidFill>
                      <a:prstDash val="solid"/>
                    </a:lnT>
                    <a:lnB w="38100">
                      <a:solidFill>
                        <a:srgbClr val="000000"/>
                      </a:solidFill>
                      <a:prstDash val="solid"/>
                    </a:lnB>
                  </a:tcPr>
                </a:tc>
                <a:tc>
                  <a:txBody>
                    <a:bodyPr/>
                    <a:lstStyle/>
                    <a:p>
                      <a:pPr algn="ctr">
                        <a:lnSpc>
                          <a:spcPct val="100000"/>
                        </a:lnSpc>
                        <a:spcBef>
                          <a:spcPts val="740"/>
                        </a:spcBef>
                      </a:pPr>
                      <a:r>
                        <a:rPr sz="4700" dirty="0">
                          <a:latin typeface="Arial" panose="020B0604020202020204"/>
                          <a:cs typeface="Arial" panose="020B0604020202020204"/>
                        </a:rPr>
                        <a:t>4</a:t>
                      </a:r>
                      <a:endParaRPr sz="4700">
                        <a:latin typeface="Arial" panose="020B0604020202020204"/>
                        <a:cs typeface="Arial" panose="020B0604020202020204"/>
                      </a:endParaRPr>
                    </a:p>
                  </a:txBody>
                  <a:tcPr marL="0" marR="0" marT="93980" marB="0">
                    <a:lnL w="38100">
                      <a:solidFill>
                        <a:srgbClr val="000000"/>
                      </a:solidFill>
                      <a:prstDash val="solid"/>
                    </a:lnL>
                    <a:lnR w="38100">
                      <a:solidFill>
                        <a:srgbClr val="000000"/>
                      </a:solidFill>
                      <a:prstDash val="solid"/>
                    </a:lnR>
                    <a:lnT w="38100">
                      <a:solidFill>
                        <a:srgbClr val="000000"/>
                      </a:solidFill>
                      <a:prstDash val="solid"/>
                    </a:lnT>
                    <a:lnB w="38100">
                      <a:solidFill>
                        <a:srgbClr val="000000"/>
                      </a:solidFill>
                      <a:prstDash val="solid"/>
                    </a:lnB>
                    <a:solidFill>
                      <a:srgbClr val="999999"/>
                    </a:solidFill>
                  </a:tcPr>
                </a:tc>
                <a:tc>
                  <a:txBody>
                    <a:bodyPr/>
                    <a:lstStyle/>
                    <a:p>
                      <a:pPr algn="ctr">
                        <a:lnSpc>
                          <a:spcPct val="100000"/>
                        </a:lnSpc>
                        <a:spcBef>
                          <a:spcPts val="740"/>
                        </a:spcBef>
                      </a:pPr>
                      <a:r>
                        <a:rPr sz="4700" dirty="0">
                          <a:latin typeface="Arial" panose="020B0604020202020204"/>
                          <a:cs typeface="Arial" panose="020B0604020202020204"/>
                        </a:rPr>
                        <a:t>5</a:t>
                      </a:r>
                      <a:endParaRPr sz="4700">
                        <a:latin typeface="Arial" panose="020B0604020202020204"/>
                        <a:cs typeface="Arial" panose="020B0604020202020204"/>
                      </a:endParaRPr>
                    </a:p>
                  </a:txBody>
                  <a:tcPr marL="0" marR="0" marT="93980" marB="0">
                    <a:lnL w="38100">
                      <a:solidFill>
                        <a:srgbClr val="000000"/>
                      </a:solidFill>
                      <a:prstDash val="solid"/>
                    </a:lnL>
                    <a:lnR w="38100">
                      <a:solidFill>
                        <a:srgbClr val="000000"/>
                      </a:solidFill>
                      <a:prstDash val="solid"/>
                    </a:lnR>
                    <a:lnT w="38100">
                      <a:solidFill>
                        <a:srgbClr val="000000"/>
                      </a:solidFill>
                      <a:prstDash val="solid"/>
                    </a:lnT>
                    <a:lnB w="38100">
                      <a:solidFill>
                        <a:srgbClr val="000000"/>
                      </a:solidFill>
                      <a:prstDash val="solid"/>
                    </a:lnB>
                    <a:solidFill>
                      <a:srgbClr val="999999"/>
                    </a:solidFill>
                  </a:tcPr>
                </a:tc>
              </a:tr>
            </a:tbl>
          </a:graphicData>
        </a:graphic>
      </p:graphicFrame>
      <p:sp>
        <p:nvSpPr>
          <p:cNvPr id="7" name="object 7"/>
          <p:cNvSpPr txBox="1"/>
          <p:nvPr/>
        </p:nvSpPr>
        <p:spPr>
          <a:xfrm>
            <a:off x="3964614" y="6121424"/>
            <a:ext cx="1381760" cy="938530"/>
          </a:xfrm>
          <a:prstGeom prst="rect">
            <a:avLst/>
          </a:prstGeom>
          <a:ln w="32039">
            <a:solidFill>
              <a:srgbClr val="000000"/>
            </a:solidFill>
          </a:ln>
        </p:spPr>
        <p:txBody>
          <a:bodyPr vert="horz" wrap="square" lIns="0" tIns="93980" rIns="0" bIns="0" rtlCol="0">
            <a:spAutoFit/>
          </a:bodyPr>
          <a:lstStyle/>
          <a:p>
            <a:pPr algn="ctr">
              <a:lnSpc>
                <a:spcPct val="100000"/>
              </a:lnSpc>
              <a:spcBef>
                <a:spcPts val="740"/>
              </a:spcBef>
            </a:pPr>
            <a:r>
              <a:rPr sz="4700" spc="5" dirty="0">
                <a:latin typeface="Arial" panose="020B0604020202020204"/>
                <a:cs typeface="Arial" panose="020B0604020202020204"/>
              </a:rPr>
              <a:t>1</a:t>
            </a:r>
            <a:endParaRPr sz="4700">
              <a:latin typeface="Arial" panose="020B0604020202020204"/>
              <a:cs typeface="Arial" panose="020B0604020202020204"/>
            </a:endParaRPr>
          </a:p>
        </p:txBody>
      </p:sp>
      <p:sp>
        <p:nvSpPr>
          <p:cNvPr id="8" name="object 8"/>
          <p:cNvSpPr/>
          <p:nvPr/>
        </p:nvSpPr>
        <p:spPr>
          <a:xfrm>
            <a:off x="5346081" y="6121425"/>
            <a:ext cx="1381760" cy="938530"/>
          </a:xfrm>
          <a:custGeom>
            <a:avLst/>
            <a:gdLst/>
            <a:ahLst/>
            <a:cxnLst/>
            <a:rect l="l" t="t" r="r" b="b"/>
            <a:pathLst>
              <a:path w="1381759" h="938529">
                <a:moveTo>
                  <a:pt x="0" y="0"/>
                </a:moveTo>
                <a:lnTo>
                  <a:pt x="1381466" y="0"/>
                </a:lnTo>
                <a:lnTo>
                  <a:pt x="1381466" y="938468"/>
                </a:lnTo>
                <a:lnTo>
                  <a:pt x="0" y="938468"/>
                </a:lnTo>
                <a:lnTo>
                  <a:pt x="0" y="0"/>
                </a:lnTo>
                <a:close/>
              </a:path>
            </a:pathLst>
          </a:custGeom>
          <a:solidFill>
            <a:srgbClr val="FFFFFF"/>
          </a:solidFill>
        </p:spPr>
        <p:txBody>
          <a:bodyPr wrap="square" lIns="0" tIns="0" rIns="0" bIns="0" rtlCol="0"/>
          <a:lstStyle/>
          <a:p/>
        </p:txBody>
      </p:sp>
      <p:sp>
        <p:nvSpPr>
          <p:cNvPr id="9" name="object 9"/>
          <p:cNvSpPr txBox="1"/>
          <p:nvPr/>
        </p:nvSpPr>
        <p:spPr>
          <a:xfrm>
            <a:off x="5346081" y="6121424"/>
            <a:ext cx="1381760" cy="938530"/>
          </a:xfrm>
          <a:prstGeom prst="rect">
            <a:avLst/>
          </a:prstGeom>
          <a:ln w="32039">
            <a:solidFill>
              <a:srgbClr val="000000"/>
            </a:solidFill>
          </a:ln>
        </p:spPr>
        <p:txBody>
          <a:bodyPr vert="horz" wrap="square" lIns="0" tIns="93980" rIns="0" bIns="0" rtlCol="0">
            <a:spAutoFit/>
          </a:bodyPr>
          <a:lstStyle/>
          <a:p>
            <a:pPr algn="ctr">
              <a:lnSpc>
                <a:spcPct val="100000"/>
              </a:lnSpc>
              <a:spcBef>
                <a:spcPts val="740"/>
              </a:spcBef>
            </a:pPr>
            <a:r>
              <a:rPr sz="4700" spc="5" dirty="0">
                <a:latin typeface="Arial" panose="020B0604020202020204"/>
                <a:cs typeface="Arial" panose="020B0604020202020204"/>
              </a:rPr>
              <a:t>0</a:t>
            </a:r>
            <a:endParaRPr sz="4700">
              <a:latin typeface="Arial" panose="020B0604020202020204"/>
              <a:cs typeface="Arial" panose="020B0604020202020204"/>
            </a:endParaRPr>
          </a:p>
        </p:txBody>
      </p:sp>
      <p:sp>
        <p:nvSpPr>
          <p:cNvPr id="10" name="object 10"/>
          <p:cNvSpPr txBox="1"/>
          <p:nvPr/>
        </p:nvSpPr>
        <p:spPr>
          <a:xfrm>
            <a:off x="6893209" y="6121424"/>
            <a:ext cx="1381760" cy="938530"/>
          </a:xfrm>
          <a:prstGeom prst="rect">
            <a:avLst/>
          </a:prstGeom>
          <a:ln w="32039">
            <a:solidFill>
              <a:srgbClr val="000000"/>
            </a:solidFill>
          </a:ln>
        </p:spPr>
        <p:txBody>
          <a:bodyPr vert="horz" wrap="square" lIns="0" tIns="93980" rIns="0" bIns="0" rtlCol="0">
            <a:spAutoFit/>
          </a:bodyPr>
          <a:lstStyle/>
          <a:p>
            <a:pPr algn="ctr">
              <a:lnSpc>
                <a:spcPct val="100000"/>
              </a:lnSpc>
              <a:spcBef>
                <a:spcPts val="740"/>
              </a:spcBef>
            </a:pPr>
            <a:r>
              <a:rPr sz="4700" spc="5" dirty="0">
                <a:latin typeface="Arial" panose="020B0604020202020204"/>
                <a:cs typeface="Arial" panose="020B0604020202020204"/>
              </a:rPr>
              <a:t>0</a:t>
            </a:r>
            <a:endParaRPr sz="4700">
              <a:latin typeface="Arial" panose="020B0604020202020204"/>
              <a:cs typeface="Arial" panose="020B0604020202020204"/>
            </a:endParaRPr>
          </a:p>
        </p:txBody>
      </p:sp>
      <p:sp>
        <p:nvSpPr>
          <p:cNvPr id="11" name="object 11"/>
          <p:cNvSpPr/>
          <p:nvPr/>
        </p:nvSpPr>
        <p:spPr>
          <a:xfrm>
            <a:off x="8274677" y="6121425"/>
            <a:ext cx="1381760" cy="938530"/>
          </a:xfrm>
          <a:custGeom>
            <a:avLst/>
            <a:gdLst/>
            <a:ahLst/>
            <a:cxnLst/>
            <a:rect l="l" t="t" r="r" b="b"/>
            <a:pathLst>
              <a:path w="1381759" h="938529">
                <a:moveTo>
                  <a:pt x="0" y="0"/>
                </a:moveTo>
                <a:lnTo>
                  <a:pt x="1381466" y="0"/>
                </a:lnTo>
                <a:lnTo>
                  <a:pt x="1381466" y="938468"/>
                </a:lnTo>
                <a:lnTo>
                  <a:pt x="0" y="938468"/>
                </a:lnTo>
                <a:lnTo>
                  <a:pt x="0" y="0"/>
                </a:lnTo>
                <a:close/>
              </a:path>
            </a:pathLst>
          </a:custGeom>
          <a:solidFill>
            <a:srgbClr val="FFFFFF"/>
          </a:solidFill>
        </p:spPr>
        <p:txBody>
          <a:bodyPr wrap="square" lIns="0" tIns="0" rIns="0" bIns="0" rtlCol="0"/>
          <a:lstStyle/>
          <a:p/>
        </p:txBody>
      </p:sp>
      <p:sp>
        <p:nvSpPr>
          <p:cNvPr id="12" name="object 12"/>
          <p:cNvSpPr txBox="1"/>
          <p:nvPr/>
        </p:nvSpPr>
        <p:spPr>
          <a:xfrm>
            <a:off x="8274676" y="6121424"/>
            <a:ext cx="1381760" cy="938530"/>
          </a:xfrm>
          <a:prstGeom prst="rect">
            <a:avLst/>
          </a:prstGeom>
          <a:ln w="32039">
            <a:solidFill>
              <a:srgbClr val="000000"/>
            </a:solidFill>
          </a:ln>
        </p:spPr>
        <p:txBody>
          <a:bodyPr vert="horz" wrap="square" lIns="0" tIns="93980" rIns="0" bIns="0" rtlCol="0">
            <a:spAutoFit/>
          </a:bodyPr>
          <a:lstStyle/>
          <a:p>
            <a:pPr algn="ctr">
              <a:lnSpc>
                <a:spcPct val="100000"/>
              </a:lnSpc>
              <a:spcBef>
                <a:spcPts val="740"/>
              </a:spcBef>
            </a:pPr>
            <a:r>
              <a:rPr sz="4700" spc="5" dirty="0">
                <a:latin typeface="Arial" panose="020B0604020202020204"/>
                <a:cs typeface="Arial" panose="020B0604020202020204"/>
              </a:rPr>
              <a:t>0</a:t>
            </a:r>
            <a:endParaRPr sz="4700">
              <a:latin typeface="Arial" panose="020B0604020202020204"/>
              <a:cs typeface="Arial" panose="020B0604020202020204"/>
            </a:endParaRPr>
          </a:p>
        </p:txBody>
      </p:sp>
      <p:sp>
        <p:nvSpPr>
          <p:cNvPr id="13" name="object 13"/>
          <p:cNvSpPr txBox="1"/>
          <p:nvPr/>
        </p:nvSpPr>
        <p:spPr>
          <a:xfrm>
            <a:off x="9821805" y="6121424"/>
            <a:ext cx="1381760" cy="938530"/>
          </a:xfrm>
          <a:prstGeom prst="rect">
            <a:avLst/>
          </a:prstGeom>
          <a:ln w="32039">
            <a:solidFill>
              <a:srgbClr val="000000"/>
            </a:solidFill>
          </a:ln>
        </p:spPr>
        <p:txBody>
          <a:bodyPr vert="horz" wrap="square" lIns="0" tIns="93980" rIns="0" bIns="0" rtlCol="0">
            <a:spAutoFit/>
          </a:bodyPr>
          <a:lstStyle/>
          <a:p>
            <a:pPr algn="ctr">
              <a:lnSpc>
                <a:spcPct val="100000"/>
              </a:lnSpc>
              <a:spcBef>
                <a:spcPts val="740"/>
              </a:spcBef>
            </a:pPr>
            <a:r>
              <a:rPr sz="4700" spc="5" dirty="0">
                <a:latin typeface="Arial" panose="020B0604020202020204"/>
                <a:cs typeface="Arial" panose="020B0604020202020204"/>
              </a:rPr>
              <a:t>1</a:t>
            </a:r>
            <a:endParaRPr sz="4700">
              <a:latin typeface="Arial" panose="020B0604020202020204"/>
              <a:cs typeface="Arial" panose="020B0604020202020204"/>
            </a:endParaRPr>
          </a:p>
        </p:txBody>
      </p:sp>
      <p:sp>
        <p:nvSpPr>
          <p:cNvPr id="14" name="object 14"/>
          <p:cNvSpPr/>
          <p:nvPr/>
        </p:nvSpPr>
        <p:spPr>
          <a:xfrm>
            <a:off x="11203271" y="6121425"/>
            <a:ext cx="1381760" cy="938530"/>
          </a:xfrm>
          <a:custGeom>
            <a:avLst/>
            <a:gdLst/>
            <a:ahLst/>
            <a:cxnLst/>
            <a:rect l="l" t="t" r="r" b="b"/>
            <a:pathLst>
              <a:path w="1381759" h="938529">
                <a:moveTo>
                  <a:pt x="0" y="0"/>
                </a:moveTo>
                <a:lnTo>
                  <a:pt x="1381465" y="0"/>
                </a:lnTo>
                <a:lnTo>
                  <a:pt x="1381465" y="938468"/>
                </a:lnTo>
                <a:lnTo>
                  <a:pt x="0" y="938468"/>
                </a:lnTo>
                <a:lnTo>
                  <a:pt x="0" y="0"/>
                </a:lnTo>
                <a:close/>
              </a:path>
            </a:pathLst>
          </a:custGeom>
          <a:solidFill>
            <a:srgbClr val="FFFFFF"/>
          </a:solidFill>
        </p:spPr>
        <p:txBody>
          <a:bodyPr wrap="square" lIns="0" tIns="0" rIns="0" bIns="0" rtlCol="0"/>
          <a:lstStyle/>
          <a:p/>
        </p:txBody>
      </p:sp>
      <p:sp>
        <p:nvSpPr>
          <p:cNvPr id="15" name="object 15"/>
          <p:cNvSpPr txBox="1"/>
          <p:nvPr/>
        </p:nvSpPr>
        <p:spPr>
          <a:xfrm>
            <a:off x="11203271" y="6121424"/>
            <a:ext cx="1381760" cy="938530"/>
          </a:xfrm>
          <a:prstGeom prst="rect">
            <a:avLst/>
          </a:prstGeom>
          <a:ln w="32039">
            <a:solidFill>
              <a:srgbClr val="000000"/>
            </a:solidFill>
          </a:ln>
        </p:spPr>
        <p:txBody>
          <a:bodyPr vert="horz" wrap="square" lIns="0" tIns="93980" rIns="0" bIns="0" rtlCol="0">
            <a:spAutoFit/>
          </a:bodyPr>
          <a:lstStyle/>
          <a:p>
            <a:pPr algn="ctr">
              <a:lnSpc>
                <a:spcPct val="100000"/>
              </a:lnSpc>
              <a:spcBef>
                <a:spcPts val="740"/>
              </a:spcBef>
            </a:pPr>
            <a:r>
              <a:rPr sz="4700" spc="5" dirty="0">
                <a:latin typeface="Arial" panose="020B0604020202020204"/>
                <a:cs typeface="Arial" panose="020B0604020202020204"/>
              </a:rPr>
              <a:t>1</a:t>
            </a:r>
            <a:endParaRPr sz="4700">
              <a:latin typeface="Arial" panose="020B0604020202020204"/>
              <a:cs typeface="Arial" panose="020B0604020202020204"/>
            </a:endParaRPr>
          </a:p>
        </p:txBody>
      </p:sp>
      <p:sp>
        <p:nvSpPr>
          <p:cNvPr id="16" name="object 16"/>
          <p:cNvSpPr txBox="1"/>
          <p:nvPr/>
        </p:nvSpPr>
        <p:spPr>
          <a:xfrm>
            <a:off x="13324501" y="6991736"/>
            <a:ext cx="2782570" cy="1448435"/>
          </a:xfrm>
          <a:prstGeom prst="rect">
            <a:avLst/>
          </a:prstGeom>
        </p:spPr>
        <p:txBody>
          <a:bodyPr vert="horz" wrap="square" lIns="0" tIns="46990" rIns="0" bIns="0" rtlCol="0">
            <a:spAutoFit/>
          </a:bodyPr>
          <a:lstStyle/>
          <a:p>
            <a:pPr marL="12700" marR="5080">
              <a:lnSpc>
                <a:spcPts val="5550"/>
              </a:lnSpc>
              <a:spcBef>
                <a:spcPts val="370"/>
              </a:spcBef>
            </a:pPr>
            <a:r>
              <a:rPr sz="4700" spc="-5" dirty="0">
                <a:latin typeface="Arial" panose="020B0604020202020204"/>
                <a:cs typeface="Arial" panose="020B0604020202020204"/>
              </a:rPr>
              <a:t>Bitmap  </a:t>
            </a:r>
            <a:r>
              <a:rPr sz="4700" dirty="0">
                <a:latin typeface="Arial" panose="020B0604020202020204"/>
                <a:cs typeface="Arial" panose="020B0604020202020204"/>
              </a:rPr>
              <a:t>Meta</a:t>
            </a:r>
            <a:r>
              <a:rPr sz="4700" spc="-70" dirty="0">
                <a:latin typeface="Arial" panose="020B0604020202020204"/>
                <a:cs typeface="Arial" panose="020B0604020202020204"/>
              </a:rPr>
              <a:t> </a:t>
            </a:r>
            <a:r>
              <a:rPr sz="4700" spc="-5" dirty="0">
                <a:latin typeface="Arial" panose="020B0604020202020204"/>
                <a:cs typeface="Arial" panose="020B0604020202020204"/>
              </a:rPr>
              <a:t>Data</a:t>
            </a:r>
            <a:endParaRPr sz="4700">
              <a:latin typeface="Arial" panose="020B0604020202020204"/>
              <a:cs typeface="Arial" panose="020B0604020202020204"/>
            </a:endParaRPr>
          </a:p>
        </p:txBody>
      </p:sp>
      <p:sp>
        <p:nvSpPr>
          <p:cNvPr id="17" name="object 17"/>
          <p:cNvSpPr txBox="1"/>
          <p:nvPr/>
        </p:nvSpPr>
        <p:spPr>
          <a:xfrm>
            <a:off x="6893209" y="7424097"/>
            <a:ext cx="1381760" cy="938530"/>
          </a:xfrm>
          <a:prstGeom prst="rect">
            <a:avLst/>
          </a:prstGeom>
          <a:ln w="32039">
            <a:solidFill>
              <a:srgbClr val="000000"/>
            </a:solidFill>
          </a:ln>
        </p:spPr>
        <p:txBody>
          <a:bodyPr vert="horz" wrap="square" lIns="0" tIns="93980" rIns="0" bIns="0" rtlCol="0">
            <a:spAutoFit/>
          </a:bodyPr>
          <a:lstStyle/>
          <a:p>
            <a:pPr algn="ctr">
              <a:lnSpc>
                <a:spcPct val="100000"/>
              </a:lnSpc>
              <a:spcBef>
                <a:spcPts val="740"/>
              </a:spcBef>
            </a:pPr>
            <a:r>
              <a:rPr sz="4700" spc="5" dirty="0">
                <a:latin typeface="Arial" panose="020B0604020202020204"/>
                <a:cs typeface="Arial" panose="020B0604020202020204"/>
              </a:rPr>
              <a:t>1</a:t>
            </a:r>
            <a:endParaRPr sz="4700">
              <a:latin typeface="Arial" panose="020B0604020202020204"/>
              <a:cs typeface="Arial" panose="020B0604020202020204"/>
            </a:endParaRPr>
          </a:p>
        </p:txBody>
      </p:sp>
      <p:sp>
        <p:nvSpPr>
          <p:cNvPr id="18" name="object 18"/>
          <p:cNvSpPr/>
          <p:nvPr/>
        </p:nvSpPr>
        <p:spPr>
          <a:xfrm>
            <a:off x="8274677" y="7424097"/>
            <a:ext cx="1381760" cy="938530"/>
          </a:xfrm>
          <a:custGeom>
            <a:avLst/>
            <a:gdLst/>
            <a:ahLst/>
            <a:cxnLst/>
            <a:rect l="l" t="t" r="r" b="b"/>
            <a:pathLst>
              <a:path w="1381759" h="938529">
                <a:moveTo>
                  <a:pt x="0" y="0"/>
                </a:moveTo>
                <a:lnTo>
                  <a:pt x="1381466" y="0"/>
                </a:lnTo>
                <a:lnTo>
                  <a:pt x="1381466" y="938468"/>
                </a:lnTo>
                <a:lnTo>
                  <a:pt x="0" y="938468"/>
                </a:lnTo>
                <a:lnTo>
                  <a:pt x="0" y="0"/>
                </a:lnTo>
                <a:close/>
              </a:path>
            </a:pathLst>
          </a:custGeom>
          <a:solidFill>
            <a:srgbClr val="FFFFFF"/>
          </a:solidFill>
        </p:spPr>
        <p:txBody>
          <a:bodyPr wrap="square" lIns="0" tIns="0" rIns="0" bIns="0" rtlCol="0"/>
          <a:lstStyle/>
          <a:p/>
        </p:txBody>
      </p:sp>
      <p:sp>
        <p:nvSpPr>
          <p:cNvPr id="19" name="object 19"/>
          <p:cNvSpPr txBox="1"/>
          <p:nvPr/>
        </p:nvSpPr>
        <p:spPr>
          <a:xfrm>
            <a:off x="8274676" y="7424097"/>
            <a:ext cx="1381760" cy="938530"/>
          </a:xfrm>
          <a:prstGeom prst="rect">
            <a:avLst/>
          </a:prstGeom>
          <a:ln w="32039">
            <a:solidFill>
              <a:srgbClr val="000000"/>
            </a:solidFill>
          </a:ln>
        </p:spPr>
        <p:txBody>
          <a:bodyPr vert="horz" wrap="square" lIns="0" tIns="93980" rIns="0" bIns="0" rtlCol="0">
            <a:spAutoFit/>
          </a:bodyPr>
          <a:lstStyle/>
          <a:p>
            <a:pPr algn="ctr">
              <a:lnSpc>
                <a:spcPct val="100000"/>
              </a:lnSpc>
              <a:spcBef>
                <a:spcPts val="740"/>
              </a:spcBef>
            </a:pPr>
            <a:r>
              <a:rPr sz="4700" spc="5" dirty="0">
                <a:latin typeface="Arial" panose="020B0604020202020204"/>
                <a:cs typeface="Arial" panose="020B0604020202020204"/>
              </a:rPr>
              <a:t>0</a:t>
            </a:r>
            <a:endParaRPr sz="4700">
              <a:latin typeface="Arial" panose="020B0604020202020204"/>
              <a:cs typeface="Arial" panose="020B0604020202020204"/>
            </a:endParaRPr>
          </a:p>
        </p:txBody>
      </p:sp>
      <p:sp>
        <p:nvSpPr>
          <p:cNvPr id="20" name="object 20"/>
          <p:cNvSpPr txBox="1"/>
          <p:nvPr/>
        </p:nvSpPr>
        <p:spPr>
          <a:xfrm>
            <a:off x="9821805" y="7424097"/>
            <a:ext cx="1381760" cy="938530"/>
          </a:xfrm>
          <a:prstGeom prst="rect">
            <a:avLst/>
          </a:prstGeom>
          <a:ln w="32039">
            <a:solidFill>
              <a:srgbClr val="000000"/>
            </a:solidFill>
          </a:ln>
        </p:spPr>
        <p:txBody>
          <a:bodyPr vert="horz" wrap="square" lIns="0" tIns="93980" rIns="0" bIns="0" rtlCol="0">
            <a:spAutoFit/>
          </a:bodyPr>
          <a:lstStyle/>
          <a:p>
            <a:pPr algn="ctr">
              <a:lnSpc>
                <a:spcPct val="100000"/>
              </a:lnSpc>
              <a:spcBef>
                <a:spcPts val="740"/>
              </a:spcBef>
            </a:pPr>
            <a:r>
              <a:rPr sz="4700" spc="5" dirty="0">
                <a:latin typeface="Arial" panose="020B0604020202020204"/>
                <a:cs typeface="Arial" panose="020B0604020202020204"/>
              </a:rPr>
              <a:t>1</a:t>
            </a:r>
            <a:endParaRPr sz="4700">
              <a:latin typeface="Arial" panose="020B0604020202020204"/>
              <a:cs typeface="Arial" panose="020B0604020202020204"/>
            </a:endParaRPr>
          </a:p>
        </p:txBody>
      </p:sp>
      <p:sp>
        <p:nvSpPr>
          <p:cNvPr id="21" name="object 21"/>
          <p:cNvSpPr/>
          <p:nvPr/>
        </p:nvSpPr>
        <p:spPr>
          <a:xfrm>
            <a:off x="11203271" y="7424097"/>
            <a:ext cx="1381760" cy="938530"/>
          </a:xfrm>
          <a:custGeom>
            <a:avLst/>
            <a:gdLst/>
            <a:ahLst/>
            <a:cxnLst/>
            <a:rect l="l" t="t" r="r" b="b"/>
            <a:pathLst>
              <a:path w="1381759" h="938529">
                <a:moveTo>
                  <a:pt x="0" y="0"/>
                </a:moveTo>
                <a:lnTo>
                  <a:pt x="1381465" y="0"/>
                </a:lnTo>
                <a:lnTo>
                  <a:pt x="1381465" y="938468"/>
                </a:lnTo>
                <a:lnTo>
                  <a:pt x="0" y="938468"/>
                </a:lnTo>
                <a:lnTo>
                  <a:pt x="0" y="0"/>
                </a:lnTo>
                <a:close/>
              </a:path>
            </a:pathLst>
          </a:custGeom>
          <a:solidFill>
            <a:srgbClr val="FFFFFF"/>
          </a:solidFill>
        </p:spPr>
        <p:txBody>
          <a:bodyPr wrap="square" lIns="0" tIns="0" rIns="0" bIns="0" rtlCol="0"/>
          <a:lstStyle/>
          <a:p/>
        </p:txBody>
      </p:sp>
      <p:sp>
        <p:nvSpPr>
          <p:cNvPr id="22" name="object 22"/>
          <p:cNvSpPr txBox="1"/>
          <p:nvPr/>
        </p:nvSpPr>
        <p:spPr>
          <a:xfrm>
            <a:off x="11203271" y="7424097"/>
            <a:ext cx="1381760" cy="938530"/>
          </a:xfrm>
          <a:prstGeom prst="rect">
            <a:avLst/>
          </a:prstGeom>
          <a:ln w="32039">
            <a:solidFill>
              <a:srgbClr val="000000"/>
            </a:solidFill>
          </a:ln>
        </p:spPr>
        <p:txBody>
          <a:bodyPr vert="horz" wrap="square" lIns="0" tIns="93980" rIns="0" bIns="0" rtlCol="0">
            <a:spAutoFit/>
          </a:bodyPr>
          <a:lstStyle/>
          <a:p>
            <a:pPr algn="ctr">
              <a:lnSpc>
                <a:spcPct val="100000"/>
              </a:lnSpc>
              <a:spcBef>
                <a:spcPts val="740"/>
              </a:spcBef>
            </a:pPr>
            <a:r>
              <a:rPr sz="4700" spc="5" dirty="0">
                <a:latin typeface="Arial" panose="020B0604020202020204"/>
                <a:cs typeface="Arial" panose="020B0604020202020204"/>
              </a:rPr>
              <a:t>0</a:t>
            </a:r>
            <a:endParaRPr sz="4700">
              <a:latin typeface="Arial" panose="020B0604020202020204"/>
              <a:cs typeface="Arial" panose="020B0604020202020204"/>
            </a:endParaRPr>
          </a:p>
        </p:txBody>
      </p:sp>
      <p:sp>
        <p:nvSpPr>
          <p:cNvPr id="23" name="object 23"/>
          <p:cNvSpPr txBox="1"/>
          <p:nvPr/>
        </p:nvSpPr>
        <p:spPr>
          <a:xfrm>
            <a:off x="8376596" y="8688508"/>
            <a:ext cx="1381760" cy="938530"/>
          </a:xfrm>
          <a:prstGeom prst="rect">
            <a:avLst/>
          </a:prstGeom>
          <a:ln w="32039">
            <a:solidFill>
              <a:srgbClr val="000000"/>
            </a:solidFill>
          </a:ln>
        </p:spPr>
        <p:txBody>
          <a:bodyPr vert="horz" wrap="square" lIns="0" tIns="93980" rIns="0" bIns="0" rtlCol="0">
            <a:spAutoFit/>
          </a:bodyPr>
          <a:lstStyle/>
          <a:p>
            <a:pPr algn="ctr">
              <a:lnSpc>
                <a:spcPct val="100000"/>
              </a:lnSpc>
              <a:spcBef>
                <a:spcPts val="740"/>
              </a:spcBef>
            </a:pPr>
            <a:r>
              <a:rPr sz="4700" spc="5" dirty="0">
                <a:latin typeface="Arial" panose="020B0604020202020204"/>
                <a:cs typeface="Arial" panose="020B0604020202020204"/>
              </a:rPr>
              <a:t>1</a:t>
            </a:r>
            <a:endParaRPr sz="4700">
              <a:latin typeface="Arial" panose="020B0604020202020204"/>
              <a:cs typeface="Arial" panose="020B0604020202020204"/>
            </a:endParaRPr>
          </a:p>
        </p:txBody>
      </p:sp>
      <p:sp>
        <p:nvSpPr>
          <p:cNvPr id="24" name="object 24"/>
          <p:cNvSpPr/>
          <p:nvPr/>
        </p:nvSpPr>
        <p:spPr>
          <a:xfrm>
            <a:off x="9758064" y="8688508"/>
            <a:ext cx="1381760" cy="938530"/>
          </a:xfrm>
          <a:custGeom>
            <a:avLst/>
            <a:gdLst/>
            <a:ahLst/>
            <a:cxnLst/>
            <a:rect l="l" t="t" r="r" b="b"/>
            <a:pathLst>
              <a:path w="1381759" h="938529">
                <a:moveTo>
                  <a:pt x="0" y="0"/>
                </a:moveTo>
                <a:lnTo>
                  <a:pt x="1381471" y="0"/>
                </a:lnTo>
                <a:lnTo>
                  <a:pt x="1381471" y="938468"/>
                </a:lnTo>
                <a:lnTo>
                  <a:pt x="0" y="938468"/>
                </a:lnTo>
                <a:lnTo>
                  <a:pt x="0" y="0"/>
                </a:lnTo>
                <a:close/>
              </a:path>
            </a:pathLst>
          </a:custGeom>
          <a:solidFill>
            <a:srgbClr val="FFFFFF"/>
          </a:solidFill>
        </p:spPr>
        <p:txBody>
          <a:bodyPr wrap="square" lIns="0" tIns="0" rIns="0" bIns="0" rtlCol="0"/>
          <a:lstStyle/>
          <a:p/>
        </p:txBody>
      </p:sp>
      <p:sp>
        <p:nvSpPr>
          <p:cNvPr id="25" name="object 25"/>
          <p:cNvSpPr txBox="1"/>
          <p:nvPr/>
        </p:nvSpPr>
        <p:spPr>
          <a:xfrm>
            <a:off x="9758063" y="8688508"/>
            <a:ext cx="1381760" cy="938530"/>
          </a:xfrm>
          <a:prstGeom prst="rect">
            <a:avLst/>
          </a:prstGeom>
          <a:ln w="32039">
            <a:solidFill>
              <a:srgbClr val="000000"/>
            </a:solidFill>
          </a:ln>
        </p:spPr>
        <p:txBody>
          <a:bodyPr vert="horz" wrap="square" lIns="0" tIns="93980" rIns="0" bIns="0" rtlCol="0">
            <a:spAutoFit/>
          </a:bodyPr>
          <a:lstStyle/>
          <a:p>
            <a:pPr algn="ctr">
              <a:lnSpc>
                <a:spcPct val="100000"/>
              </a:lnSpc>
              <a:spcBef>
                <a:spcPts val="740"/>
              </a:spcBef>
            </a:pPr>
            <a:r>
              <a:rPr sz="4700" spc="5" dirty="0">
                <a:latin typeface="Arial" panose="020B0604020202020204"/>
                <a:cs typeface="Arial" panose="020B0604020202020204"/>
              </a:rPr>
              <a:t>1</a:t>
            </a:r>
            <a:endParaRPr sz="4700">
              <a:latin typeface="Arial" panose="020B0604020202020204"/>
              <a:cs typeface="Arial" panose="020B0604020202020204"/>
            </a:endParaRPr>
          </a:p>
        </p:txBody>
      </p:sp>
      <p:sp>
        <p:nvSpPr>
          <p:cNvPr id="26" name="object 26"/>
          <p:cNvSpPr/>
          <p:nvPr/>
        </p:nvSpPr>
        <p:spPr>
          <a:xfrm>
            <a:off x="8306463" y="8353484"/>
            <a:ext cx="761365" cy="335280"/>
          </a:xfrm>
          <a:custGeom>
            <a:avLst/>
            <a:gdLst/>
            <a:ahLst/>
            <a:cxnLst/>
            <a:rect l="l" t="t" r="r" b="b"/>
            <a:pathLst>
              <a:path w="761365" h="335279">
                <a:moveTo>
                  <a:pt x="760866" y="335023"/>
                </a:moveTo>
                <a:lnTo>
                  <a:pt x="0" y="0"/>
                </a:lnTo>
              </a:path>
            </a:pathLst>
          </a:custGeom>
          <a:ln w="32039">
            <a:solidFill>
              <a:srgbClr val="000000"/>
            </a:solidFill>
          </a:ln>
        </p:spPr>
        <p:txBody>
          <a:bodyPr wrap="square" lIns="0" tIns="0" rIns="0" bIns="0" rtlCol="0"/>
          <a:lstStyle/>
          <a:p/>
        </p:txBody>
      </p:sp>
      <p:sp>
        <p:nvSpPr>
          <p:cNvPr id="27" name="object 27"/>
          <p:cNvSpPr/>
          <p:nvPr/>
        </p:nvSpPr>
        <p:spPr>
          <a:xfrm>
            <a:off x="10448796" y="8353484"/>
            <a:ext cx="763270" cy="335280"/>
          </a:xfrm>
          <a:custGeom>
            <a:avLst/>
            <a:gdLst/>
            <a:ahLst/>
            <a:cxnLst/>
            <a:rect l="l" t="t" r="r" b="b"/>
            <a:pathLst>
              <a:path w="763270" h="335279">
                <a:moveTo>
                  <a:pt x="0" y="335023"/>
                </a:moveTo>
                <a:lnTo>
                  <a:pt x="762884" y="0"/>
                </a:lnTo>
              </a:path>
            </a:pathLst>
          </a:custGeom>
          <a:ln w="32039">
            <a:solidFill>
              <a:srgbClr val="000000"/>
            </a:solidFill>
          </a:ln>
        </p:spPr>
        <p:txBody>
          <a:bodyPr wrap="square" lIns="0" tIns="0" rIns="0" bIns="0" rtlCol="0"/>
          <a:lstStyle/>
          <a:p/>
        </p:txBody>
      </p:sp>
      <p:sp>
        <p:nvSpPr>
          <p:cNvPr id="28" name="object 28"/>
          <p:cNvSpPr/>
          <p:nvPr/>
        </p:nvSpPr>
        <p:spPr>
          <a:xfrm>
            <a:off x="10512538" y="7066874"/>
            <a:ext cx="689610" cy="357505"/>
          </a:xfrm>
          <a:custGeom>
            <a:avLst/>
            <a:gdLst/>
            <a:ahLst/>
            <a:cxnLst/>
            <a:rect l="l" t="t" r="r" b="b"/>
            <a:pathLst>
              <a:path w="689609" h="357504">
                <a:moveTo>
                  <a:pt x="689219" y="0"/>
                </a:moveTo>
                <a:lnTo>
                  <a:pt x="0" y="357223"/>
                </a:lnTo>
              </a:path>
            </a:pathLst>
          </a:custGeom>
          <a:ln w="32039">
            <a:solidFill>
              <a:srgbClr val="000000"/>
            </a:solidFill>
          </a:ln>
        </p:spPr>
        <p:txBody>
          <a:bodyPr wrap="square" lIns="0" tIns="0" rIns="0" bIns="0" rtlCol="0"/>
          <a:lstStyle/>
          <a:p/>
        </p:txBody>
      </p:sp>
      <p:sp>
        <p:nvSpPr>
          <p:cNvPr id="29" name="object 29"/>
          <p:cNvSpPr/>
          <p:nvPr/>
        </p:nvSpPr>
        <p:spPr>
          <a:xfrm>
            <a:off x="8259035" y="7079991"/>
            <a:ext cx="706755" cy="344170"/>
          </a:xfrm>
          <a:custGeom>
            <a:avLst/>
            <a:gdLst/>
            <a:ahLst/>
            <a:cxnLst/>
            <a:rect l="l" t="t" r="r" b="b"/>
            <a:pathLst>
              <a:path w="706754" h="344170">
                <a:moveTo>
                  <a:pt x="0" y="0"/>
                </a:moveTo>
                <a:lnTo>
                  <a:pt x="706374" y="344105"/>
                </a:lnTo>
              </a:path>
            </a:pathLst>
          </a:custGeom>
          <a:ln w="32039">
            <a:solidFill>
              <a:srgbClr val="000000"/>
            </a:solidFill>
          </a:ln>
        </p:spPr>
        <p:txBody>
          <a:bodyPr wrap="square" lIns="0" tIns="0" rIns="0" bIns="0" rtlCol="0"/>
          <a:lstStyle/>
          <a:p/>
        </p:txBody>
      </p:sp>
      <p:graphicFrame>
        <p:nvGraphicFramePr>
          <p:cNvPr id="30" name="object 30"/>
          <p:cNvGraphicFramePr>
            <a:graphicFrameLocks noGrp="1"/>
          </p:cNvGraphicFramePr>
          <p:nvPr/>
        </p:nvGraphicFramePr>
        <p:xfrm>
          <a:off x="4210541" y="3102177"/>
          <a:ext cx="1090295" cy="928369"/>
        </p:xfrm>
        <a:graphic>
          <a:graphicData uri="http://schemas.openxmlformats.org/drawingml/2006/table">
            <a:tbl>
              <a:tblPr firstRow="1" bandRow="1">
                <a:tableStyleId>{2D5ABB26-0587-4C30-8999-92F81FD0307C}</a:tableStyleId>
              </a:tblPr>
              <a:tblGrid>
                <a:gridCol w="1042035"/>
              </a:tblGrid>
              <a:tr h="370426">
                <a:tc>
                  <a:txBody>
                    <a:bodyPr/>
                    <a:lstStyle/>
                    <a:p>
                      <a:pPr>
                        <a:lnSpc>
                          <a:spcPct val="100000"/>
                        </a:lnSpc>
                      </a:pPr>
                      <a:endParaRPr sz="2300">
                        <a:latin typeface="Times New Roman" panose="02020603050405020304"/>
                        <a:cs typeface="Times New Roman" panose="02020603050405020304"/>
                      </a:endParaRPr>
                    </a:p>
                  </a:txBody>
                  <a:tcPr marL="0" marR="0" marT="0" marB="0">
                    <a:lnL w="38100">
                      <a:solidFill>
                        <a:srgbClr val="000000"/>
                      </a:solidFill>
                      <a:prstDash val="solid"/>
                    </a:lnL>
                    <a:lnR w="38100">
                      <a:solidFill>
                        <a:srgbClr val="000000"/>
                      </a:solidFill>
                      <a:prstDash val="solid"/>
                    </a:lnR>
                    <a:lnB w="38100">
                      <a:solidFill>
                        <a:srgbClr val="000000"/>
                      </a:solidFill>
                      <a:prstDash val="solid"/>
                    </a:lnB>
                  </a:tcPr>
                </a:tc>
              </a:tr>
              <a:tr h="256313">
                <a:tc>
                  <a:txBody>
                    <a:bodyPr/>
                    <a:lstStyle/>
                    <a:p>
                      <a:pPr>
                        <a:lnSpc>
                          <a:spcPct val="100000"/>
                        </a:lnSpc>
                      </a:pPr>
                      <a:endParaRPr sz="1500">
                        <a:latin typeface="Times New Roman" panose="02020603050405020304"/>
                        <a:cs typeface="Times New Roman" panose="02020603050405020304"/>
                      </a:endParaRPr>
                    </a:p>
                  </a:txBody>
                  <a:tcPr marL="0" marR="0" marT="0" marB="0">
                    <a:lnL w="38100">
                      <a:solidFill>
                        <a:srgbClr val="000000"/>
                      </a:solidFill>
                      <a:prstDash val="solid"/>
                    </a:lnL>
                    <a:lnR w="38100">
                      <a:solidFill>
                        <a:srgbClr val="000000"/>
                      </a:solidFill>
                      <a:prstDash val="solid"/>
                    </a:lnR>
                    <a:lnT w="38100">
                      <a:solidFill>
                        <a:srgbClr val="000000"/>
                      </a:solidFill>
                      <a:prstDash val="solid"/>
                    </a:lnT>
                    <a:lnB w="38100">
                      <a:solidFill>
                        <a:srgbClr val="000000"/>
                      </a:solidFill>
                      <a:prstDash val="solid"/>
                    </a:lnB>
                  </a:tcPr>
                </a:tc>
              </a:tr>
              <a:tr h="285493">
                <a:tc>
                  <a:txBody>
                    <a:bodyPr/>
                    <a:lstStyle/>
                    <a:p>
                      <a:pPr>
                        <a:lnSpc>
                          <a:spcPct val="100000"/>
                        </a:lnSpc>
                      </a:pPr>
                      <a:endParaRPr sz="1700">
                        <a:latin typeface="Times New Roman" panose="02020603050405020304"/>
                        <a:cs typeface="Times New Roman" panose="02020603050405020304"/>
                      </a:endParaRPr>
                    </a:p>
                  </a:txBody>
                  <a:tcPr marL="0" marR="0" marT="0" marB="0">
                    <a:lnL w="38100">
                      <a:solidFill>
                        <a:srgbClr val="000000"/>
                      </a:solidFill>
                      <a:prstDash val="solid"/>
                    </a:lnL>
                    <a:lnR w="38100">
                      <a:solidFill>
                        <a:srgbClr val="000000"/>
                      </a:solidFill>
                      <a:prstDash val="solid"/>
                    </a:lnR>
                    <a:lnT w="38100">
                      <a:solidFill>
                        <a:srgbClr val="000000"/>
                      </a:solidFill>
                      <a:prstDash val="solid"/>
                    </a:lnT>
                    <a:lnB w="38100">
                      <a:solidFill>
                        <a:srgbClr val="000000"/>
                      </a:solidFill>
                      <a:prstDash val="solid"/>
                    </a:lnB>
                  </a:tcPr>
                </a:tc>
              </a:tr>
            </a:tbl>
          </a:graphicData>
        </a:graphic>
      </p:graphicFrame>
      <p:sp>
        <p:nvSpPr>
          <p:cNvPr id="31" name="object 31"/>
          <p:cNvSpPr/>
          <p:nvPr/>
        </p:nvSpPr>
        <p:spPr>
          <a:xfrm>
            <a:off x="6658255" y="3138337"/>
            <a:ext cx="0" cy="912494"/>
          </a:xfrm>
          <a:custGeom>
            <a:avLst/>
            <a:gdLst/>
            <a:ahLst/>
            <a:cxnLst/>
            <a:rect l="l" t="t" r="r" b="b"/>
            <a:pathLst>
              <a:path h="912495">
                <a:moveTo>
                  <a:pt x="0" y="0"/>
                </a:moveTo>
                <a:lnTo>
                  <a:pt x="0" y="912232"/>
                </a:lnTo>
              </a:path>
            </a:pathLst>
          </a:custGeom>
          <a:ln w="32039">
            <a:solidFill>
              <a:srgbClr val="000000"/>
            </a:solidFill>
          </a:ln>
        </p:spPr>
        <p:txBody>
          <a:bodyPr wrap="square" lIns="0" tIns="0" rIns="0" bIns="0" rtlCol="0"/>
          <a:lstStyle/>
          <a:p/>
        </p:txBody>
      </p:sp>
      <p:sp>
        <p:nvSpPr>
          <p:cNvPr id="32" name="object 32"/>
          <p:cNvSpPr/>
          <p:nvPr/>
        </p:nvSpPr>
        <p:spPr>
          <a:xfrm>
            <a:off x="5616353" y="3120257"/>
            <a:ext cx="0" cy="912494"/>
          </a:xfrm>
          <a:custGeom>
            <a:avLst/>
            <a:gdLst/>
            <a:ahLst/>
            <a:cxnLst/>
            <a:rect l="l" t="t" r="r" b="b"/>
            <a:pathLst>
              <a:path h="912495">
                <a:moveTo>
                  <a:pt x="0" y="0"/>
                </a:moveTo>
                <a:lnTo>
                  <a:pt x="0" y="912232"/>
                </a:lnTo>
              </a:path>
            </a:pathLst>
          </a:custGeom>
          <a:ln w="32039">
            <a:solidFill>
              <a:srgbClr val="000000"/>
            </a:solidFill>
          </a:ln>
        </p:spPr>
        <p:txBody>
          <a:bodyPr wrap="square" lIns="0" tIns="0" rIns="0" bIns="0" rtlCol="0"/>
          <a:lstStyle/>
          <a:p/>
        </p:txBody>
      </p:sp>
      <p:sp>
        <p:nvSpPr>
          <p:cNvPr id="33" name="object 33"/>
          <p:cNvSpPr/>
          <p:nvPr/>
        </p:nvSpPr>
        <p:spPr>
          <a:xfrm>
            <a:off x="5599703" y="4032489"/>
            <a:ext cx="1059180" cy="0"/>
          </a:xfrm>
          <a:custGeom>
            <a:avLst/>
            <a:gdLst/>
            <a:ahLst/>
            <a:cxnLst/>
            <a:rect l="l" t="t" r="r" b="b"/>
            <a:pathLst>
              <a:path w="1059179">
                <a:moveTo>
                  <a:pt x="0" y="0"/>
                </a:moveTo>
                <a:lnTo>
                  <a:pt x="1058552" y="0"/>
                </a:lnTo>
              </a:path>
            </a:pathLst>
          </a:custGeom>
          <a:ln w="32039">
            <a:solidFill>
              <a:srgbClr val="000000"/>
            </a:solidFill>
          </a:ln>
        </p:spPr>
        <p:txBody>
          <a:bodyPr wrap="square" lIns="0" tIns="0" rIns="0" bIns="0" rtlCol="0"/>
          <a:lstStyle/>
          <a:p/>
        </p:txBody>
      </p:sp>
      <p:sp>
        <p:nvSpPr>
          <p:cNvPr id="34" name="object 34"/>
          <p:cNvSpPr/>
          <p:nvPr/>
        </p:nvSpPr>
        <p:spPr>
          <a:xfrm>
            <a:off x="8039723" y="3147377"/>
            <a:ext cx="0" cy="912494"/>
          </a:xfrm>
          <a:custGeom>
            <a:avLst/>
            <a:gdLst/>
            <a:ahLst/>
            <a:cxnLst/>
            <a:rect l="l" t="t" r="r" b="b"/>
            <a:pathLst>
              <a:path h="912495">
                <a:moveTo>
                  <a:pt x="0" y="0"/>
                </a:moveTo>
                <a:lnTo>
                  <a:pt x="0" y="912232"/>
                </a:lnTo>
              </a:path>
            </a:pathLst>
          </a:custGeom>
          <a:ln w="32039">
            <a:solidFill>
              <a:srgbClr val="000000"/>
            </a:solidFill>
          </a:ln>
        </p:spPr>
        <p:txBody>
          <a:bodyPr wrap="square" lIns="0" tIns="0" rIns="0" bIns="0" rtlCol="0"/>
          <a:lstStyle/>
          <a:p/>
        </p:txBody>
      </p:sp>
      <p:sp>
        <p:nvSpPr>
          <p:cNvPr id="35" name="object 35"/>
          <p:cNvSpPr/>
          <p:nvPr/>
        </p:nvSpPr>
        <p:spPr>
          <a:xfrm>
            <a:off x="6997820" y="3129297"/>
            <a:ext cx="0" cy="912494"/>
          </a:xfrm>
          <a:custGeom>
            <a:avLst/>
            <a:gdLst/>
            <a:ahLst/>
            <a:cxnLst/>
            <a:rect l="l" t="t" r="r" b="b"/>
            <a:pathLst>
              <a:path h="912495">
                <a:moveTo>
                  <a:pt x="0" y="0"/>
                </a:moveTo>
                <a:lnTo>
                  <a:pt x="0" y="912232"/>
                </a:lnTo>
              </a:path>
            </a:pathLst>
          </a:custGeom>
          <a:ln w="32039">
            <a:solidFill>
              <a:srgbClr val="000000"/>
            </a:solidFill>
          </a:ln>
        </p:spPr>
        <p:txBody>
          <a:bodyPr wrap="square" lIns="0" tIns="0" rIns="0" bIns="0" rtlCol="0"/>
          <a:lstStyle/>
          <a:p/>
        </p:txBody>
      </p:sp>
      <p:sp>
        <p:nvSpPr>
          <p:cNvPr id="36" name="object 36"/>
          <p:cNvSpPr/>
          <p:nvPr/>
        </p:nvSpPr>
        <p:spPr>
          <a:xfrm>
            <a:off x="6981170" y="4041529"/>
            <a:ext cx="1059180" cy="0"/>
          </a:xfrm>
          <a:custGeom>
            <a:avLst/>
            <a:gdLst/>
            <a:ahLst/>
            <a:cxnLst/>
            <a:rect l="l" t="t" r="r" b="b"/>
            <a:pathLst>
              <a:path w="1059179">
                <a:moveTo>
                  <a:pt x="0" y="0"/>
                </a:moveTo>
                <a:lnTo>
                  <a:pt x="1058552" y="0"/>
                </a:lnTo>
              </a:path>
            </a:pathLst>
          </a:custGeom>
          <a:ln w="32039">
            <a:solidFill>
              <a:srgbClr val="000000"/>
            </a:solidFill>
          </a:ln>
        </p:spPr>
        <p:txBody>
          <a:bodyPr wrap="square" lIns="0" tIns="0" rIns="0" bIns="0" rtlCol="0"/>
          <a:lstStyle/>
          <a:p/>
        </p:txBody>
      </p:sp>
      <p:sp>
        <p:nvSpPr>
          <p:cNvPr id="37" name="object 37"/>
          <p:cNvSpPr/>
          <p:nvPr/>
        </p:nvSpPr>
        <p:spPr>
          <a:xfrm>
            <a:off x="9486361" y="3156459"/>
            <a:ext cx="0" cy="912494"/>
          </a:xfrm>
          <a:custGeom>
            <a:avLst/>
            <a:gdLst/>
            <a:ahLst/>
            <a:cxnLst/>
            <a:rect l="l" t="t" r="r" b="b"/>
            <a:pathLst>
              <a:path h="912495">
                <a:moveTo>
                  <a:pt x="0" y="0"/>
                </a:moveTo>
                <a:lnTo>
                  <a:pt x="0" y="912232"/>
                </a:lnTo>
              </a:path>
            </a:pathLst>
          </a:custGeom>
          <a:ln w="32039">
            <a:solidFill>
              <a:srgbClr val="000000"/>
            </a:solidFill>
          </a:ln>
        </p:spPr>
        <p:txBody>
          <a:bodyPr wrap="square" lIns="0" tIns="0" rIns="0" bIns="0" rtlCol="0"/>
          <a:lstStyle/>
          <a:p/>
        </p:txBody>
      </p:sp>
      <p:sp>
        <p:nvSpPr>
          <p:cNvPr id="38" name="object 38"/>
          <p:cNvSpPr/>
          <p:nvPr/>
        </p:nvSpPr>
        <p:spPr>
          <a:xfrm>
            <a:off x="8444458" y="3138379"/>
            <a:ext cx="0" cy="912494"/>
          </a:xfrm>
          <a:custGeom>
            <a:avLst/>
            <a:gdLst/>
            <a:ahLst/>
            <a:cxnLst/>
            <a:rect l="l" t="t" r="r" b="b"/>
            <a:pathLst>
              <a:path h="912495">
                <a:moveTo>
                  <a:pt x="0" y="0"/>
                </a:moveTo>
                <a:lnTo>
                  <a:pt x="0" y="912232"/>
                </a:lnTo>
              </a:path>
            </a:pathLst>
          </a:custGeom>
          <a:ln w="32039">
            <a:solidFill>
              <a:srgbClr val="000000"/>
            </a:solidFill>
          </a:ln>
        </p:spPr>
        <p:txBody>
          <a:bodyPr wrap="square" lIns="0" tIns="0" rIns="0" bIns="0" rtlCol="0"/>
          <a:lstStyle/>
          <a:p/>
        </p:txBody>
      </p:sp>
      <p:sp>
        <p:nvSpPr>
          <p:cNvPr id="39" name="object 39"/>
          <p:cNvSpPr/>
          <p:nvPr/>
        </p:nvSpPr>
        <p:spPr>
          <a:xfrm>
            <a:off x="8427808" y="4050611"/>
            <a:ext cx="1059180" cy="0"/>
          </a:xfrm>
          <a:custGeom>
            <a:avLst/>
            <a:gdLst/>
            <a:ahLst/>
            <a:cxnLst/>
            <a:rect l="l" t="t" r="r" b="b"/>
            <a:pathLst>
              <a:path w="1059179">
                <a:moveTo>
                  <a:pt x="0" y="0"/>
                </a:moveTo>
                <a:lnTo>
                  <a:pt x="1058552" y="0"/>
                </a:lnTo>
              </a:path>
            </a:pathLst>
          </a:custGeom>
          <a:ln w="32039">
            <a:solidFill>
              <a:srgbClr val="000000"/>
            </a:solidFill>
          </a:ln>
        </p:spPr>
        <p:txBody>
          <a:bodyPr wrap="square" lIns="0" tIns="0" rIns="0" bIns="0" rtlCol="0"/>
          <a:lstStyle/>
          <a:p/>
        </p:txBody>
      </p:sp>
      <p:graphicFrame>
        <p:nvGraphicFramePr>
          <p:cNvPr id="40" name="object 40"/>
          <p:cNvGraphicFramePr>
            <a:graphicFrameLocks noGrp="1"/>
          </p:cNvGraphicFramePr>
          <p:nvPr/>
        </p:nvGraphicFramePr>
        <p:xfrm>
          <a:off x="9744734" y="3138337"/>
          <a:ext cx="1090295" cy="928369"/>
        </p:xfrm>
        <a:graphic>
          <a:graphicData uri="http://schemas.openxmlformats.org/drawingml/2006/table">
            <a:tbl>
              <a:tblPr firstRow="1" bandRow="1">
                <a:tableStyleId>{2D5ABB26-0587-4C30-8999-92F81FD0307C}</a:tableStyleId>
              </a:tblPr>
              <a:tblGrid>
                <a:gridCol w="1042035"/>
              </a:tblGrid>
              <a:tr h="370426">
                <a:tc>
                  <a:txBody>
                    <a:bodyPr/>
                    <a:lstStyle/>
                    <a:p>
                      <a:pPr>
                        <a:lnSpc>
                          <a:spcPct val="100000"/>
                        </a:lnSpc>
                      </a:pPr>
                      <a:endParaRPr sz="2300">
                        <a:latin typeface="Times New Roman" panose="02020603050405020304"/>
                        <a:cs typeface="Times New Roman" panose="02020603050405020304"/>
                      </a:endParaRPr>
                    </a:p>
                  </a:txBody>
                  <a:tcPr marL="0" marR="0" marT="0" marB="0">
                    <a:lnL w="38100">
                      <a:solidFill>
                        <a:srgbClr val="000000"/>
                      </a:solidFill>
                      <a:prstDash val="solid"/>
                    </a:lnL>
                    <a:lnR w="38100">
                      <a:solidFill>
                        <a:srgbClr val="000000"/>
                      </a:solidFill>
                      <a:prstDash val="solid"/>
                    </a:lnR>
                    <a:lnB w="38100">
                      <a:solidFill>
                        <a:srgbClr val="000000"/>
                      </a:solidFill>
                      <a:prstDash val="solid"/>
                    </a:lnB>
                  </a:tcPr>
                </a:tc>
              </a:tr>
              <a:tr h="256313">
                <a:tc>
                  <a:txBody>
                    <a:bodyPr/>
                    <a:lstStyle/>
                    <a:p>
                      <a:pPr>
                        <a:lnSpc>
                          <a:spcPct val="100000"/>
                        </a:lnSpc>
                      </a:pPr>
                      <a:endParaRPr sz="1500">
                        <a:latin typeface="Times New Roman" panose="02020603050405020304"/>
                        <a:cs typeface="Times New Roman" panose="02020603050405020304"/>
                      </a:endParaRPr>
                    </a:p>
                  </a:txBody>
                  <a:tcPr marL="0" marR="0" marT="0" marB="0">
                    <a:lnL w="38100">
                      <a:solidFill>
                        <a:srgbClr val="000000"/>
                      </a:solidFill>
                      <a:prstDash val="solid"/>
                    </a:lnL>
                    <a:lnR w="38100">
                      <a:solidFill>
                        <a:srgbClr val="000000"/>
                      </a:solidFill>
                      <a:prstDash val="solid"/>
                    </a:lnR>
                    <a:lnT w="38100">
                      <a:solidFill>
                        <a:srgbClr val="000000"/>
                      </a:solidFill>
                      <a:prstDash val="solid"/>
                    </a:lnT>
                    <a:lnB w="38100">
                      <a:solidFill>
                        <a:srgbClr val="000000"/>
                      </a:solidFill>
                      <a:prstDash val="solid"/>
                    </a:lnB>
                  </a:tcPr>
                </a:tc>
              </a:tr>
              <a:tr h="285493">
                <a:tc>
                  <a:txBody>
                    <a:bodyPr/>
                    <a:lstStyle/>
                    <a:p>
                      <a:pPr>
                        <a:lnSpc>
                          <a:spcPct val="100000"/>
                        </a:lnSpc>
                      </a:pPr>
                      <a:endParaRPr sz="1700">
                        <a:latin typeface="Times New Roman" panose="02020603050405020304"/>
                        <a:cs typeface="Times New Roman" panose="02020603050405020304"/>
                      </a:endParaRPr>
                    </a:p>
                  </a:txBody>
                  <a:tcPr marL="0" marR="0" marT="0" marB="0">
                    <a:lnL w="38100">
                      <a:solidFill>
                        <a:srgbClr val="000000"/>
                      </a:solidFill>
                      <a:prstDash val="solid"/>
                    </a:lnL>
                    <a:lnR w="38100">
                      <a:solidFill>
                        <a:srgbClr val="000000"/>
                      </a:solidFill>
                      <a:prstDash val="solid"/>
                    </a:lnR>
                    <a:lnT w="38100">
                      <a:solidFill>
                        <a:srgbClr val="000000"/>
                      </a:solidFill>
                      <a:prstDash val="solid"/>
                    </a:lnT>
                    <a:lnB w="38100">
                      <a:solidFill>
                        <a:srgbClr val="000000"/>
                      </a:solidFill>
                      <a:prstDash val="solid"/>
                    </a:lnB>
                  </a:tcPr>
                </a:tc>
              </a:tr>
            </a:tbl>
          </a:graphicData>
        </a:graphic>
      </p:graphicFrame>
      <p:graphicFrame>
        <p:nvGraphicFramePr>
          <p:cNvPr id="41" name="object 41"/>
          <p:cNvGraphicFramePr>
            <a:graphicFrameLocks noGrp="1"/>
          </p:cNvGraphicFramePr>
          <p:nvPr/>
        </p:nvGraphicFramePr>
        <p:xfrm>
          <a:off x="11126201" y="3147419"/>
          <a:ext cx="1090295" cy="928369"/>
        </p:xfrm>
        <a:graphic>
          <a:graphicData uri="http://schemas.openxmlformats.org/drawingml/2006/table">
            <a:tbl>
              <a:tblPr firstRow="1" bandRow="1">
                <a:tableStyleId>{2D5ABB26-0587-4C30-8999-92F81FD0307C}</a:tableStyleId>
              </a:tblPr>
              <a:tblGrid>
                <a:gridCol w="1042035"/>
              </a:tblGrid>
              <a:tr h="370426">
                <a:tc>
                  <a:txBody>
                    <a:bodyPr/>
                    <a:lstStyle/>
                    <a:p>
                      <a:pPr>
                        <a:lnSpc>
                          <a:spcPct val="100000"/>
                        </a:lnSpc>
                      </a:pPr>
                      <a:endParaRPr sz="2300">
                        <a:latin typeface="Times New Roman" panose="02020603050405020304"/>
                        <a:cs typeface="Times New Roman" panose="02020603050405020304"/>
                      </a:endParaRPr>
                    </a:p>
                  </a:txBody>
                  <a:tcPr marL="0" marR="0" marT="0" marB="0">
                    <a:lnL w="38100">
                      <a:solidFill>
                        <a:srgbClr val="000000"/>
                      </a:solidFill>
                      <a:prstDash val="solid"/>
                    </a:lnL>
                    <a:lnR w="38100">
                      <a:solidFill>
                        <a:srgbClr val="000000"/>
                      </a:solidFill>
                      <a:prstDash val="solid"/>
                    </a:lnR>
                    <a:lnB w="38100">
                      <a:solidFill>
                        <a:srgbClr val="000000"/>
                      </a:solidFill>
                      <a:prstDash val="solid"/>
                    </a:lnB>
                  </a:tcPr>
                </a:tc>
              </a:tr>
              <a:tr h="256313">
                <a:tc>
                  <a:txBody>
                    <a:bodyPr/>
                    <a:lstStyle/>
                    <a:p>
                      <a:pPr>
                        <a:lnSpc>
                          <a:spcPct val="100000"/>
                        </a:lnSpc>
                      </a:pPr>
                      <a:endParaRPr sz="1500">
                        <a:latin typeface="Times New Roman" panose="02020603050405020304"/>
                        <a:cs typeface="Times New Roman" panose="02020603050405020304"/>
                      </a:endParaRPr>
                    </a:p>
                  </a:txBody>
                  <a:tcPr marL="0" marR="0" marT="0" marB="0">
                    <a:lnL w="38100">
                      <a:solidFill>
                        <a:srgbClr val="000000"/>
                      </a:solidFill>
                      <a:prstDash val="solid"/>
                    </a:lnL>
                    <a:lnR w="38100">
                      <a:solidFill>
                        <a:srgbClr val="000000"/>
                      </a:solidFill>
                      <a:prstDash val="solid"/>
                    </a:lnR>
                    <a:lnT w="38100">
                      <a:solidFill>
                        <a:srgbClr val="000000"/>
                      </a:solidFill>
                      <a:prstDash val="solid"/>
                    </a:lnT>
                    <a:lnB w="38100">
                      <a:solidFill>
                        <a:srgbClr val="000000"/>
                      </a:solidFill>
                      <a:prstDash val="solid"/>
                    </a:lnB>
                  </a:tcPr>
                </a:tc>
              </a:tr>
              <a:tr h="285493">
                <a:tc>
                  <a:txBody>
                    <a:bodyPr/>
                    <a:lstStyle/>
                    <a:p>
                      <a:pPr>
                        <a:lnSpc>
                          <a:spcPct val="100000"/>
                        </a:lnSpc>
                      </a:pPr>
                      <a:endParaRPr sz="1700">
                        <a:latin typeface="Times New Roman" panose="02020603050405020304"/>
                        <a:cs typeface="Times New Roman" panose="02020603050405020304"/>
                      </a:endParaRPr>
                    </a:p>
                  </a:txBody>
                  <a:tcPr marL="0" marR="0" marT="0" marB="0">
                    <a:lnL w="38100">
                      <a:solidFill>
                        <a:srgbClr val="000000"/>
                      </a:solidFill>
                      <a:prstDash val="solid"/>
                    </a:lnL>
                    <a:lnR w="38100">
                      <a:solidFill>
                        <a:srgbClr val="000000"/>
                      </a:solidFill>
                      <a:prstDash val="solid"/>
                    </a:lnR>
                    <a:lnT w="38100">
                      <a:solidFill>
                        <a:srgbClr val="000000"/>
                      </a:solidFill>
                      <a:prstDash val="solid"/>
                    </a:lnT>
                    <a:lnB w="38100">
                      <a:solidFill>
                        <a:srgbClr val="000000"/>
                      </a:solidFill>
                      <a:prstDash val="solid"/>
                    </a:lnB>
                  </a:tcPr>
                </a:tc>
              </a:tr>
            </a:tbl>
          </a:graphicData>
        </a:graphic>
      </p:graphicFrame>
      <p:sp>
        <p:nvSpPr>
          <p:cNvPr id="42" name="object 42"/>
          <p:cNvSpPr/>
          <p:nvPr/>
        </p:nvSpPr>
        <p:spPr>
          <a:xfrm>
            <a:off x="5352808" y="7054764"/>
            <a:ext cx="2231390" cy="369570"/>
          </a:xfrm>
          <a:custGeom>
            <a:avLst/>
            <a:gdLst/>
            <a:ahLst/>
            <a:cxnLst/>
            <a:rect l="l" t="t" r="r" b="b"/>
            <a:pathLst>
              <a:path w="2231390" h="369570">
                <a:moveTo>
                  <a:pt x="0" y="0"/>
                </a:moveTo>
                <a:lnTo>
                  <a:pt x="2231134" y="369333"/>
                </a:lnTo>
              </a:path>
            </a:pathLst>
          </a:custGeom>
          <a:ln w="32039">
            <a:solidFill>
              <a:srgbClr val="000000"/>
            </a:solidFill>
          </a:ln>
        </p:spPr>
        <p:txBody>
          <a:bodyPr wrap="square" lIns="0" tIns="0" rIns="0" bIns="0" rtlCol="0"/>
          <a:lstStyle/>
          <a:p/>
        </p:txBody>
      </p:sp>
      <p:sp>
        <p:nvSpPr>
          <p:cNvPr id="43" name="object 43"/>
          <p:cNvSpPr/>
          <p:nvPr/>
        </p:nvSpPr>
        <p:spPr>
          <a:xfrm>
            <a:off x="12802117" y="5757137"/>
            <a:ext cx="384810" cy="3989070"/>
          </a:xfrm>
          <a:custGeom>
            <a:avLst/>
            <a:gdLst/>
            <a:ahLst/>
            <a:cxnLst/>
            <a:rect l="l" t="t" r="r" b="b"/>
            <a:pathLst>
              <a:path w="384809" h="3989070">
                <a:moveTo>
                  <a:pt x="0" y="0"/>
                </a:moveTo>
                <a:lnTo>
                  <a:pt x="74825" y="2517"/>
                </a:lnTo>
                <a:lnTo>
                  <a:pt x="135929" y="9383"/>
                </a:lnTo>
                <a:lnTo>
                  <a:pt x="177127" y="19567"/>
                </a:lnTo>
                <a:lnTo>
                  <a:pt x="192234" y="32037"/>
                </a:lnTo>
                <a:lnTo>
                  <a:pt x="192234" y="1962462"/>
                </a:lnTo>
                <a:lnTo>
                  <a:pt x="207341" y="1974932"/>
                </a:lnTo>
                <a:lnTo>
                  <a:pt x="248539" y="1985115"/>
                </a:lnTo>
                <a:lnTo>
                  <a:pt x="309643" y="1991981"/>
                </a:lnTo>
                <a:lnTo>
                  <a:pt x="384469" y="1994499"/>
                </a:lnTo>
                <a:lnTo>
                  <a:pt x="309643" y="1997017"/>
                </a:lnTo>
                <a:lnTo>
                  <a:pt x="248539" y="2003883"/>
                </a:lnTo>
                <a:lnTo>
                  <a:pt x="207341" y="2014066"/>
                </a:lnTo>
                <a:lnTo>
                  <a:pt x="192234" y="2026536"/>
                </a:lnTo>
                <a:lnTo>
                  <a:pt x="192234" y="3956961"/>
                </a:lnTo>
                <a:lnTo>
                  <a:pt x="177127" y="3969431"/>
                </a:lnTo>
                <a:lnTo>
                  <a:pt x="135929" y="3979615"/>
                </a:lnTo>
                <a:lnTo>
                  <a:pt x="74825" y="3986481"/>
                </a:lnTo>
                <a:lnTo>
                  <a:pt x="0" y="3988998"/>
                </a:lnTo>
              </a:path>
            </a:pathLst>
          </a:custGeom>
          <a:ln w="32039">
            <a:solidFill>
              <a:srgbClr val="000000"/>
            </a:solidFill>
          </a:ln>
        </p:spPr>
        <p:txBody>
          <a:bodyPr wrap="square" lIns="0" tIns="0" rIns="0" bIns="0" rtlCol="0"/>
          <a:lstStyle/>
          <a:p/>
        </p:txBody>
      </p:sp>
      <p:sp>
        <p:nvSpPr>
          <p:cNvPr id="44" name="object 44"/>
          <p:cNvSpPr txBox="1"/>
          <p:nvPr/>
        </p:nvSpPr>
        <p:spPr>
          <a:xfrm>
            <a:off x="13604775" y="2942729"/>
            <a:ext cx="2193925" cy="2101850"/>
          </a:xfrm>
          <a:prstGeom prst="rect">
            <a:avLst/>
          </a:prstGeom>
        </p:spPr>
        <p:txBody>
          <a:bodyPr vert="horz" wrap="square" lIns="0" tIns="12065" rIns="0" bIns="0" rtlCol="0">
            <a:spAutoFit/>
          </a:bodyPr>
          <a:lstStyle/>
          <a:p>
            <a:pPr marL="12700" marR="5080" indent="42545">
              <a:lnSpc>
                <a:spcPct val="145000"/>
              </a:lnSpc>
              <a:spcBef>
                <a:spcPts val="95"/>
              </a:spcBef>
            </a:pPr>
            <a:r>
              <a:rPr sz="4700" dirty="0">
                <a:latin typeface="Arial" panose="020B0604020202020204"/>
                <a:cs typeface="Arial" panose="020B0604020202020204"/>
              </a:rPr>
              <a:t>Packe</a:t>
            </a:r>
            <a:r>
              <a:rPr sz="4700" spc="-10" dirty="0">
                <a:latin typeface="Arial" panose="020B0604020202020204"/>
                <a:cs typeface="Arial" panose="020B0604020202020204"/>
              </a:rPr>
              <a:t>t</a:t>
            </a:r>
            <a:r>
              <a:rPr sz="4700" dirty="0">
                <a:latin typeface="Arial" panose="020B0604020202020204"/>
                <a:cs typeface="Arial" panose="020B0604020202020204"/>
              </a:rPr>
              <a:t>s  </a:t>
            </a:r>
            <a:r>
              <a:rPr sz="4700" dirty="0">
                <a:latin typeface="Arial" panose="020B0604020202020204"/>
                <a:cs typeface="Arial" panose="020B0604020202020204"/>
              </a:rPr>
              <a:t>Queue</a:t>
            </a:r>
            <a:endParaRPr sz="4700">
              <a:latin typeface="Arial" panose="020B0604020202020204"/>
              <a:cs typeface="Arial" panose="020B0604020202020204"/>
            </a:endParaRPr>
          </a:p>
        </p:txBody>
      </p:sp>
      <p:sp>
        <p:nvSpPr>
          <p:cNvPr id="45" name="object 45"/>
          <p:cNvSpPr/>
          <p:nvPr/>
        </p:nvSpPr>
        <p:spPr>
          <a:xfrm>
            <a:off x="6767071" y="9181778"/>
            <a:ext cx="1419225" cy="179070"/>
          </a:xfrm>
          <a:custGeom>
            <a:avLst/>
            <a:gdLst/>
            <a:ahLst/>
            <a:cxnLst/>
            <a:rect l="l" t="t" r="r" b="b"/>
            <a:pathLst>
              <a:path w="1419225" h="179070">
                <a:moveTo>
                  <a:pt x="0" y="178795"/>
                </a:moveTo>
                <a:lnTo>
                  <a:pt x="1418798" y="0"/>
                </a:lnTo>
              </a:path>
            </a:pathLst>
          </a:custGeom>
          <a:ln w="32039">
            <a:solidFill>
              <a:srgbClr val="000000"/>
            </a:solidFill>
          </a:ln>
        </p:spPr>
        <p:txBody>
          <a:bodyPr wrap="square" lIns="0" tIns="0" rIns="0" bIns="0" rtlCol="0"/>
          <a:lstStyle/>
          <a:p/>
        </p:txBody>
      </p:sp>
      <p:sp>
        <p:nvSpPr>
          <p:cNvPr id="46" name="object 46"/>
          <p:cNvSpPr/>
          <p:nvPr/>
        </p:nvSpPr>
        <p:spPr>
          <a:xfrm>
            <a:off x="8163233" y="9113253"/>
            <a:ext cx="182912" cy="137048"/>
          </a:xfrm>
          <a:prstGeom prst="rect">
            <a:avLst/>
          </a:prstGeom>
          <a:blipFill>
            <a:blip r:embed="rId1" cstate="print"/>
            <a:stretch>
              <a:fillRect/>
            </a:stretch>
          </a:blipFill>
        </p:spPr>
        <p:txBody>
          <a:bodyPr wrap="square" lIns="0" tIns="0" rIns="0" bIns="0" rtlCol="0"/>
          <a:lstStyle/>
          <a:p/>
        </p:txBody>
      </p:sp>
      <p:sp>
        <p:nvSpPr>
          <p:cNvPr id="47" name="object 47"/>
          <p:cNvSpPr/>
          <p:nvPr/>
        </p:nvSpPr>
        <p:spPr>
          <a:xfrm>
            <a:off x="5109950" y="7268327"/>
            <a:ext cx="198120" cy="966469"/>
          </a:xfrm>
          <a:custGeom>
            <a:avLst/>
            <a:gdLst/>
            <a:ahLst/>
            <a:cxnLst/>
            <a:rect l="l" t="t" r="r" b="b"/>
            <a:pathLst>
              <a:path w="198120" h="966470">
                <a:moveTo>
                  <a:pt x="0" y="966082"/>
                </a:moveTo>
                <a:lnTo>
                  <a:pt x="197607" y="0"/>
                </a:lnTo>
              </a:path>
            </a:pathLst>
          </a:custGeom>
          <a:ln w="32039">
            <a:solidFill>
              <a:srgbClr val="000000"/>
            </a:solidFill>
          </a:ln>
        </p:spPr>
        <p:txBody>
          <a:bodyPr wrap="square" lIns="0" tIns="0" rIns="0" bIns="0" rtlCol="0"/>
          <a:lstStyle/>
          <a:p/>
        </p:txBody>
      </p:sp>
      <p:sp>
        <p:nvSpPr>
          <p:cNvPr id="48" name="object 48"/>
          <p:cNvSpPr/>
          <p:nvPr/>
        </p:nvSpPr>
        <p:spPr>
          <a:xfrm>
            <a:off x="5239691" y="7109860"/>
            <a:ext cx="135732" cy="185091"/>
          </a:xfrm>
          <a:prstGeom prst="rect">
            <a:avLst/>
          </a:prstGeom>
          <a:blipFill>
            <a:blip r:embed="rId2" cstate="print"/>
            <a:stretch>
              <a:fillRect/>
            </a:stretch>
          </a:blipFill>
        </p:spPr>
        <p:txBody>
          <a:bodyPr wrap="square" lIns="0" tIns="0" rIns="0" bIns="0" rtlCol="0"/>
          <a:lstStyle/>
          <a:p/>
        </p:txBody>
      </p:sp>
      <p:sp>
        <p:nvSpPr>
          <p:cNvPr id="49" name="object 49"/>
          <p:cNvSpPr txBox="1"/>
          <p:nvPr/>
        </p:nvSpPr>
        <p:spPr>
          <a:xfrm>
            <a:off x="5560766" y="8981916"/>
            <a:ext cx="1108075" cy="640715"/>
          </a:xfrm>
          <a:prstGeom prst="rect">
            <a:avLst/>
          </a:prstGeom>
        </p:spPr>
        <p:txBody>
          <a:bodyPr vert="horz" wrap="square" lIns="0" tIns="17145" rIns="0" bIns="0" rtlCol="0">
            <a:spAutoFit/>
          </a:bodyPr>
          <a:lstStyle/>
          <a:p>
            <a:pPr marL="12700">
              <a:lnSpc>
                <a:spcPct val="100000"/>
              </a:lnSpc>
              <a:spcBef>
                <a:spcPts val="135"/>
              </a:spcBef>
            </a:pPr>
            <a:r>
              <a:rPr sz="4000" spc="10" dirty="0">
                <a:latin typeface="Arial" panose="020B0604020202020204"/>
                <a:cs typeface="Arial" panose="020B0604020202020204"/>
              </a:rPr>
              <a:t>Root</a:t>
            </a:r>
            <a:endParaRPr sz="4000">
              <a:latin typeface="Arial" panose="020B0604020202020204"/>
              <a:cs typeface="Arial" panose="020B0604020202020204"/>
            </a:endParaRPr>
          </a:p>
        </p:txBody>
      </p:sp>
      <p:sp>
        <p:nvSpPr>
          <p:cNvPr id="51" name="object 51"/>
          <p:cNvSpPr txBox="1">
            <a:spLocks noGrp="1"/>
          </p:cNvSpPr>
          <p:nvPr>
            <p:ph type="sldNum" sz="quarter" idx="7"/>
          </p:nvPr>
        </p:nvSpPr>
        <p:spPr>
          <a:prstGeom prst="rect">
            <a:avLst/>
          </a:prstGeom>
        </p:spPr>
        <p:txBody>
          <a:bodyPr vert="horz" wrap="square" lIns="0" tIns="7620" rIns="0" bIns="0" rtlCol="0">
            <a:spAutoFit/>
          </a:bodyPr>
          <a:lstStyle/>
          <a:p>
            <a:pPr marL="25400">
              <a:lnSpc>
                <a:spcPct val="100000"/>
              </a:lnSpc>
              <a:spcBef>
                <a:spcPts val="60"/>
              </a:spcBef>
            </a:pPr>
            <a:r>
              <a:rPr spc="15" dirty="0"/>
              <a:t>34</a:t>
            </a:r>
            <a:endParaRPr spc="15" dirty="0"/>
          </a:p>
        </p:txBody>
      </p:sp>
      <p:sp>
        <p:nvSpPr>
          <p:cNvPr id="50" name="object 50"/>
          <p:cNvSpPr txBox="1"/>
          <p:nvPr/>
        </p:nvSpPr>
        <p:spPr>
          <a:xfrm>
            <a:off x="4428548" y="8064639"/>
            <a:ext cx="1022985" cy="640715"/>
          </a:xfrm>
          <a:prstGeom prst="rect">
            <a:avLst/>
          </a:prstGeom>
        </p:spPr>
        <p:txBody>
          <a:bodyPr vert="horz" wrap="square" lIns="0" tIns="17145" rIns="0" bIns="0" rtlCol="0">
            <a:spAutoFit/>
          </a:bodyPr>
          <a:lstStyle/>
          <a:p>
            <a:pPr marL="12700">
              <a:lnSpc>
                <a:spcPct val="100000"/>
              </a:lnSpc>
              <a:spcBef>
                <a:spcPts val="135"/>
              </a:spcBef>
            </a:pPr>
            <a:r>
              <a:rPr sz="4000" spc="10" dirty="0">
                <a:latin typeface="Arial" panose="020B0604020202020204"/>
                <a:cs typeface="Arial" panose="020B0604020202020204"/>
              </a:rPr>
              <a:t>Leaf</a:t>
            </a:r>
            <a:endParaRPr sz="4000">
              <a:latin typeface="Arial" panose="020B0604020202020204"/>
              <a:cs typeface="Arial" panose="020B0604020202020204"/>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05205" y="452374"/>
            <a:ext cx="18093690" cy="1370330"/>
          </a:xfrm>
          <a:prstGeom prst="rect">
            <a:avLst/>
          </a:prstGeom>
        </p:spPr>
        <p:txBody>
          <a:bodyPr vert="horz" wrap="square" lIns="0" tIns="16510" rIns="0" bIns="0" rtlCol="0">
            <a:spAutoFit/>
          </a:bodyPr>
          <a:lstStyle/>
          <a:p>
            <a:pPr marL="13970" algn="ctr">
              <a:lnSpc>
                <a:spcPct val="100000"/>
              </a:lnSpc>
              <a:spcBef>
                <a:spcPts val="130"/>
              </a:spcBef>
            </a:pPr>
            <a:r>
              <a:rPr sz="8800" spc="135" dirty="0"/>
              <a:t>Circular </a:t>
            </a:r>
            <a:r>
              <a:rPr sz="8800" spc="140" dirty="0"/>
              <a:t>Hierarchical </a:t>
            </a:r>
            <a:r>
              <a:rPr sz="8800" spc="120" dirty="0"/>
              <a:t>FFS-based</a:t>
            </a:r>
            <a:r>
              <a:rPr sz="8800" spc="-285" dirty="0"/>
              <a:t> </a:t>
            </a:r>
            <a:r>
              <a:rPr sz="8800" spc="40" dirty="0"/>
              <a:t>Queue</a:t>
            </a:r>
            <a:endParaRPr sz="8800" spc="40" dirty="0"/>
          </a:p>
        </p:txBody>
      </p:sp>
      <p:sp>
        <p:nvSpPr>
          <p:cNvPr id="3" name="object 3"/>
          <p:cNvSpPr/>
          <p:nvPr/>
        </p:nvSpPr>
        <p:spPr>
          <a:xfrm>
            <a:off x="2857704" y="4913350"/>
            <a:ext cx="1122680" cy="762635"/>
          </a:xfrm>
          <a:custGeom>
            <a:avLst/>
            <a:gdLst/>
            <a:ahLst/>
            <a:cxnLst/>
            <a:rect l="l" t="t" r="r" b="b"/>
            <a:pathLst>
              <a:path w="1122679" h="762635">
                <a:moveTo>
                  <a:pt x="0" y="0"/>
                </a:moveTo>
                <a:lnTo>
                  <a:pt x="1122378" y="0"/>
                </a:lnTo>
                <a:lnTo>
                  <a:pt x="1122378" y="762462"/>
                </a:lnTo>
                <a:lnTo>
                  <a:pt x="0" y="762462"/>
                </a:lnTo>
                <a:lnTo>
                  <a:pt x="0" y="0"/>
                </a:lnTo>
                <a:close/>
              </a:path>
            </a:pathLst>
          </a:custGeom>
          <a:solidFill>
            <a:srgbClr val="FFFFFF"/>
          </a:solidFill>
        </p:spPr>
        <p:txBody>
          <a:bodyPr wrap="square" lIns="0" tIns="0" rIns="0" bIns="0" rtlCol="0"/>
          <a:lstStyle/>
          <a:p/>
        </p:txBody>
      </p:sp>
      <p:sp>
        <p:nvSpPr>
          <p:cNvPr id="4" name="object 4"/>
          <p:cNvSpPr/>
          <p:nvPr/>
        </p:nvSpPr>
        <p:spPr>
          <a:xfrm>
            <a:off x="3980083" y="4913350"/>
            <a:ext cx="1122680" cy="762635"/>
          </a:xfrm>
          <a:custGeom>
            <a:avLst/>
            <a:gdLst/>
            <a:ahLst/>
            <a:cxnLst/>
            <a:rect l="l" t="t" r="r" b="b"/>
            <a:pathLst>
              <a:path w="1122679" h="762635">
                <a:moveTo>
                  <a:pt x="0" y="0"/>
                </a:moveTo>
                <a:lnTo>
                  <a:pt x="1122378" y="0"/>
                </a:lnTo>
                <a:lnTo>
                  <a:pt x="1122378" y="762462"/>
                </a:lnTo>
                <a:lnTo>
                  <a:pt x="0" y="762462"/>
                </a:lnTo>
                <a:lnTo>
                  <a:pt x="0" y="0"/>
                </a:lnTo>
                <a:close/>
              </a:path>
            </a:pathLst>
          </a:custGeom>
          <a:solidFill>
            <a:srgbClr val="FFFFFF"/>
          </a:solidFill>
        </p:spPr>
        <p:txBody>
          <a:bodyPr wrap="square" lIns="0" tIns="0" rIns="0" bIns="0" rtlCol="0"/>
          <a:lstStyle/>
          <a:p/>
        </p:txBody>
      </p:sp>
      <p:graphicFrame>
        <p:nvGraphicFramePr>
          <p:cNvPr id="5" name="object 5"/>
          <p:cNvGraphicFramePr>
            <a:graphicFrameLocks noGrp="1"/>
          </p:cNvGraphicFramePr>
          <p:nvPr/>
        </p:nvGraphicFramePr>
        <p:xfrm>
          <a:off x="1722311" y="4900334"/>
          <a:ext cx="6773545" cy="788670"/>
        </p:xfrm>
        <a:graphic>
          <a:graphicData uri="http://schemas.openxmlformats.org/drawingml/2006/table">
            <a:tbl>
              <a:tblPr firstRow="1" bandRow="1">
                <a:tableStyleId>{2D5ABB26-0587-4C30-8999-92F81FD0307C}</a:tableStyleId>
              </a:tblPr>
              <a:tblGrid>
                <a:gridCol w="1122680"/>
                <a:gridCol w="1122680"/>
                <a:gridCol w="1122680"/>
                <a:gridCol w="1122679"/>
                <a:gridCol w="1122679"/>
                <a:gridCol w="1122679"/>
              </a:tblGrid>
              <a:tr h="762463">
                <a:tc>
                  <a:txBody>
                    <a:bodyPr/>
                    <a:lstStyle/>
                    <a:p>
                      <a:pPr marL="271145">
                        <a:lnSpc>
                          <a:spcPct val="100000"/>
                        </a:lnSpc>
                        <a:spcBef>
                          <a:spcPts val="1285"/>
                        </a:spcBef>
                      </a:pPr>
                      <a:r>
                        <a:rPr sz="2700" spc="10" dirty="0">
                          <a:latin typeface="Arial" panose="020B0604020202020204"/>
                          <a:cs typeface="Arial" panose="020B0604020202020204"/>
                        </a:rPr>
                        <a:t>242</a:t>
                      </a:r>
                      <a:endParaRPr sz="2700">
                        <a:latin typeface="Arial" panose="020B0604020202020204"/>
                        <a:cs typeface="Arial" panose="020B0604020202020204"/>
                      </a:endParaRPr>
                    </a:p>
                  </a:txBody>
                  <a:tcPr marL="0" marR="0" marT="163195"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L="271145">
                        <a:lnSpc>
                          <a:spcPct val="100000"/>
                        </a:lnSpc>
                        <a:spcBef>
                          <a:spcPts val="1285"/>
                        </a:spcBef>
                      </a:pPr>
                      <a:r>
                        <a:rPr sz="2700" spc="10" dirty="0">
                          <a:latin typeface="Arial" panose="020B0604020202020204"/>
                          <a:cs typeface="Arial" panose="020B0604020202020204"/>
                        </a:rPr>
                        <a:t>243</a:t>
                      </a:r>
                      <a:endParaRPr sz="2700">
                        <a:latin typeface="Arial" panose="020B0604020202020204"/>
                        <a:cs typeface="Arial" panose="020B0604020202020204"/>
                      </a:endParaRPr>
                    </a:p>
                  </a:txBody>
                  <a:tcPr marL="0" marR="0" marT="163195"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L="271145">
                        <a:lnSpc>
                          <a:spcPct val="100000"/>
                        </a:lnSpc>
                        <a:spcBef>
                          <a:spcPts val="1285"/>
                        </a:spcBef>
                      </a:pPr>
                      <a:r>
                        <a:rPr sz="2700" spc="10" dirty="0">
                          <a:latin typeface="Arial" panose="020B0604020202020204"/>
                          <a:cs typeface="Arial" panose="020B0604020202020204"/>
                        </a:rPr>
                        <a:t>244</a:t>
                      </a:r>
                      <a:endParaRPr sz="2700">
                        <a:latin typeface="Arial" panose="020B0604020202020204"/>
                        <a:cs typeface="Arial" panose="020B0604020202020204"/>
                      </a:endParaRPr>
                    </a:p>
                  </a:txBody>
                  <a:tcPr marL="0" marR="0" marT="163195"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L="271145">
                        <a:lnSpc>
                          <a:spcPct val="100000"/>
                        </a:lnSpc>
                        <a:spcBef>
                          <a:spcPts val="1285"/>
                        </a:spcBef>
                      </a:pPr>
                      <a:r>
                        <a:rPr sz="2700" spc="10" dirty="0">
                          <a:latin typeface="Arial" panose="020B0604020202020204"/>
                          <a:cs typeface="Arial" panose="020B0604020202020204"/>
                        </a:rPr>
                        <a:t>245</a:t>
                      </a:r>
                      <a:endParaRPr sz="2700">
                        <a:latin typeface="Arial" panose="020B0604020202020204"/>
                        <a:cs typeface="Arial" panose="020B0604020202020204"/>
                      </a:endParaRPr>
                    </a:p>
                  </a:txBody>
                  <a:tcPr marL="0" marR="0" marT="163195"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999999"/>
                    </a:solidFill>
                  </a:tcPr>
                </a:tc>
                <a:tc>
                  <a:txBody>
                    <a:bodyPr/>
                    <a:lstStyle/>
                    <a:p>
                      <a:pPr marL="271145">
                        <a:lnSpc>
                          <a:spcPct val="100000"/>
                        </a:lnSpc>
                        <a:spcBef>
                          <a:spcPts val="1285"/>
                        </a:spcBef>
                      </a:pPr>
                      <a:r>
                        <a:rPr sz="2700" spc="10" dirty="0">
                          <a:latin typeface="Arial" panose="020B0604020202020204"/>
                          <a:cs typeface="Arial" panose="020B0604020202020204"/>
                        </a:rPr>
                        <a:t>246</a:t>
                      </a:r>
                      <a:endParaRPr sz="2700">
                        <a:latin typeface="Arial" panose="020B0604020202020204"/>
                        <a:cs typeface="Arial" panose="020B0604020202020204"/>
                      </a:endParaRPr>
                    </a:p>
                  </a:txBody>
                  <a:tcPr marL="0" marR="0" marT="163195"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999999"/>
                    </a:solidFill>
                  </a:tcPr>
                </a:tc>
                <a:tc>
                  <a:txBody>
                    <a:bodyPr/>
                    <a:lstStyle/>
                    <a:p>
                      <a:pPr marL="271145">
                        <a:lnSpc>
                          <a:spcPct val="100000"/>
                        </a:lnSpc>
                        <a:spcBef>
                          <a:spcPts val="1285"/>
                        </a:spcBef>
                      </a:pPr>
                      <a:r>
                        <a:rPr sz="2700" spc="10" dirty="0">
                          <a:latin typeface="Arial" panose="020B0604020202020204"/>
                          <a:cs typeface="Arial" panose="020B0604020202020204"/>
                        </a:rPr>
                        <a:t>247</a:t>
                      </a:r>
                      <a:endParaRPr sz="2700">
                        <a:latin typeface="Arial" panose="020B0604020202020204"/>
                        <a:cs typeface="Arial" panose="020B0604020202020204"/>
                      </a:endParaRPr>
                    </a:p>
                  </a:txBody>
                  <a:tcPr marL="0" marR="0" marT="163195"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999999"/>
                    </a:solidFill>
                  </a:tcPr>
                </a:tc>
              </a:tr>
            </a:tbl>
          </a:graphicData>
        </a:graphic>
      </p:graphicFrame>
      <p:sp>
        <p:nvSpPr>
          <p:cNvPr id="6" name="object 6"/>
          <p:cNvSpPr/>
          <p:nvPr/>
        </p:nvSpPr>
        <p:spPr>
          <a:xfrm>
            <a:off x="2709652" y="6324248"/>
            <a:ext cx="1122680" cy="762635"/>
          </a:xfrm>
          <a:custGeom>
            <a:avLst/>
            <a:gdLst/>
            <a:ahLst/>
            <a:cxnLst/>
            <a:rect l="l" t="t" r="r" b="b"/>
            <a:pathLst>
              <a:path w="1122679" h="762634">
                <a:moveTo>
                  <a:pt x="0" y="0"/>
                </a:moveTo>
                <a:lnTo>
                  <a:pt x="1122379" y="0"/>
                </a:lnTo>
                <a:lnTo>
                  <a:pt x="1122379" y="762462"/>
                </a:lnTo>
                <a:lnTo>
                  <a:pt x="0" y="762462"/>
                </a:lnTo>
                <a:lnTo>
                  <a:pt x="0" y="0"/>
                </a:lnTo>
                <a:close/>
              </a:path>
            </a:pathLst>
          </a:custGeom>
          <a:solidFill>
            <a:srgbClr val="FFFFFF"/>
          </a:solidFill>
        </p:spPr>
        <p:txBody>
          <a:bodyPr wrap="square" lIns="0" tIns="0" rIns="0" bIns="0" rtlCol="0"/>
          <a:lstStyle/>
          <a:p/>
        </p:txBody>
      </p:sp>
      <p:sp>
        <p:nvSpPr>
          <p:cNvPr id="7" name="object 7"/>
          <p:cNvSpPr/>
          <p:nvPr/>
        </p:nvSpPr>
        <p:spPr>
          <a:xfrm>
            <a:off x="5089003" y="6324248"/>
            <a:ext cx="1122680" cy="762635"/>
          </a:xfrm>
          <a:custGeom>
            <a:avLst/>
            <a:gdLst/>
            <a:ahLst/>
            <a:cxnLst/>
            <a:rect l="l" t="t" r="r" b="b"/>
            <a:pathLst>
              <a:path w="1122679" h="762634">
                <a:moveTo>
                  <a:pt x="0" y="0"/>
                </a:moveTo>
                <a:lnTo>
                  <a:pt x="1122378" y="0"/>
                </a:lnTo>
                <a:lnTo>
                  <a:pt x="1122378" y="762462"/>
                </a:lnTo>
                <a:lnTo>
                  <a:pt x="0" y="762462"/>
                </a:lnTo>
                <a:lnTo>
                  <a:pt x="0" y="0"/>
                </a:lnTo>
                <a:close/>
              </a:path>
            </a:pathLst>
          </a:custGeom>
          <a:solidFill>
            <a:srgbClr val="FFFFFF"/>
          </a:solidFill>
        </p:spPr>
        <p:txBody>
          <a:bodyPr wrap="square" lIns="0" tIns="0" rIns="0" bIns="0" rtlCol="0"/>
          <a:lstStyle/>
          <a:p/>
        </p:txBody>
      </p:sp>
      <p:sp>
        <p:nvSpPr>
          <p:cNvPr id="8" name="object 8"/>
          <p:cNvSpPr/>
          <p:nvPr/>
        </p:nvSpPr>
        <p:spPr>
          <a:xfrm>
            <a:off x="7468352" y="6324248"/>
            <a:ext cx="1122680" cy="762635"/>
          </a:xfrm>
          <a:custGeom>
            <a:avLst/>
            <a:gdLst/>
            <a:ahLst/>
            <a:cxnLst/>
            <a:rect l="l" t="t" r="r" b="b"/>
            <a:pathLst>
              <a:path w="1122679" h="762634">
                <a:moveTo>
                  <a:pt x="0" y="0"/>
                </a:moveTo>
                <a:lnTo>
                  <a:pt x="1122378" y="0"/>
                </a:lnTo>
                <a:lnTo>
                  <a:pt x="1122378" y="762462"/>
                </a:lnTo>
                <a:lnTo>
                  <a:pt x="0" y="762462"/>
                </a:lnTo>
                <a:lnTo>
                  <a:pt x="0" y="0"/>
                </a:lnTo>
                <a:close/>
              </a:path>
            </a:pathLst>
          </a:custGeom>
          <a:solidFill>
            <a:srgbClr val="FFFFFF"/>
          </a:solidFill>
        </p:spPr>
        <p:txBody>
          <a:bodyPr wrap="square" lIns="0" tIns="0" rIns="0" bIns="0" rtlCol="0"/>
          <a:lstStyle/>
          <a:p/>
        </p:txBody>
      </p:sp>
      <p:sp>
        <p:nvSpPr>
          <p:cNvPr id="9" name="object 9"/>
          <p:cNvSpPr txBox="1"/>
          <p:nvPr/>
        </p:nvSpPr>
        <p:spPr>
          <a:xfrm>
            <a:off x="16398064" y="7073295"/>
            <a:ext cx="2265680" cy="1181735"/>
          </a:xfrm>
          <a:prstGeom prst="rect">
            <a:avLst/>
          </a:prstGeom>
        </p:spPr>
        <p:txBody>
          <a:bodyPr vert="horz" wrap="square" lIns="0" tIns="40005" rIns="0" bIns="0" rtlCol="0">
            <a:spAutoFit/>
          </a:bodyPr>
          <a:lstStyle/>
          <a:p>
            <a:pPr marL="12700" marR="5080">
              <a:lnSpc>
                <a:spcPts val="4510"/>
              </a:lnSpc>
              <a:spcBef>
                <a:spcPts val="315"/>
              </a:spcBef>
            </a:pPr>
            <a:r>
              <a:rPr sz="3800" spc="5" dirty="0">
                <a:latin typeface="Arial" panose="020B0604020202020204"/>
                <a:cs typeface="Arial" panose="020B0604020202020204"/>
              </a:rPr>
              <a:t>Bitmap  </a:t>
            </a:r>
            <a:r>
              <a:rPr sz="3800" spc="10" dirty="0">
                <a:latin typeface="Arial" panose="020B0604020202020204"/>
                <a:cs typeface="Arial" panose="020B0604020202020204"/>
              </a:rPr>
              <a:t>Meta</a:t>
            </a:r>
            <a:r>
              <a:rPr sz="3800" spc="-90" dirty="0">
                <a:latin typeface="Arial" panose="020B0604020202020204"/>
                <a:cs typeface="Arial" panose="020B0604020202020204"/>
              </a:rPr>
              <a:t> </a:t>
            </a:r>
            <a:r>
              <a:rPr sz="3800" spc="10" dirty="0">
                <a:latin typeface="Arial" panose="020B0604020202020204"/>
                <a:cs typeface="Arial" panose="020B0604020202020204"/>
              </a:rPr>
              <a:t>Data</a:t>
            </a:r>
            <a:endParaRPr sz="3800">
              <a:latin typeface="Arial" panose="020B0604020202020204"/>
              <a:cs typeface="Arial" panose="020B0604020202020204"/>
            </a:endParaRPr>
          </a:p>
        </p:txBody>
      </p:sp>
      <p:sp>
        <p:nvSpPr>
          <p:cNvPr id="10" name="object 10"/>
          <p:cNvSpPr/>
          <p:nvPr/>
        </p:nvSpPr>
        <p:spPr>
          <a:xfrm>
            <a:off x="5089003" y="7382609"/>
            <a:ext cx="1122680" cy="762635"/>
          </a:xfrm>
          <a:custGeom>
            <a:avLst/>
            <a:gdLst/>
            <a:ahLst/>
            <a:cxnLst/>
            <a:rect l="l" t="t" r="r" b="b"/>
            <a:pathLst>
              <a:path w="1122679" h="762634">
                <a:moveTo>
                  <a:pt x="0" y="0"/>
                </a:moveTo>
                <a:lnTo>
                  <a:pt x="1122378" y="0"/>
                </a:lnTo>
                <a:lnTo>
                  <a:pt x="1122378" y="762462"/>
                </a:lnTo>
                <a:lnTo>
                  <a:pt x="0" y="762462"/>
                </a:lnTo>
                <a:lnTo>
                  <a:pt x="0" y="0"/>
                </a:lnTo>
                <a:close/>
              </a:path>
            </a:pathLst>
          </a:custGeom>
          <a:solidFill>
            <a:srgbClr val="FFFFFF"/>
          </a:solidFill>
        </p:spPr>
        <p:txBody>
          <a:bodyPr wrap="square" lIns="0" tIns="0" rIns="0" bIns="0" rtlCol="0"/>
          <a:lstStyle/>
          <a:p/>
        </p:txBody>
      </p:sp>
      <p:sp>
        <p:nvSpPr>
          <p:cNvPr id="11" name="object 11"/>
          <p:cNvSpPr/>
          <p:nvPr/>
        </p:nvSpPr>
        <p:spPr>
          <a:xfrm>
            <a:off x="7468352" y="7382609"/>
            <a:ext cx="1122680" cy="762635"/>
          </a:xfrm>
          <a:custGeom>
            <a:avLst/>
            <a:gdLst/>
            <a:ahLst/>
            <a:cxnLst/>
            <a:rect l="l" t="t" r="r" b="b"/>
            <a:pathLst>
              <a:path w="1122679" h="762634">
                <a:moveTo>
                  <a:pt x="0" y="0"/>
                </a:moveTo>
                <a:lnTo>
                  <a:pt x="1122378" y="0"/>
                </a:lnTo>
                <a:lnTo>
                  <a:pt x="1122378" y="762462"/>
                </a:lnTo>
                <a:lnTo>
                  <a:pt x="0" y="762462"/>
                </a:lnTo>
                <a:lnTo>
                  <a:pt x="0" y="0"/>
                </a:lnTo>
                <a:close/>
              </a:path>
            </a:pathLst>
          </a:custGeom>
          <a:solidFill>
            <a:srgbClr val="FFFFFF"/>
          </a:solidFill>
        </p:spPr>
        <p:txBody>
          <a:bodyPr wrap="square" lIns="0" tIns="0" rIns="0" bIns="0" rtlCol="0"/>
          <a:lstStyle/>
          <a:p/>
        </p:txBody>
      </p:sp>
      <p:sp>
        <p:nvSpPr>
          <p:cNvPr id="12" name="object 12"/>
          <p:cNvSpPr txBox="1"/>
          <p:nvPr/>
        </p:nvSpPr>
        <p:spPr>
          <a:xfrm>
            <a:off x="5171807" y="8409885"/>
            <a:ext cx="1122680" cy="762635"/>
          </a:xfrm>
          <a:prstGeom prst="rect">
            <a:avLst/>
          </a:prstGeom>
          <a:ln w="26030">
            <a:solidFill>
              <a:srgbClr val="000000"/>
            </a:solidFill>
          </a:ln>
        </p:spPr>
        <p:txBody>
          <a:bodyPr vert="horz" wrap="square" lIns="0" tIns="78740" rIns="0" bIns="0" rtlCol="0">
            <a:spAutoFit/>
          </a:bodyPr>
          <a:lstStyle/>
          <a:p>
            <a:pPr algn="ctr">
              <a:lnSpc>
                <a:spcPct val="100000"/>
              </a:lnSpc>
              <a:spcBef>
                <a:spcPts val="620"/>
              </a:spcBef>
            </a:pPr>
            <a:r>
              <a:rPr sz="3800" spc="10" dirty="0">
                <a:latin typeface="Arial" panose="020B0604020202020204"/>
                <a:cs typeface="Arial" panose="020B0604020202020204"/>
              </a:rPr>
              <a:t>1</a:t>
            </a:r>
            <a:endParaRPr sz="3800">
              <a:latin typeface="Arial" panose="020B0604020202020204"/>
              <a:cs typeface="Arial" panose="020B0604020202020204"/>
            </a:endParaRPr>
          </a:p>
        </p:txBody>
      </p:sp>
      <p:sp>
        <p:nvSpPr>
          <p:cNvPr id="13" name="object 13"/>
          <p:cNvSpPr/>
          <p:nvPr/>
        </p:nvSpPr>
        <p:spPr>
          <a:xfrm>
            <a:off x="6294186" y="8409885"/>
            <a:ext cx="1122680" cy="762635"/>
          </a:xfrm>
          <a:custGeom>
            <a:avLst/>
            <a:gdLst/>
            <a:ahLst/>
            <a:cxnLst/>
            <a:rect l="l" t="t" r="r" b="b"/>
            <a:pathLst>
              <a:path w="1122679" h="762634">
                <a:moveTo>
                  <a:pt x="0" y="0"/>
                </a:moveTo>
                <a:lnTo>
                  <a:pt x="1122378" y="0"/>
                </a:lnTo>
                <a:lnTo>
                  <a:pt x="1122378" y="762462"/>
                </a:lnTo>
                <a:lnTo>
                  <a:pt x="0" y="762462"/>
                </a:lnTo>
                <a:lnTo>
                  <a:pt x="0" y="0"/>
                </a:lnTo>
                <a:close/>
              </a:path>
            </a:pathLst>
          </a:custGeom>
          <a:solidFill>
            <a:srgbClr val="FFFFFF"/>
          </a:solidFill>
        </p:spPr>
        <p:txBody>
          <a:bodyPr wrap="square" lIns="0" tIns="0" rIns="0" bIns="0" rtlCol="0"/>
          <a:lstStyle/>
          <a:p/>
        </p:txBody>
      </p:sp>
      <p:sp>
        <p:nvSpPr>
          <p:cNvPr id="14" name="object 14"/>
          <p:cNvSpPr txBox="1"/>
          <p:nvPr/>
        </p:nvSpPr>
        <p:spPr>
          <a:xfrm>
            <a:off x="6294186" y="8409885"/>
            <a:ext cx="1122680" cy="762635"/>
          </a:xfrm>
          <a:prstGeom prst="rect">
            <a:avLst/>
          </a:prstGeom>
          <a:ln w="26030">
            <a:solidFill>
              <a:srgbClr val="000000"/>
            </a:solidFill>
          </a:ln>
        </p:spPr>
        <p:txBody>
          <a:bodyPr vert="horz" wrap="square" lIns="0" tIns="78740" rIns="0" bIns="0" rtlCol="0">
            <a:spAutoFit/>
          </a:bodyPr>
          <a:lstStyle/>
          <a:p>
            <a:pPr algn="ctr">
              <a:lnSpc>
                <a:spcPct val="100000"/>
              </a:lnSpc>
              <a:spcBef>
                <a:spcPts val="620"/>
              </a:spcBef>
            </a:pPr>
            <a:r>
              <a:rPr sz="3800" spc="10" dirty="0">
                <a:latin typeface="Arial" panose="020B0604020202020204"/>
                <a:cs typeface="Arial" panose="020B0604020202020204"/>
              </a:rPr>
              <a:t>1</a:t>
            </a:r>
            <a:endParaRPr sz="3800">
              <a:latin typeface="Arial" panose="020B0604020202020204"/>
              <a:cs typeface="Arial" panose="020B0604020202020204"/>
            </a:endParaRPr>
          </a:p>
        </p:txBody>
      </p:sp>
      <p:sp>
        <p:nvSpPr>
          <p:cNvPr id="15" name="object 15"/>
          <p:cNvSpPr/>
          <p:nvPr/>
        </p:nvSpPr>
        <p:spPr>
          <a:xfrm>
            <a:off x="5114828" y="8137693"/>
            <a:ext cx="618490" cy="272415"/>
          </a:xfrm>
          <a:custGeom>
            <a:avLst/>
            <a:gdLst/>
            <a:ahLst/>
            <a:cxnLst/>
            <a:rect l="l" t="t" r="r" b="b"/>
            <a:pathLst>
              <a:path w="618489" h="272415">
                <a:moveTo>
                  <a:pt x="618169" y="272191"/>
                </a:moveTo>
                <a:lnTo>
                  <a:pt x="0" y="0"/>
                </a:lnTo>
              </a:path>
            </a:pathLst>
          </a:custGeom>
          <a:ln w="26030">
            <a:solidFill>
              <a:srgbClr val="000000"/>
            </a:solidFill>
          </a:ln>
        </p:spPr>
        <p:txBody>
          <a:bodyPr wrap="square" lIns="0" tIns="0" rIns="0" bIns="0" rtlCol="0"/>
          <a:lstStyle/>
          <a:p/>
        </p:txBody>
      </p:sp>
      <p:sp>
        <p:nvSpPr>
          <p:cNvPr id="16" name="object 16"/>
          <p:cNvSpPr/>
          <p:nvPr/>
        </p:nvSpPr>
        <p:spPr>
          <a:xfrm>
            <a:off x="6855376" y="8137693"/>
            <a:ext cx="620395" cy="272415"/>
          </a:xfrm>
          <a:custGeom>
            <a:avLst/>
            <a:gdLst/>
            <a:ahLst/>
            <a:cxnLst/>
            <a:rect l="l" t="t" r="r" b="b"/>
            <a:pathLst>
              <a:path w="620395" h="272415">
                <a:moveTo>
                  <a:pt x="0" y="272191"/>
                </a:moveTo>
                <a:lnTo>
                  <a:pt x="619808" y="0"/>
                </a:lnTo>
              </a:path>
            </a:pathLst>
          </a:custGeom>
          <a:ln w="26030">
            <a:solidFill>
              <a:srgbClr val="000000"/>
            </a:solidFill>
          </a:ln>
        </p:spPr>
        <p:txBody>
          <a:bodyPr wrap="square" lIns="0" tIns="0" rIns="0" bIns="0" rtlCol="0"/>
          <a:lstStyle/>
          <a:p/>
        </p:txBody>
      </p:sp>
      <p:sp>
        <p:nvSpPr>
          <p:cNvPr id="17" name="object 17"/>
          <p:cNvSpPr/>
          <p:nvPr/>
        </p:nvSpPr>
        <p:spPr>
          <a:xfrm>
            <a:off x="6907162" y="7092381"/>
            <a:ext cx="560070" cy="290830"/>
          </a:xfrm>
          <a:custGeom>
            <a:avLst/>
            <a:gdLst/>
            <a:ahLst/>
            <a:cxnLst/>
            <a:rect l="l" t="t" r="r" b="b"/>
            <a:pathLst>
              <a:path w="560070" h="290829">
                <a:moveTo>
                  <a:pt x="559959" y="0"/>
                </a:moveTo>
                <a:lnTo>
                  <a:pt x="0" y="290227"/>
                </a:lnTo>
              </a:path>
            </a:pathLst>
          </a:custGeom>
          <a:ln w="26030">
            <a:solidFill>
              <a:srgbClr val="000000"/>
            </a:solidFill>
          </a:ln>
        </p:spPr>
        <p:txBody>
          <a:bodyPr wrap="square" lIns="0" tIns="0" rIns="0" bIns="0" rtlCol="0"/>
          <a:lstStyle/>
          <a:p/>
        </p:txBody>
      </p:sp>
      <p:sp>
        <p:nvSpPr>
          <p:cNvPr id="18" name="object 18"/>
          <p:cNvSpPr/>
          <p:nvPr/>
        </p:nvSpPr>
        <p:spPr>
          <a:xfrm>
            <a:off x="5076295" y="7103040"/>
            <a:ext cx="574040" cy="280035"/>
          </a:xfrm>
          <a:custGeom>
            <a:avLst/>
            <a:gdLst/>
            <a:ahLst/>
            <a:cxnLst/>
            <a:rect l="l" t="t" r="r" b="b"/>
            <a:pathLst>
              <a:path w="574039" h="280034">
                <a:moveTo>
                  <a:pt x="0" y="0"/>
                </a:moveTo>
                <a:lnTo>
                  <a:pt x="573897" y="279569"/>
                </a:lnTo>
              </a:path>
            </a:pathLst>
          </a:custGeom>
          <a:ln w="26030">
            <a:solidFill>
              <a:srgbClr val="000000"/>
            </a:solidFill>
          </a:ln>
        </p:spPr>
        <p:txBody>
          <a:bodyPr wrap="square" lIns="0" tIns="0" rIns="0" bIns="0" rtlCol="0"/>
          <a:lstStyle/>
          <a:p/>
        </p:txBody>
      </p:sp>
      <p:sp>
        <p:nvSpPr>
          <p:cNvPr id="19" name="object 19"/>
          <p:cNvSpPr/>
          <p:nvPr/>
        </p:nvSpPr>
        <p:spPr>
          <a:xfrm>
            <a:off x="2713000" y="3978649"/>
            <a:ext cx="0" cy="741680"/>
          </a:xfrm>
          <a:custGeom>
            <a:avLst/>
            <a:gdLst/>
            <a:ahLst/>
            <a:cxnLst/>
            <a:rect l="l" t="t" r="r" b="b"/>
            <a:pathLst>
              <a:path h="741679">
                <a:moveTo>
                  <a:pt x="0" y="0"/>
                </a:moveTo>
                <a:lnTo>
                  <a:pt x="0" y="741146"/>
                </a:lnTo>
              </a:path>
            </a:pathLst>
          </a:custGeom>
          <a:ln w="26030">
            <a:solidFill>
              <a:srgbClr val="000000"/>
            </a:solidFill>
          </a:ln>
        </p:spPr>
        <p:txBody>
          <a:bodyPr wrap="square" lIns="0" tIns="0" rIns="0" bIns="0" rtlCol="0"/>
          <a:lstStyle/>
          <a:p/>
        </p:txBody>
      </p:sp>
      <p:sp>
        <p:nvSpPr>
          <p:cNvPr id="20" name="object 20"/>
          <p:cNvSpPr/>
          <p:nvPr/>
        </p:nvSpPr>
        <p:spPr>
          <a:xfrm>
            <a:off x="1866502" y="3963960"/>
            <a:ext cx="0" cy="741680"/>
          </a:xfrm>
          <a:custGeom>
            <a:avLst/>
            <a:gdLst/>
            <a:ahLst/>
            <a:cxnLst/>
            <a:rect l="l" t="t" r="r" b="b"/>
            <a:pathLst>
              <a:path h="741679">
                <a:moveTo>
                  <a:pt x="0" y="0"/>
                </a:moveTo>
                <a:lnTo>
                  <a:pt x="0" y="741146"/>
                </a:lnTo>
              </a:path>
            </a:pathLst>
          </a:custGeom>
          <a:ln w="26030">
            <a:solidFill>
              <a:srgbClr val="000000"/>
            </a:solidFill>
          </a:ln>
        </p:spPr>
        <p:txBody>
          <a:bodyPr wrap="square" lIns="0" tIns="0" rIns="0" bIns="0" rtlCol="0"/>
          <a:lstStyle/>
          <a:p/>
        </p:txBody>
      </p:sp>
      <p:sp>
        <p:nvSpPr>
          <p:cNvPr id="21" name="object 21"/>
          <p:cNvSpPr/>
          <p:nvPr/>
        </p:nvSpPr>
        <p:spPr>
          <a:xfrm>
            <a:off x="1852975" y="4705107"/>
            <a:ext cx="860425" cy="0"/>
          </a:xfrm>
          <a:custGeom>
            <a:avLst/>
            <a:gdLst/>
            <a:ahLst/>
            <a:cxnLst/>
            <a:rect l="l" t="t" r="r" b="b"/>
            <a:pathLst>
              <a:path w="860425">
                <a:moveTo>
                  <a:pt x="0" y="0"/>
                </a:moveTo>
                <a:lnTo>
                  <a:pt x="860025" y="0"/>
                </a:lnTo>
              </a:path>
            </a:pathLst>
          </a:custGeom>
          <a:ln w="26030">
            <a:solidFill>
              <a:srgbClr val="000000"/>
            </a:solidFill>
          </a:ln>
        </p:spPr>
        <p:txBody>
          <a:bodyPr wrap="square" lIns="0" tIns="0" rIns="0" bIns="0" rtlCol="0"/>
          <a:lstStyle/>
          <a:p/>
        </p:txBody>
      </p:sp>
      <p:sp>
        <p:nvSpPr>
          <p:cNvPr id="22" name="object 22"/>
          <p:cNvSpPr/>
          <p:nvPr/>
        </p:nvSpPr>
        <p:spPr>
          <a:xfrm>
            <a:off x="3842143" y="3993338"/>
            <a:ext cx="0" cy="741680"/>
          </a:xfrm>
          <a:custGeom>
            <a:avLst/>
            <a:gdLst/>
            <a:ahLst/>
            <a:cxnLst/>
            <a:rect l="l" t="t" r="r" b="b"/>
            <a:pathLst>
              <a:path h="741679">
                <a:moveTo>
                  <a:pt x="0" y="0"/>
                </a:moveTo>
                <a:lnTo>
                  <a:pt x="0" y="741146"/>
                </a:lnTo>
              </a:path>
            </a:pathLst>
          </a:custGeom>
          <a:ln w="26030">
            <a:solidFill>
              <a:srgbClr val="000000"/>
            </a:solidFill>
          </a:ln>
        </p:spPr>
        <p:txBody>
          <a:bodyPr wrap="square" lIns="0" tIns="0" rIns="0" bIns="0" rtlCol="0"/>
          <a:lstStyle/>
          <a:p/>
        </p:txBody>
      </p:sp>
      <p:sp>
        <p:nvSpPr>
          <p:cNvPr id="23" name="object 23"/>
          <p:cNvSpPr/>
          <p:nvPr/>
        </p:nvSpPr>
        <p:spPr>
          <a:xfrm>
            <a:off x="2995645" y="3978649"/>
            <a:ext cx="0" cy="741680"/>
          </a:xfrm>
          <a:custGeom>
            <a:avLst/>
            <a:gdLst/>
            <a:ahLst/>
            <a:cxnLst/>
            <a:rect l="l" t="t" r="r" b="b"/>
            <a:pathLst>
              <a:path h="741679">
                <a:moveTo>
                  <a:pt x="0" y="0"/>
                </a:moveTo>
                <a:lnTo>
                  <a:pt x="0" y="741146"/>
                </a:lnTo>
              </a:path>
            </a:pathLst>
          </a:custGeom>
          <a:ln w="26030">
            <a:solidFill>
              <a:srgbClr val="000000"/>
            </a:solidFill>
          </a:ln>
        </p:spPr>
        <p:txBody>
          <a:bodyPr wrap="square" lIns="0" tIns="0" rIns="0" bIns="0" rtlCol="0"/>
          <a:lstStyle/>
          <a:p/>
        </p:txBody>
      </p:sp>
      <p:sp>
        <p:nvSpPr>
          <p:cNvPr id="24" name="object 24"/>
          <p:cNvSpPr/>
          <p:nvPr/>
        </p:nvSpPr>
        <p:spPr>
          <a:xfrm>
            <a:off x="2982117" y="4719796"/>
            <a:ext cx="860425" cy="0"/>
          </a:xfrm>
          <a:custGeom>
            <a:avLst/>
            <a:gdLst/>
            <a:ahLst/>
            <a:cxnLst/>
            <a:rect l="l" t="t" r="r" b="b"/>
            <a:pathLst>
              <a:path w="860425">
                <a:moveTo>
                  <a:pt x="0" y="0"/>
                </a:moveTo>
                <a:lnTo>
                  <a:pt x="860025" y="0"/>
                </a:lnTo>
              </a:path>
            </a:pathLst>
          </a:custGeom>
          <a:ln w="26030">
            <a:solidFill>
              <a:srgbClr val="000000"/>
            </a:solidFill>
          </a:ln>
        </p:spPr>
        <p:txBody>
          <a:bodyPr wrap="square" lIns="0" tIns="0" rIns="0" bIns="0" rtlCol="0"/>
          <a:lstStyle/>
          <a:p/>
        </p:txBody>
      </p:sp>
      <p:sp>
        <p:nvSpPr>
          <p:cNvPr id="25" name="object 25"/>
          <p:cNvSpPr/>
          <p:nvPr/>
        </p:nvSpPr>
        <p:spPr>
          <a:xfrm>
            <a:off x="4964521" y="4000682"/>
            <a:ext cx="0" cy="741680"/>
          </a:xfrm>
          <a:custGeom>
            <a:avLst/>
            <a:gdLst/>
            <a:ahLst/>
            <a:cxnLst/>
            <a:rect l="l" t="t" r="r" b="b"/>
            <a:pathLst>
              <a:path h="741679">
                <a:moveTo>
                  <a:pt x="0" y="0"/>
                </a:moveTo>
                <a:lnTo>
                  <a:pt x="0" y="741146"/>
                </a:lnTo>
              </a:path>
            </a:pathLst>
          </a:custGeom>
          <a:ln w="26030">
            <a:solidFill>
              <a:srgbClr val="000000"/>
            </a:solidFill>
          </a:ln>
        </p:spPr>
        <p:txBody>
          <a:bodyPr wrap="square" lIns="0" tIns="0" rIns="0" bIns="0" rtlCol="0"/>
          <a:lstStyle/>
          <a:p/>
        </p:txBody>
      </p:sp>
      <p:sp>
        <p:nvSpPr>
          <p:cNvPr id="26" name="object 26"/>
          <p:cNvSpPr/>
          <p:nvPr/>
        </p:nvSpPr>
        <p:spPr>
          <a:xfrm>
            <a:off x="4118023" y="3985993"/>
            <a:ext cx="0" cy="741680"/>
          </a:xfrm>
          <a:custGeom>
            <a:avLst/>
            <a:gdLst/>
            <a:ahLst/>
            <a:cxnLst/>
            <a:rect l="l" t="t" r="r" b="b"/>
            <a:pathLst>
              <a:path h="741679">
                <a:moveTo>
                  <a:pt x="0" y="0"/>
                </a:moveTo>
                <a:lnTo>
                  <a:pt x="0" y="741146"/>
                </a:lnTo>
              </a:path>
            </a:pathLst>
          </a:custGeom>
          <a:ln w="26030">
            <a:solidFill>
              <a:srgbClr val="000000"/>
            </a:solidFill>
          </a:ln>
        </p:spPr>
        <p:txBody>
          <a:bodyPr wrap="square" lIns="0" tIns="0" rIns="0" bIns="0" rtlCol="0"/>
          <a:lstStyle/>
          <a:p/>
        </p:txBody>
      </p:sp>
      <p:sp>
        <p:nvSpPr>
          <p:cNvPr id="27" name="object 27"/>
          <p:cNvSpPr/>
          <p:nvPr/>
        </p:nvSpPr>
        <p:spPr>
          <a:xfrm>
            <a:off x="4104495" y="4727140"/>
            <a:ext cx="860425" cy="0"/>
          </a:xfrm>
          <a:custGeom>
            <a:avLst/>
            <a:gdLst/>
            <a:ahLst/>
            <a:cxnLst/>
            <a:rect l="l" t="t" r="r" b="b"/>
            <a:pathLst>
              <a:path w="860425">
                <a:moveTo>
                  <a:pt x="0" y="0"/>
                </a:moveTo>
                <a:lnTo>
                  <a:pt x="860025" y="0"/>
                </a:lnTo>
              </a:path>
            </a:pathLst>
          </a:custGeom>
          <a:ln w="26030">
            <a:solidFill>
              <a:srgbClr val="000000"/>
            </a:solidFill>
          </a:ln>
        </p:spPr>
        <p:txBody>
          <a:bodyPr wrap="square" lIns="0" tIns="0" rIns="0" bIns="0" rtlCol="0"/>
          <a:lstStyle/>
          <a:p/>
        </p:txBody>
      </p:sp>
      <p:graphicFrame>
        <p:nvGraphicFramePr>
          <p:cNvPr id="28" name="object 28"/>
          <p:cNvGraphicFramePr>
            <a:graphicFrameLocks noGrp="1"/>
          </p:cNvGraphicFramePr>
          <p:nvPr/>
        </p:nvGraphicFramePr>
        <p:xfrm>
          <a:off x="5280335" y="3993372"/>
          <a:ext cx="885825" cy="754380"/>
        </p:xfrm>
        <a:graphic>
          <a:graphicData uri="http://schemas.openxmlformats.org/drawingml/2006/table">
            <a:tbl>
              <a:tblPr firstRow="1" bandRow="1">
                <a:tableStyleId>{2D5ABB26-0587-4C30-8999-92F81FD0307C}</a:tableStyleId>
              </a:tblPr>
              <a:tblGrid>
                <a:gridCol w="846455"/>
              </a:tblGrid>
              <a:tr h="288485">
                <a:tc>
                  <a:txBody>
                    <a:bodyPr/>
                    <a:lstStyle/>
                    <a:p>
                      <a:pPr>
                        <a:lnSpc>
                          <a:spcPct val="100000"/>
                        </a:lnSpc>
                      </a:pPr>
                      <a:endParaRPr sz="1800">
                        <a:latin typeface="Times New Roman" panose="02020603050405020304"/>
                        <a:cs typeface="Times New Roman" panose="02020603050405020304"/>
                      </a:endParaRPr>
                    </a:p>
                  </a:txBody>
                  <a:tcPr marL="0" marR="0" marT="0" marB="0">
                    <a:lnL w="28575">
                      <a:solidFill>
                        <a:srgbClr val="000000"/>
                      </a:solidFill>
                      <a:prstDash val="solid"/>
                    </a:lnL>
                    <a:lnR w="28575">
                      <a:solidFill>
                        <a:srgbClr val="000000"/>
                      </a:solidFill>
                      <a:prstDash val="solid"/>
                    </a:lnR>
                    <a:lnB w="28575">
                      <a:solidFill>
                        <a:srgbClr val="000000"/>
                      </a:solidFill>
                      <a:prstDash val="solid"/>
                    </a:lnB>
                  </a:tcPr>
                </a:tc>
              </a:tr>
              <a:tr h="208242">
                <a:tc>
                  <a:txBody>
                    <a:bodyPr/>
                    <a:lstStyle/>
                    <a:p>
                      <a:pPr>
                        <a:lnSpc>
                          <a:spcPct val="100000"/>
                        </a:lnSpc>
                      </a:pPr>
                      <a:endParaRPr sz="1200">
                        <a:latin typeface="Times New Roman" panose="02020603050405020304"/>
                        <a:cs typeface="Times New Roman" panose="02020603050405020304"/>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r>
              <a:tr h="244418">
                <a:tc>
                  <a:txBody>
                    <a:bodyPr/>
                    <a:lstStyle/>
                    <a:p>
                      <a:pPr>
                        <a:lnSpc>
                          <a:spcPct val="100000"/>
                        </a:lnSpc>
                      </a:pPr>
                      <a:endParaRPr sz="1500">
                        <a:latin typeface="Times New Roman" panose="02020603050405020304"/>
                        <a:cs typeface="Times New Roman" panose="02020603050405020304"/>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r>
            </a:tbl>
          </a:graphicData>
        </a:graphic>
      </p:graphicFrame>
      <p:graphicFrame>
        <p:nvGraphicFramePr>
          <p:cNvPr id="29" name="object 29"/>
          <p:cNvGraphicFramePr>
            <a:graphicFrameLocks noGrp="1"/>
          </p:cNvGraphicFramePr>
          <p:nvPr/>
        </p:nvGraphicFramePr>
        <p:xfrm>
          <a:off x="6349765" y="3993338"/>
          <a:ext cx="885825" cy="754380"/>
        </p:xfrm>
        <a:graphic>
          <a:graphicData uri="http://schemas.openxmlformats.org/drawingml/2006/table">
            <a:tbl>
              <a:tblPr firstRow="1" bandRow="1">
                <a:tableStyleId>{2D5ABB26-0587-4C30-8999-92F81FD0307C}</a:tableStyleId>
              </a:tblPr>
              <a:tblGrid>
                <a:gridCol w="846455"/>
              </a:tblGrid>
              <a:tr h="300954">
                <a:tc>
                  <a:txBody>
                    <a:bodyPr/>
                    <a:lstStyle/>
                    <a:p>
                      <a:pPr>
                        <a:lnSpc>
                          <a:spcPct val="100000"/>
                        </a:lnSpc>
                      </a:pPr>
                      <a:endParaRPr sz="1800">
                        <a:latin typeface="Times New Roman" panose="02020603050405020304"/>
                        <a:cs typeface="Times New Roman" panose="02020603050405020304"/>
                      </a:endParaRPr>
                    </a:p>
                  </a:txBody>
                  <a:tcPr marL="0" marR="0" marT="0" marB="0">
                    <a:lnL w="28575">
                      <a:solidFill>
                        <a:srgbClr val="000000"/>
                      </a:solidFill>
                      <a:prstDash val="solid"/>
                    </a:lnL>
                    <a:lnR w="28575">
                      <a:solidFill>
                        <a:srgbClr val="000000"/>
                      </a:solidFill>
                      <a:prstDash val="solid"/>
                    </a:lnR>
                    <a:lnB w="28575">
                      <a:solidFill>
                        <a:srgbClr val="000000"/>
                      </a:solidFill>
                      <a:prstDash val="solid"/>
                    </a:lnB>
                  </a:tcPr>
                </a:tc>
              </a:tr>
              <a:tr h="208242">
                <a:tc>
                  <a:txBody>
                    <a:bodyPr/>
                    <a:lstStyle/>
                    <a:p>
                      <a:pPr>
                        <a:lnSpc>
                          <a:spcPct val="100000"/>
                        </a:lnSpc>
                      </a:pPr>
                      <a:endParaRPr sz="1200">
                        <a:latin typeface="Times New Roman" panose="02020603050405020304"/>
                        <a:cs typeface="Times New Roman" panose="02020603050405020304"/>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r>
              <a:tr h="231950">
                <a:tc>
                  <a:txBody>
                    <a:bodyPr/>
                    <a:lstStyle/>
                    <a:p>
                      <a:pPr>
                        <a:lnSpc>
                          <a:spcPct val="100000"/>
                        </a:lnSpc>
                      </a:pPr>
                      <a:endParaRPr sz="1400">
                        <a:latin typeface="Times New Roman" panose="02020603050405020304"/>
                        <a:cs typeface="Times New Roman" panose="02020603050405020304"/>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r>
            </a:tbl>
          </a:graphicData>
        </a:graphic>
      </p:graphicFrame>
      <p:graphicFrame>
        <p:nvGraphicFramePr>
          <p:cNvPr id="30" name="object 30"/>
          <p:cNvGraphicFramePr>
            <a:graphicFrameLocks noGrp="1"/>
          </p:cNvGraphicFramePr>
          <p:nvPr/>
        </p:nvGraphicFramePr>
        <p:xfrm>
          <a:off x="7472144" y="4000717"/>
          <a:ext cx="885825" cy="754380"/>
        </p:xfrm>
        <a:graphic>
          <a:graphicData uri="http://schemas.openxmlformats.org/drawingml/2006/table">
            <a:tbl>
              <a:tblPr firstRow="1" bandRow="1">
                <a:tableStyleId>{2D5ABB26-0587-4C30-8999-92F81FD0307C}</a:tableStyleId>
              </a:tblPr>
              <a:tblGrid>
                <a:gridCol w="846455"/>
              </a:tblGrid>
              <a:tr h="300954">
                <a:tc>
                  <a:txBody>
                    <a:bodyPr/>
                    <a:lstStyle/>
                    <a:p>
                      <a:pPr>
                        <a:lnSpc>
                          <a:spcPct val="100000"/>
                        </a:lnSpc>
                      </a:pPr>
                      <a:endParaRPr sz="1800">
                        <a:latin typeface="Times New Roman" panose="02020603050405020304"/>
                        <a:cs typeface="Times New Roman" panose="02020603050405020304"/>
                      </a:endParaRPr>
                    </a:p>
                  </a:txBody>
                  <a:tcPr marL="0" marR="0" marT="0" marB="0">
                    <a:lnL w="28575">
                      <a:solidFill>
                        <a:srgbClr val="000000"/>
                      </a:solidFill>
                      <a:prstDash val="solid"/>
                    </a:lnL>
                    <a:lnR w="28575">
                      <a:solidFill>
                        <a:srgbClr val="000000"/>
                      </a:solidFill>
                      <a:prstDash val="solid"/>
                    </a:lnR>
                    <a:lnB w="28575">
                      <a:solidFill>
                        <a:srgbClr val="000000"/>
                      </a:solidFill>
                      <a:prstDash val="solid"/>
                    </a:lnB>
                  </a:tcPr>
                </a:tc>
              </a:tr>
              <a:tr h="208242">
                <a:tc>
                  <a:txBody>
                    <a:bodyPr/>
                    <a:lstStyle/>
                    <a:p>
                      <a:pPr>
                        <a:lnSpc>
                          <a:spcPct val="100000"/>
                        </a:lnSpc>
                      </a:pPr>
                      <a:endParaRPr sz="1200">
                        <a:latin typeface="Times New Roman" panose="02020603050405020304"/>
                        <a:cs typeface="Times New Roman" panose="02020603050405020304"/>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r>
              <a:tr h="231950">
                <a:tc>
                  <a:txBody>
                    <a:bodyPr/>
                    <a:lstStyle/>
                    <a:p>
                      <a:pPr>
                        <a:lnSpc>
                          <a:spcPct val="100000"/>
                        </a:lnSpc>
                      </a:pPr>
                      <a:endParaRPr sz="1400">
                        <a:latin typeface="Times New Roman" panose="02020603050405020304"/>
                        <a:cs typeface="Times New Roman" panose="02020603050405020304"/>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r>
            </a:tbl>
          </a:graphicData>
        </a:graphic>
      </p:graphicFrame>
      <p:sp>
        <p:nvSpPr>
          <p:cNvPr id="31" name="object 31"/>
          <p:cNvSpPr/>
          <p:nvPr/>
        </p:nvSpPr>
        <p:spPr>
          <a:xfrm>
            <a:off x="2715118" y="7082543"/>
            <a:ext cx="1812925" cy="300355"/>
          </a:xfrm>
          <a:custGeom>
            <a:avLst/>
            <a:gdLst/>
            <a:ahLst/>
            <a:cxnLst/>
            <a:rect l="l" t="t" r="r" b="b"/>
            <a:pathLst>
              <a:path w="1812925" h="300354">
                <a:moveTo>
                  <a:pt x="0" y="0"/>
                </a:moveTo>
                <a:lnTo>
                  <a:pt x="1812694" y="300066"/>
                </a:lnTo>
              </a:path>
            </a:pathLst>
          </a:custGeom>
          <a:ln w="26030">
            <a:solidFill>
              <a:srgbClr val="000000"/>
            </a:solidFill>
          </a:ln>
        </p:spPr>
        <p:txBody>
          <a:bodyPr wrap="square" lIns="0" tIns="0" rIns="0" bIns="0" rtlCol="0"/>
          <a:lstStyle/>
          <a:p/>
        </p:txBody>
      </p:sp>
      <p:sp>
        <p:nvSpPr>
          <p:cNvPr id="32" name="object 32"/>
          <p:cNvSpPr/>
          <p:nvPr/>
        </p:nvSpPr>
        <p:spPr>
          <a:xfrm>
            <a:off x="15976034" y="6072621"/>
            <a:ext cx="312420" cy="3241040"/>
          </a:xfrm>
          <a:custGeom>
            <a:avLst/>
            <a:gdLst/>
            <a:ahLst/>
            <a:cxnLst/>
            <a:rect l="l" t="t" r="r" b="b"/>
            <a:pathLst>
              <a:path w="312419" h="3241040">
                <a:moveTo>
                  <a:pt x="0" y="0"/>
                </a:moveTo>
                <a:lnTo>
                  <a:pt x="60792" y="2045"/>
                </a:lnTo>
                <a:lnTo>
                  <a:pt x="110436" y="7623"/>
                </a:lnTo>
                <a:lnTo>
                  <a:pt x="143908" y="15897"/>
                </a:lnTo>
                <a:lnTo>
                  <a:pt x="156181" y="26028"/>
                </a:lnTo>
                <a:lnTo>
                  <a:pt x="156181" y="1594409"/>
                </a:lnTo>
                <a:lnTo>
                  <a:pt x="168455" y="1604541"/>
                </a:lnTo>
                <a:lnTo>
                  <a:pt x="201927" y="1612815"/>
                </a:lnTo>
                <a:lnTo>
                  <a:pt x="251571" y="1618393"/>
                </a:lnTo>
                <a:lnTo>
                  <a:pt x="312363" y="1620438"/>
                </a:lnTo>
                <a:lnTo>
                  <a:pt x="251571" y="1622484"/>
                </a:lnTo>
                <a:lnTo>
                  <a:pt x="201927" y="1628062"/>
                </a:lnTo>
                <a:lnTo>
                  <a:pt x="168455" y="1636336"/>
                </a:lnTo>
                <a:lnTo>
                  <a:pt x="156181" y="1646467"/>
                </a:lnTo>
                <a:lnTo>
                  <a:pt x="156181" y="3214848"/>
                </a:lnTo>
                <a:lnTo>
                  <a:pt x="143908" y="3224980"/>
                </a:lnTo>
                <a:lnTo>
                  <a:pt x="110436" y="3233254"/>
                </a:lnTo>
                <a:lnTo>
                  <a:pt x="60792" y="3238832"/>
                </a:lnTo>
                <a:lnTo>
                  <a:pt x="0" y="3240877"/>
                </a:lnTo>
              </a:path>
            </a:pathLst>
          </a:custGeom>
          <a:ln w="26030">
            <a:solidFill>
              <a:srgbClr val="000000"/>
            </a:solidFill>
          </a:ln>
        </p:spPr>
        <p:txBody>
          <a:bodyPr wrap="square" lIns="0" tIns="0" rIns="0" bIns="0" rtlCol="0"/>
          <a:lstStyle/>
          <a:p/>
        </p:txBody>
      </p:sp>
      <p:sp>
        <p:nvSpPr>
          <p:cNvPr id="33" name="object 33"/>
          <p:cNvSpPr/>
          <p:nvPr/>
        </p:nvSpPr>
        <p:spPr>
          <a:xfrm>
            <a:off x="10008427" y="4913350"/>
            <a:ext cx="1122680" cy="762635"/>
          </a:xfrm>
          <a:custGeom>
            <a:avLst/>
            <a:gdLst/>
            <a:ahLst/>
            <a:cxnLst/>
            <a:rect l="l" t="t" r="r" b="b"/>
            <a:pathLst>
              <a:path w="1122679" h="762635">
                <a:moveTo>
                  <a:pt x="0" y="0"/>
                </a:moveTo>
                <a:lnTo>
                  <a:pt x="1122375" y="0"/>
                </a:lnTo>
                <a:lnTo>
                  <a:pt x="1122375" y="762462"/>
                </a:lnTo>
                <a:lnTo>
                  <a:pt x="0" y="762462"/>
                </a:lnTo>
                <a:lnTo>
                  <a:pt x="0" y="0"/>
                </a:lnTo>
                <a:close/>
              </a:path>
            </a:pathLst>
          </a:custGeom>
          <a:solidFill>
            <a:srgbClr val="FFFFFF"/>
          </a:solidFill>
        </p:spPr>
        <p:txBody>
          <a:bodyPr wrap="square" lIns="0" tIns="0" rIns="0" bIns="0" rtlCol="0"/>
          <a:lstStyle/>
          <a:p/>
        </p:txBody>
      </p:sp>
      <p:sp>
        <p:nvSpPr>
          <p:cNvPr id="34" name="object 34"/>
          <p:cNvSpPr/>
          <p:nvPr/>
        </p:nvSpPr>
        <p:spPr>
          <a:xfrm>
            <a:off x="11130802" y="4913350"/>
            <a:ext cx="1122680" cy="762635"/>
          </a:xfrm>
          <a:custGeom>
            <a:avLst/>
            <a:gdLst/>
            <a:ahLst/>
            <a:cxnLst/>
            <a:rect l="l" t="t" r="r" b="b"/>
            <a:pathLst>
              <a:path w="1122679" h="762635">
                <a:moveTo>
                  <a:pt x="0" y="0"/>
                </a:moveTo>
                <a:lnTo>
                  <a:pt x="1122384" y="0"/>
                </a:lnTo>
                <a:lnTo>
                  <a:pt x="1122384" y="762462"/>
                </a:lnTo>
                <a:lnTo>
                  <a:pt x="0" y="762462"/>
                </a:lnTo>
                <a:lnTo>
                  <a:pt x="0" y="0"/>
                </a:lnTo>
                <a:close/>
              </a:path>
            </a:pathLst>
          </a:custGeom>
          <a:solidFill>
            <a:srgbClr val="FFFFFF"/>
          </a:solidFill>
        </p:spPr>
        <p:txBody>
          <a:bodyPr wrap="square" lIns="0" tIns="0" rIns="0" bIns="0" rtlCol="0"/>
          <a:lstStyle/>
          <a:p/>
        </p:txBody>
      </p:sp>
      <p:sp>
        <p:nvSpPr>
          <p:cNvPr id="35" name="object 35"/>
          <p:cNvSpPr/>
          <p:nvPr/>
        </p:nvSpPr>
        <p:spPr>
          <a:xfrm>
            <a:off x="12253186" y="4913350"/>
            <a:ext cx="1122680" cy="762635"/>
          </a:xfrm>
          <a:custGeom>
            <a:avLst/>
            <a:gdLst/>
            <a:ahLst/>
            <a:cxnLst/>
            <a:rect l="l" t="t" r="r" b="b"/>
            <a:pathLst>
              <a:path w="1122680" h="762635">
                <a:moveTo>
                  <a:pt x="0" y="0"/>
                </a:moveTo>
                <a:lnTo>
                  <a:pt x="1122374" y="0"/>
                </a:lnTo>
                <a:lnTo>
                  <a:pt x="1122374" y="762462"/>
                </a:lnTo>
                <a:lnTo>
                  <a:pt x="0" y="762462"/>
                </a:lnTo>
                <a:lnTo>
                  <a:pt x="0" y="0"/>
                </a:lnTo>
                <a:close/>
              </a:path>
            </a:pathLst>
          </a:custGeom>
          <a:solidFill>
            <a:srgbClr val="FFFFFF"/>
          </a:solidFill>
        </p:spPr>
        <p:txBody>
          <a:bodyPr wrap="square" lIns="0" tIns="0" rIns="0" bIns="0" rtlCol="0"/>
          <a:lstStyle/>
          <a:p/>
        </p:txBody>
      </p:sp>
      <p:sp>
        <p:nvSpPr>
          <p:cNvPr id="36" name="object 36"/>
          <p:cNvSpPr/>
          <p:nvPr/>
        </p:nvSpPr>
        <p:spPr>
          <a:xfrm>
            <a:off x="13375561" y="4913350"/>
            <a:ext cx="1122680" cy="762635"/>
          </a:xfrm>
          <a:custGeom>
            <a:avLst/>
            <a:gdLst/>
            <a:ahLst/>
            <a:cxnLst/>
            <a:rect l="l" t="t" r="r" b="b"/>
            <a:pathLst>
              <a:path w="1122680" h="762635">
                <a:moveTo>
                  <a:pt x="0" y="0"/>
                </a:moveTo>
                <a:lnTo>
                  <a:pt x="1122384" y="0"/>
                </a:lnTo>
                <a:lnTo>
                  <a:pt x="1122384" y="762462"/>
                </a:lnTo>
                <a:lnTo>
                  <a:pt x="0" y="762462"/>
                </a:lnTo>
                <a:lnTo>
                  <a:pt x="0" y="0"/>
                </a:lnTo>
                <a:close/>
              </a:path>
            </a:pathLst>
          </a:custGeom>
          <a:solidFill>
            <a:srgbClr val="FFFFFF"/>
          </a:solidFill>
        </p:spPr>
        <p:txBody>
          <a:bodyPr wrap="square" lIns="0" tIns="0" rIns="0" bIns="0" rtlCol="0"/>
          <a:lstStyle/>
          <a:p/>
        </p:txBody>
      </p:sp>
      <p:sp>
        <p:nvSpPr>
          <p:cNvPr id="37" name="object 37"/>
          <p:cNvSpPr/>
          <p:nvPr/>
        </p:nvSpPr>
        <p:spPr>
          <a:xfrm>
            <a:off x="14497946" y="4913350"/>
            <a:ext cx="1122680" cy="762635"/>
          </a:xfrm>
          <a:custGeom>
            <a:avLst/>
            <a:gdLst/>
            <a:ahLst/>
            <a:cxnLst/>
            <a:rect l="l" t="t" r="r" b="b"/>
            <a:pathLst>
              <a:path w="1122680" h="762635">
                <a:moveTo>
                  <a:pt x="0" y="0"/>
                </a:moveTo>
                <a:lnTo>
                  <a:pt x="1122374" y="0"/>
                </a:lnTo>
                <a:lnTo>
                  <a:pt x="1122374" y="762462"/>
                </a:lnTo>
                <a:lnTo>
                  <a:pt x="0" y="762462"/>
                </a:lnTo>
                <a:lnTo>
                  <a:pt x="0" y="0"/>
                </a:lnTo>
                <a:close/>
              </a:path>
            </a:pathLst>
          </a:custGeom>
          <a:solidFill>
            <a:srgbClr val="FFFFFF"/>
          </a:solidFill>
        </p:spPr>
        <p:txBody>
          <a:bodyPr wrap="square" lIns="0" tIns="0" rIns="0" bIns="0" rtlCol="0"/>
          <a:lstStyle/>
          <a:p/>
        </p:txBody>
      </p:sp>
      <p:graphicFrame>
        <p:nvGraphicFramePr>
          <p:cNvPr id="38" name="object 38"/>
          <p:cNvGraphicFramePr>
            <a:graphicFrameLocks noGrp="1"/>
          </p:cNvGraphicFramePr>
          <p:nvPr/>
        </p:nvGraphicFramePr>
        <p:xfrm>
          <a:off x="8873033" y="4900334"/>
          <a:ext cx="6773545" cy="788670"/>
        </p:xfrm>
        <a:graphic>
          <a:graphicData uri="http://schemas.openxmlformats.org/drawingml/2006/table">
            <a:tbl>
              <a:tblPr firstRow="1" bandRow="1">
                <a:tableStyleId>{2D5ABB26-0587-4C30-8999-92F81FD0307C}</a:tableStyleId>
              </a:tblPr>
              <a:tblGrid>
                <a:gridCol w="1122680"/>
                <a:gridCol w="1122680"/>
                <a:gridCol w="1122680"/>
                <a:gridCol w="1122679"/>
                <a:gridCol w="1122679"/>
                <a:gridCol w="1122679"/>
              </a:tblGrid>
              <a:tr h="762463">
                <a:tc>
                  <a:txBody>
                    <a:bodyPr/>
                    <a:lstStyle/>
                    <a:p>
                      <a:pPr marL="271145">
                        <a:lnSpc>
                          <a:spcPct val="100000"/>
                        </a:lnSpc>
                        <a:spcBef>
                          <a:spcPts val="1285"/>
                        </a:spcBef>
                      </a:pPr>
                      <a:r>
                        <a:rPr sz="2700" spc="10" dirty="0">
                          <a:latin typeface="Arial" panose="020B0604020202020204"/>
                          <a:cs typeface="Arial" panose="020B0604020202020204"/>
                        </a:rPr>
                        <a:t>248</a:t>
                      </a:r>
                      <a:endParaRPr sz="2700">
                        <a:latin typeface="Arial" panose="020B0604020202020204"/>
                        <a:cs typeface="Arial" panose="020B0604020202020204"/>
                      </a:endParaRPr>
                    </a:p>
                  </a:txBody>
                  <a:tcPr marL="0" marR="0" marT="163195"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999999"/>
                    </a:solidFill>
                  </a:tcPr>
                </a:tc>
                <a:tc>
                  <a:txBody>
                    <a:bodyPr/>
                    <a:lstStyle/>
                    <a:p>
                      <a:pPr marL="271145">
                        <a:lnSpc>
                          <a:spcPct val="100000"/>
                        </a:lnSpc>
                        <a:spcBef>
                          <a:spcPts val="1285"/>
                        </a:spcBef>
                      </a:pPr>
                      <a:r>
                        <a:rPr sz="2700" spc="10" dirty="0">
                          <a:latin typeface="Arial" panose="020B0604020202020204"/>
                          <a:cs typeface="Arial" panose="020B0604020202020204"/>
                        </a:rPr>
                        <a:t>249</a:t>
                      </a:r>
                      <a:endParaRPr sz="2700">
                        <a:latin typeface="Arial" panose="020B0604020202020204"/>
                        <a:cs typeface="Arial" panose="020B0604020202020204"/>
                      </a:endParaRPr>
                    </a:p>
                  </a:txBody>
                  <a:tcPr marL="0" marR="0" marT="163195"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L="271145">
                        <a:lnSpc>
                          <a:spcPct val="100000"/>
                        </a:lnSpc>
                        <a:spcBef>
                          <a:spcPts val="1285"/>
                        </a:spcBef>
                      </a:pPr>
                      <a:r>
                        <a:rPr sz="2700" spc="10" dirty="0">
                          <a:latin typeface="Arial" panose="020B0604020202020204"/>
                          <a:cs typeface="Arial" panose="020B0604020202020204"/>
                        </a:rPr>
                        <a:t>250</a:t>
                      </a:r>
                      <a:endParaRPr sz="2700">
                        <a:latin typeface="Arial" panose="020B0604020202020204"/>
                        <a:cs typeface="Arial" panose="020B0604020202020204"/>
                      </a:endParaRPr>
                    </a:p>
                  </a:txBody>
                  <a:tcPr marL="0" marR="0" marT="163195"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L="271145">
                        <a:lnSpc>
                          <a:spcPct val="100000"/>
                        </a:lnSpc>
                        <a:spcBef>
                          <a:spcPts val="1285"/>
                        </a:spcBef>
                      </a:pPr>
                      <a:r>
                        <a:rPr sz="2700" spc="10" dirty="0">
                          <a:latin typeface="Arial" panose="020B0604020202020204"/>
                          <a:cs typeface="Arial" panose="020B0604020202020204"/>
                        </a:rPr>
                        <a:t>251</a:t>
                      </a:r>
                      <a:endParaRPr sz="2700">
                        <a:latin typeface="Arial" panose="020B0604020202020204"/>
                        <a:cs typeface="Arial" panose="020B0604020202020204"/>
                      </a:endParaRPr>
                    </a:p>
                  </a:txBody>
                  <a:tcPr marL="0" marR="0" marT="163195"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L="271145">
                        <a:lnSpc>
                          <a:spcPct val="100000"/>
                        </a:lnSpc>
                        <a:spcBef>
                          <a:spcPts val="1285"/>
                        </a:spcBef>
                      </a:pPr>
                      <a:r>
                        <a:rPr sz="2700" spc="10" dirty="0">
                          <a:latin typeface="Arial" panose="020B0604020202020204"/>
                          <a:cs typeface="Arial" panose="020B0604020202020204"/>
                        </a:rPr>
                        <a:t>252</a:t>
                      </a:r>
                      <a:endParaRPr sz="2700">
                        <a:latin typeface="Arial" panose="020B0604020202020204"/>
                        <a:cs typeface="Arial" panose="020B0604020202020204"/>
                      </a:endParaRPr>
                    </a:p>
                  </a:txBody>
                  <a:tcPr marL="0" marR="0" marT="163195"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L="271145">
                        <a:lnSpc>
                          <a:spcPct val="100000"/>
                        </a:lnSpc>
                        <a:spcBef>
                          <a:spcPts val="1285"/>
                        </a:spcBef>
                      </a:pPr>
                      <a:r>
                        <a:rPr sz="2700" spc="10" dirty="0">
                          <a:latin typeface="Arial" panose="020B0604020202020204"/>
                          <a:cs typeface="Arial" panose="020B0604020202020204"/>
                        </a:rPr>
                        <a:t>253</a:t>
                      </a:r>
                      <a:endParaRPr sz="2700">
                        <a:latin typeface="Arial" panose="020B0604020202020204"/>
                        <a:cs typeface="Arial" panose="020B0604020202020204"/>
                      </a:endParaRPr>
                    </a:p>
                  </a:txBody>
                  <a:tcPr marL="0" marR="0" marT="163195"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r>
            </a:tbl>
          </a:graphicData>
        </a:graphic>
      </p:graphicFrame>
      <p:sp>
        <p:nvSpPr>
          <p:cNvPr id="39" name="object 39"/>
          <p:cNvSpPr/>
          <p:nvPr/>
        </p:nvSpPr>
        <p:spPr>
          <a:xfrm>
            <a:off x="9932864" y="6324248"/>
            <a:ext cx="1122680" cy="762635"/>
          </a:xfrm>
          <a:custGeom>
            <a:avLst/>
            <a:gdLst/>
            <a:ahLst/>
            <a:cxnLst/>
            <a:rect l="l" t="t" r="r" b="b"/>
            <a:pathLst>
              <a:path w="1122679" h="762634">
                <a:moveTo>
                  <a:pt x="0" y="0"/>
                </a:moveTo>
                <a:lnTo>
                  <a:pt x="1122380" y="0"/>
                </a:lnTo>
                <a:lnTo>
                  <a:pt x="1122380" y="762462"/>
                </a:lnTo>
                <a:lnTo>
                  <a:pt x="0" y="762462"/>
                </a:lnTo>
                <a:lnTo>
                  <a:pt x="0" y="0"/>
                </a:lnTo>
                <a:close/>
              </a:path>
            </a:pathLst>
          </a:custGeom>
          <a:solidFill>
            <a:srgbClr val="FFFFFF"/>
          </a:solidFill>
        </p:spPr>
        <p:txBody>
          <a:bodyPr wrap="square" lIns="0" tIns="0" rIns="0" bIns="0" rtlCol="0"/>
          <a:lstStyle/>
          <a:p/>
        </p:txBody>
      </p:sp>
      <p:sp>
        <p:nvSpPr>
          <p:cNvPr id="40" name="object 40"/>
          <p:cNvSpPr/>
          <p:nvPr/>
        </p:nvSpPr>
        <p:spPr>
          <a:xfrm>
            <a:off x="12312211" y="6324248"/>
            <a:ext cx="1122680" cy="762635"/>
          </a:xfrm>
          <a:custGeom>
            <a:avLst/>
            <a:gdLst/>
            <a:ahLst/>
            <a:cxnLst/>
            <a:rect l="l" t="t" r="r" b="b"/>
            <a:pathLst>
              <a:path w="1122680" h="762634">
                <a:moveTo>
                  <a:pt x="0" y="0"/>
                </a:moveTo>
                <a:lnTo>
                  <a:pt x="1122384" y="0"/>
                </a:lnTo>
                <a:lnTo>
                  <a:pt x="1122384" y="762462"/>
                </a:lnTo>
                <a:lnTo>
                  <a:pt x="0" y="762462"/>
                </a:lnTo>
                <a:lnTo>
                  <a:pt x="0" y="0"/>
                </a:lnTo>
                <a:close/>
              </a:path>
            </a:pathLst>
          </a:custGeom>
          <a:solidFill>
            <a:srgbClr val="FFFFFF"/>
          </a:solidFill>
        </p:spPr>
        <p:txBody>
          <a:bodyPr wrap="square" lIns="0" tIns="0" rIns="0" bIns="0" rtlCol="0"/>
          <a:lstStyle/>
          <a:p/>
        </p:txBody>
      </p:sp>
      <p:sp>
        <p:nvSpPr>
          <p:cNvPr id="41" name="object 41"/>
          <p:cNvSpPr/>
          <p:nvPr/>
        </p:nvSpPr>
        <p:spPr>
          <a:xfrm>
            <a:off x="14691563" y="6324248"/>
            <a:ext cx="1122680" cy="762635"/>
          </a:xfrm>
          <a:custGeom>
            <a:avLst/>
            <a:gdLst/>
            <a:ahLst/>
            <a:cxnLst/>
            <a:rect l="l" t="t" r="r" b="b"/>
            <a:pathLst>
              <a:path w="1122680" h="762634">
                <a:moveTo>
                  <a:pt x="0" y="0"/>
                </a:moveTo>
                <a:lnTo>
                  <a:pt x="1122374" y="0"/>
                </a:lnTo>
                <a:lnTo>
                  <a:pt x="1122374" y="762462"/>
                </a:lnTo>
                <a:lnTo>
                  <a:pt x="0" y="762462"/>
                </a:lnTo>
                <a:lnTo>
                  <a:pt x="0" y="0"/>
                </a:lnTo>
                <a:close/>
              </a:path>
            </a:pathLst>
          </a:custGeom>
          <a:solidFill>
            <a:srgbClr val="FFFFFF"/>
          </a:solidFill>
        </p:spPr>
        <p:txBody>
          <a:bodyPr wrap="square" lIns="0" tIns="0" rIns="0" bIns="0" rtlCol="0"/>
          <a:lstStyle/>
          <a:p/>
        </p:txBody>
      </p:sp>
      <p:sp>
        <p:nvSpPr>
          <p:cNvPr id="42" name="object 42"/>
          <p:cNvSpPr/>
          <p:nvPr/>
        </p:nvSpPr>
        <p:spPr>
          <a:xfrm>
            <a:off x="12312211" y="7382609"/>
            <a:ext cx="1122680" cy="762635"/>
          </a:xfrm>
          <a:custGeom>
            <a:avLst/>
            <a:gdLst/>
            <a:ahLst/>
            <a:cxnLst/>
            <a:rect l="l" t="t" r="r" b="b"/>
            <a:pathLst>
              <a:path w="1122680" h="762634">
                <a:moveTo>
                  <a:pt x="0" y="0"/>
                </a:moveTo>
                <a:lnTo>
                  <a:pt x="1122384" y="0"/>
                </a:lnTo>
                <a:lnTo>
                  <a:pt x="1122384" y="762462"/>
                </a:lnTo>
                <a:lnTo>
                  <a:pt x="0" y="762462"/>
                </a:lnTo>
                <a:lnTo>
                  <a:pt x="0" y="0"/>
                </a:lnTo>
                <a:close/>
              </a:path>
            </a:pathLst>
          </a:custGeom>
          <a:solidFill>
            <a:srgbClr val="FFFFFF"/>
          </a:solidFill>
        </p:spPr>
        <p:txBody>
          <a:bodyPr wrap="square" lIns="0" tIns="0" rIns="0" bIns="0" rtlCol="0"/>
          <a:lstStyle/>
          <a:p/>
        </p:txBody>
      </p:sp>
      <p:sp>
        <p:nvSpPr>
          <p:cNvPr id="43" name="object 43"/>
          <p:cNvSpPr/>
          <p:nvPr/>
        </p:nvSpPr>
        <p:spPr>
          <a:xfrm>
            <a:off x="14691563" y="7382609"/>
            <a:ext cx="1122680" cy="762635"/>
          </a:xfrm>
          <a:custGeom>
            <a:avLst/>
            <a:gdLst/>
            <a:ahLst/>
            <a:cxnLst/>
            <a:rect l="l" t="t" r="r" b="b"/>
            <a:pathLst>
              <a:path w="1122680" h="762634">
                <a:moveTo>
                  <a:pt x="0" y="0"/>
                </a:moveTo>
                <a:lnTo>
                  <a:pt x="1122374" y="0"/>
                </a:lnTo>
                <a:lnTo>
                  <a:pt x="1122374" y="762462"/>
                </a:lnTo>
                <a:lnTo>
                  <a:pt x="0" y="762462"/>
                </a:lnTo>
                <a:lnTo>
                  <a:pt x="0" y="0"/>
                </a:lnTo>
                <a:close/>
              </a:path>
            </a:pathLst>
          </a:custGeom>
          <a:solidFill>
            <a:srgbClr val="FFFFFF"/>
          </a:solidFill>
        </p:spPr>
        <p:txBody>
          <a:bodyPr wrap="square" lIns="0" tIns="0" rIns="0" bIns="0" rtlCol="0"/>
          <a:lstStyle/>
          <a:p/>
        </p:txBody>
      </p:sp>
      <p:graphicFrame>
        <p:nvGraphicFramePr>
          <p:cNvPr id="44" name="object 44"/>
          <p:cNvGraphicFramePr>
            <a:graphicFrameLocks noGrp="1"/>
          </p:cNvGraphicFramePr>
          <p:nvPr/>
        </p:nvGraphicFramePr>
        <p:xfrm>
          <a:off x="1574259" y="6324248"/>
          <a:ext cx="14253210" cy="1847214"/>
        </p:xfrm>
        <a:graphic>
          <a:graphicData uri="http://schemas.openxmlformats.org/drawingml/2006/table">
            <a:tbl>
              <a:tblPr firstRow="1" bandRow="1">
                <a:tableStyleId>{2D5ABB26-0587-4C30-8999-92F81FD0307C}</a:tableStyleId>
              </a:tblPr>
              <a:tblGrid>
                <a:gridCol w="1122680"/>
                <a:gridCol w="1122680"/>
                <a:gridCol w="134619"/>
                <a:gridCol w="1122680"/>
                <a:gridCol w="1122680"/>
                <a:gridCol w="134620"/>
                <a:gridCol w="1122679"/>
                <a:gridCol w="1122679"/>
                <a:gridCol w="220345"/>
                <a:gridCol w="1122679"/>
                <a:gridCol w="1122679"/>
                <a:gridCol w="134620"/>
                <a:gridCol w="1122679"/>
                <a:gridCol w="1122679"/>
                <a:gridCol w="134620"/>
                <a:gridCol w="1122680"/>
                <a:gridCol w="1122680"/>
              </a:tblGrid>
              <a:tr h="762463">
                <a:tc>
                  <a:txBody>
                    <a:bodyPr/>
                    <a:lstStyle/>
                    <a:p>
                      <a:pPr algn="ctr">
                        <a:lnSpc>
                          <a:spcPct val="100000"/>
                        </a:lnSpc>
                        <a:spcBef>
                          <a:spcPts val="620"/>
                        </a:spcBef>
                      </a:pPr>
                      <a:r>
                        <a:rPr sz="3800" dirty="0">
                          <a:latin typeface="Arial" panose="020B0604020202020204"/>
                          <a:cs typeface="Arial" panose="020B0604020202020204"/>
                        </a:rPr>
                        <a:t>0</a:t>
                      </a:r>
                      <a:endParaRPr sz="3800">
                        <a:latin typeface="Arial" panose="020B0604020202020204"/>
                        <a:cs typeface="Arial" panose="020B0604020202020204"/>
                      </a:endParaRPr>
                    </a:p>
                  </a:txBody>
                  <a:tcPr marL="0" marR="0" marT="78740" marB="0">
                    <a:lnL w="28575">
                      <a:solidFill>
                        <a:srgbClr val="000000"/>
                      </a:solidFill>
                      <a:prstDash val="solid"/>
                    </a:lnL>
                    <a:lnR w="28575">
                      <a:solidFill>
                        <a:srgbClr val="000000"/>
                      </a:solidFill>
                      <a:prstDash val="solid"/>
                    </a:lnR>
                    <a:lnT w="28575">
                      <a:solidFill>
                        <a:srgbClr val="000000"/>
                      </a:solidFill>
                      <a:prstDash val="solid"/>
                    </a:lnT>
                  </a:tcPr>
                </a:tc>
                <a:tc>
                  <a:txBody>
                    <a:bodyPr/>
                    <a:lstStyle/>
                    <a:p>
                      <a:pPr algn="ctr">
                        <a:lnSpc>
                          <a:spcPct val="100000"/>
                        </a:lnSpc>
                        <a:spcBef>
                          <a:spcPts val="620"/>
                        </a:spcBef>
                      </a:pPr>
                      <a:r>
                        <a:rPr sz="3800" dirty="0">
                          <a:latin typeface="Arial" panose="020B0604020202020204"/>
                          <a:cs typeface="Arial" panose="020B0604020202020204"/>
                        </a:rPr>
                        <a:t>0</a:t>
                      </a:r>
                      <a:endParaRPr sz="3800">
                        <a:latin typeface="Arial" panose="020B0604020202020204"/>
                        <a:cs typeface="Arial" panose="020B0604020202020204"/>
                      </a:endParaRPr>
                    </a:p>
                  </a:txBody>
                  <a:tcPr marL="0" marR="0" marT="78740" marB="0">
                    <a:lnL w="28575">
                      <a:solidFill>
                        <a:srgbClr val="000000"/>
                      </a:solidFill>
                      <a:prstDash val="solid"/>
                    </a:lnL>
                    <a:lnR w="28575">
                      <a:solidFill>
                        <a:srgbClr val="000000"/>
                      </a:solidFill>
                      <a:prstDash val="solid"/>
                    </a:lnR>
                    <a:lnT w="28575">
                      <a:solidFill>
                        <a:srgbClr val="000000"/>
                      </a:solidFill>
                      <a:prstDash val="solid"/>
                    </a:lnT>
                  </a:tcPr>
                </a:tc>
                <a:tc>
                  <a:txBody>
                    <a:bodyPr/>
                    <a:lstStyle/>
                    <a:p>
                      <a:pPr>
                        <a:lnSpc>
                          <a:spcPct val="100000"/>
                        </a:lnSpc>
                      </a:pPr>
                      <a:endParaRPr sz="4000">
                        <a:latin typeface="Times New Roman" panose="02020603050405020304"/>
                        <a:cs typeface="Times New Roman" panose="02020603050405020304"/>
                      </a:endParaRPr>
                    </a:p>
                  </a:txBody>
                  <a:tcPr marL="0" marR="0" marT="0" marB="0">
                    <a:lnL w="28575">
                      <a:solidFill>
                        <a:srgbClr val="000000"/>
                      </a:solidFill>
                      <a:prstDash val="solid"/>
                    </a:lnL>
                  </a:tcPr>
                </a:tc>
                <a:tc>
                  <a:txBody>
                    <a:bodyPr/>
                    <a:lstStyle/>
                    <a:p>
                      <a:pPr algn="ctr">
                        <a:lnSpc>
                          <a:spcPct val="100000"/>
                        </a:lnSpc>
                        <a:spcBef>
                          <a:spcPts val="620"/>
                        </a:spcBef>
                      </a:pPr>
                      <a:r>
                        <a:rPr sz="3800" dirty="0">
                          <a:latin typeface="Arial" panose="020B0604020202020204"/>
                          <a:cs typeface="Arial" panose="020B0604020202020204"/>
                        </a:rPr>
                        <a:t>0</a:t>
                      </a:r>
                      <a:endParaRPr sz="3800">
                        <a:latin typeface="Arial" panose="020B0604020202020204"/>
                        <a:cs typeface="Arial" panose="020B0604020202020204"/>
                      </a:endParaRPr>
                    </a:p>
                  </a:txBody>
                  <a:tcPr marL="0" marR="0" marT="78740" marB="0">
                    <a:lnR w="28575">
                      <a:solidFill>
                        <a:srgbClr val="000000"/>
                      </a:solidFill>
                      <a:prstDash val="solid"/>
                    </a:lnR>
                    <a:lnT w="28575">
                      <a:solidFill>
                        <a:srgbClr val="000000"/>
                      </a:solidFill>
                      <a:prstDash val="solid"/>
                    </a:lnT>
                  </a:tcPr>
                </a:tc>
                <a:tc>
                  <a:txBody>
                    <a:bodyPr/>
                    <a:lstStyle/>
                    <a:p>
                      <a:pPr marR="417830" algn="r">
                        <a:lnSpc>
                          <a:spcPct val="100000"/>
                        </a:lnSpc>
                        <a:spcBef>
                          <a:spcPts val="620"/>
                        </a:spcBef>
                      </a:pPr>
                      <a:r>
                        <a:rPr sz="3800" dirty="0">
                          <a:latin typeface="Arial" panose="020B0604020202020204"/>
                          <a:cs typeface="Arial" panose="020B0604020202020204"/>
                        </a:rPr>
                        <a:t>1</a:t>
                      </a:r>
                      <a:endParaRPr sz="3800">
                        <a:latin typeface="Arial" panose="020B0604020202020204"/>
                        <a:cs typeface="Arial" panose="020B0604020202020204"/>
                      </a:endParaRPr>
                    </a:p>
                  </a:txBody>
                  <a:tcPr marL="0" marR="0" marT="78740" marB="0">
                    <a:lnL w="28575">
                      <a:solidFill>
                        <a:srgbClr val="000000"/>
                      </a:solidFill>
                      <a:prstDash val="solid"/>
                    </a:lnL>
                    <a:lnR w="28575">
                      <a:solidFill>
                        <a:srgbClr val="000000"/>
                      </a:solidFill>
                      <a:prstDash val="solid"/>
                    </a:lnR>
                    <a:lnT w="28575">
                      <a:solidFill>
                        <a:srgbClr val="000000"/>
                      </a:solidFill>
                      <a:prstDash val="solid"/>
                    </a:lnT>
                  </a:tcPr>
                </a:tc>
                <a:tc>
                  <a:txBody>
                    <a:bodyPr/>
                    <a:lstStyle/>
                    <a:p>
                      <a:pPr>
                        <a:lnSpc>
                          <a:spcPct val="100000"/>
                        </a:lnSpc>
                      </a:pPr>
                      <a:endParaRPr sz="4000">
                        <a:latin typeface="Times New Roman" panose="02020603050405020304"/>
                        <a:cs typeface="Times New Roman" panose="02020603050405020304"/>
                      </a:endParaRPr>
                    </a:p>
                  </a:txBody>
                  <a:tcPr marL="0" marR="0" marT="0" marB="0">
                    <a:lnL w="28575">
                      <a:solidFill>
                        <a:srgbClr val="000000"/>
                      </a:solidFill>
                      <a:prstDash val="solid"/>
                    </a:lnL>
                  </a:tcPr>
                </a:tc>
                <a:tc>
                  <a:txBody>
                    <a:bodyPr/>
                    <a:lstStyle/>
                    <a:p>
                      <a:pPr algn="ctr">
                        <a:lnSpc>
                          <a:spcPct val="100000"/>
                        </a:lnSpc>
                        <a:spcBef>
                          <a:spcPts val="620"/>
                        </a:spcBef>
                      </a:pPr>
                      <a:r>
                        <a:rPr sz="3800" dirty="0">
                          <a:latin typeface="Arial" panose="020B0604020202020204"/>
                          <a:cs typeface="Arial" panose="020B0604020202020204"/>
                        </a:rPr>
                        <a:t>1</a:t>
                      </a:r>
                      <a:endParaRPr sz="3800">
                        <a:latin typeface="Arial" panose="020B0604020202020204"/>
                        <a:cs typeface="Arial" panose="020B0604020202020204"/>
                      </a:endParaRPr>
                    </a:p>
                  </a:txBody>
                  <a:tcPr marL="0" marR="0" marT="78740" marB="0">
                    <a:lnR w="28575">
                      <a:solidFill>
                        <a:srgbClr val="000000"/>
                      </a:solidFill>
                      <a:prstDash val="solid"/>
                    </a:lnR>
                    <a:lnT w="28575">
                      <a:solidFill>
                        <a:srgbClr val="000000"/>
                      </a:solidFill>
                      <a:prstDash val="solid"/>
                    </a:lnT>
                  </a:tcPr>
                </a:tc>
                <a:tc>
                  <a:txBody>
                    <a:bodyPr/>
                    <a:lstStyle/>
                    <a:p>
                      <a:pPr algn="ctr">
                        <a:lnSpc>
                          <a:spcPct val="100000"/>
                        </a:lnSpc>
                        <a:spcBef>
                          <a:spcPts val="620"/>
                        </a:spcBef>
                      </a:pPr>
                      <a:r>
                        <a:rPr sz="3800" dirty="0">
                          <a:latin typeface="Arial" panose="020B0604020202020204"/>
                          <a:cs typeface="Arial" panose="020B0604020202020204"/>
                        </a:rPr>
                        <a:t>1</a:t>
                      </a:r>
                      <a:endParaRPr sz="3800">
                        <a:latin typeface="Arial" panose="020B0604020202020204"/>
                        <a:cs typeface="Arial" panose="020B0604020202020204"/>
                      </a:endParaRPr>
                    </a:p>
                  </a:txBody>
                  <a:tcPr marL="0" marR="0" marT="78740" marB="0">
                    <a:lnL w="28575">
                      <a:solidFill>
                        <a:srgbClr val="000000"/>
                      </a:solidFill>
                      <a:prstDash val="solid"/>
                    </a:lnL>
                    <a:lnR w="28575">
                      <a:solidFill>
                        <a:srgbClr val="000000"/>
                      </a:solidFill>
                      <a:prstDash val="solid"/>
                    </a:lnR>
                    <a:lnT w="28575">
                      <a:solidFill>
                        <a:srgbClr val="000000"/>
                      </a:solidFill>
                      <a:prstDash val="solid"/>
                    </a:lnT>
                  </a:tcPr>
                </a:tc>
                <a:tc>
                  <a:txBody>
                    <a:bodyPr/>
                    <a:lstStyle/>
                    <a:p>
                      <a:pPr>
                        <a:lnSpc>
                          <a:spcPct val="100000"/>
                        </a:lnSpc>
                      </a:pPr>
                      <a:endParaRPr sz="4000">
                        <a:latin typeface="Times New Roman" panose="02020603050405020304"/>
                        <a:cs typeface="Times New Roman" panose="02020603050405020304"/>
                      </a:endParaRPr>
                    </a:p>
                  </a:txBody>
                  <a:tcPr marL="0" marR="0" marT="0" marB="0">
                    <a:lnL w="28575">
                      <a:solidFill>
                        <a:srgbClr val="000000"/>
                      </a:solidFill>
                      <a:prstDash val="solid"/>
                    </a:lnL>
                    <a:lnR w="28575">
                      <a:solidFill>
                        <a:srgbClr val="000000"/>
                      </a:solidFill>
                      <a:prstDash val="solid"/>
                    </a:lnR>
                  </a:tcPr>
                </a:tc>
                <a:tc>
                  <a:txBody>
                    <a:bodyPr/>
                    <a:lstStyle/>
                    <a:p>
                      <a:pPr algn="ctr">
                        <a:lnSpc>
                          <a:spcPct val="100000"/>
                        </a:lnSpc>
                        <a:spcBef>
                          <a:spcPts val="620"/>
                        </a:spcBef>
                      </a:pPr>
                      <a:r>
                        <a:rPr sz="3800" dirty="0">
                          <a:latin typeface="Arial" panose="020B0604020202020204"/>
                          <a:cs typeface="Arial" panose="020B0604020202020204"/>
                        </a:rPr>
                        <a:t>1</a:t>
                      </a:r>
                      <a:endParaRPr sz="3800">
                        <a:latin typeface="Arial" panose="020B0604020202020204"/>
                        <a:cs typeface="Arial" panose="020B0604020202020204"/>
                      </a:endParaRPr>
                    </a:p>
                  </a:txBody>
                  <a:tcPr marL="0" marR="0" marT="78740" marB="0">
                    <a:lnL w="28575">
                      <a:solidFill>
                        <a:srgbClr val="000000"/>
                      </a:solidFill>
                      <a:prstDash val="solid"/>
                    </a:lnL>
                    <a:lnR w="28575">
                      <a:solidFill>
                        <a:srgbClr val="000000"/>
                      </a:solidFill>
                      <a:prstDash val="solid"/>
                    </a:lnR>
                    <a:lnT w="28575">
                      <a:solidFill>
                        <a:srgbClr val="000000"/>
                      </a:solidFill>
                      <a:prstDash val="solid"/>
                    </a:lnT>
                  </a:tcPr>
                </a:tc>
                <a:tc>
                  <a:txBody>
                    <a:bodyPr/>
                    <a:lstStyle/>
                    <a:p>
                      <a:pPr algn="ctr">
                        <a:lnSpc>
                          <a:spcPct val="100000"/>
                        </a:lnSpc>
                        <a:spcBef>
                          <a:spcPts val="620"/>
                        </a:spcBef>
                      </a:pPr>
                      <a:r>
                        <a:rPr sz="3800" dirty="0">
                          <a:latin typeface="Arial" panose="020B0604020202020204"/>
                          <a:cs typeface="Arial" panose="020B0604020202020204"/>
                        </a:rPr>
                        <a:t>0</a:t>
                      </a:r>
                      <a:endParaRPr sz="3800">
                        <a:latin typeface="Arial" panose="020B0604020202020204"/>
                        <a:cs typeface="Arial" panose="020B0604020202020204"/>
                      </a:endParaRPr>
                    </a:p>
                  </a:txBody>
                  <a:tcPr marL="0" marR="0" marT="78740" marB="0">
                    <a:lnL w="28575">
                      <a:solidFill>
                        <a:srgbClr val="000000"/>
                      </a:solidFill>
                      <a:prstDash val="solid"/>
                    </a:lnL>
                    <a:lnR w="28575">
                      <a:solidFill>
                        <a:srgbClr val="000000"/>
                      </a:solidFill>
                      <a:prstDash val="solid"/>
                    </a:lnR>
                    <a:lnT w="28575">
                      <a:solidFill>
                        <a:srgbClr val="000000"/>
                      </a:solidFill>
                      <a:prstDash val="solid"/>
                    </a:lnT>
                  </a:tcPr>
                </a:tc>
                <a:tc>
                  <a:txBody>
                    <a:bodyPr/>
                    <a:lstStyle/>
                    <a:p>
                      <a:pPr>
                        <a:lnSpc>
                          <a:spcPct val="100000"/>
                        </a:lnSpc>
                      </a:pPr>
                      <a:endParaRPr sz="4000">
                        <a:latin typeface="Times New Roman" panose="02020603050405020304"/>
                        <a:cs typeface="Times New Roman" panose="02020603050405020304"/>
                      </a:endParaRPr>
                    </a:p>
                  </a:txBody>
                  <a:tcPr marL="0" marR="0" marT="0" marB="0">
                    <a:lnL w="28575">
                      <a:solidFill>
                        <a:srgbClr val="000000"/>
                      </a:solidFill>
                      <a:prstDash val="solid"/>
                    </a:lnL>
                  </a:tcPr>
                </a:tc>
                <a:tc>
                  <a:txBody>
                    <a:bodyPr/>
                    <a:lstStyle/>
                    <a:p>
                      <a:pPr marR="417830" algn="r">
                        <a:lnSpc>
                          <a:spcPct val="100000"/>
                        </a:lnSpc>
                        <a:spcBef>
                          <a:spcPts val="620"/>
                        </a:spcBef>
                      </a:pPr>
                      <a:r>
                        <a:rPr sz="3800" dirty="0">
                          <a:latin typeface="Arial" panose="020B0604020202020204"/>
                          <a:cs typeface="Arial" panose="020B0604020202020204"/>
                        </a:rPr>
                        <a:t>0</a:t>
                      </a:r>
                      <a:endParaRPr sz="3800">
                        <a:latin typeface="Arial" panose="020B0604020202020204"/>
                        <a:cs typeface="Arial" panose="020B0604020202020204"/>
                      </a:endParaRPr>
                    </a:p>
                  </a:txBody>
                  <a:tcPr marL="0" marR="0" marT="78740" marB="0">
                    <a:lnR w="28575">
                      <a:solidFill>
                        <a:srgbClr val="000000"/>
                      </a:solidFill>
                      <a:prstDash val="solid"/>
                    </a:lnR>
                    <a:lnT w="28575">
                      <a:solidFill>
                        <a:srgbClr val="000000"/>
                      </a:solidFill>
                      <a:prstDash val="solid"/>
                    </a:lnT>
                  </a:tcPr>
                </a:tc>
                <a:tc>
                  <a:txBody>
                    <a:bodyPr/>
                    <a:lstStyle/>
                    <a:p>
                      <a:pPr marR="417830" algn="r">
                        <a:lnSpc>
                          <a:spcPct val="100000"/>
                        </a:lnSpc>
                        <a:spcBef>
                          <a:spcPts val="620"/>
                        </a:spcBef>
                      </a:pPr>
                      <a:r>
                        <a:rPr sz="3800" dirty="0">
                          <a:latin typeface="Arial" panose="020B0604020202020204"/>
                          <a:cs typeface="Arial" panose="020B0604020202020204"/>
                        </a:rPr>
                        <a:t>0</a:t>
                      </a:r>
                      <a:endParaRPr sz="3800">
                        <a:latin typeface="Arial" panose="020B0604020202020204"/>
                        <a:cs typeface="Arial" panose="020B0604020202020204"/>
                      </a:endParaRPr>
                    </a:p>
                  </a:txBody>
                  <a:tcPr marL="0" marR="0" marT="78740" marB="0">
                    <a:lnL w="28575">
                      <a:solidFill>
                        <a:srgbClr val="000000"/>
                      </a:solidFill>
                      <a:prstDash val="solid"/>
                    </a:lnL>
                    <a:lnR w="28575">
                      <a:solidFill>
                        <a:srgbClr val="000000"/>
                      </a:solidFill>
                      <a:prstDash val="solid"/>
                    </a:lnR>
                    <a:lnT w="28575">
                      <a:solidFill>
                        <a:srgbClr val="000000"/>
                      </a:solidFill>
                      <a:prstDash val="solid"/>
                    </a:lnT>
                  </a:tcPr>
                </a:tc>
                <a:tc>
                  <a:txBody>
                    <a:bodyPr/>
                    <a:lstStyle/>
                    <a:p>
                      <a:pPr>
                        <a:lnSpc>
                          <a:spcPct val="100000"/>
                        </a:lnSpc>
                      </a:pPr>
                      <a:endParaRPr sz="4000">
                        <a:latin typeface="Times New Roman" panose="02020603050405020304"/>
                        <a:cs typeface="Times New Roman" panose="02020603050405020304"/>
                      </a:endParaRPr>
                    </a:p>
                  </a:txBody>
                  <a:tcPr marL="0" marR="0" marT="0" marB="0">
                    <a:lnL w="28575">
                      <a:solidFill>
                        <a:srgbClr val="000000"/>
                      </a:solidFill>
                      <a:prstDash val="solid"/>
                    </a:lnL>
                  </a:tcPr>
                </a:tc>
                <a:tc>
                  <a:txBody>
                    <a:bodyPr/>
                    <a:lstStyle/>
                    <a:p>
                      <a:pPr algn="ctr">
                        <a:lnSpc>
                          <a:spcPct val="100000"/>
                        </a:lnSpc>
                        <a:spcBef>
                          <a:spcPts val="620"/>
                        </a:spcBef>
                      </a:pPr>
                      <a:r>
                        <a:rPr sz="3800" dirty="0">
                          <a:latin typeface="Arial" panose="020B0604020202020204"/>
                          <a:cs typeface="Arial" panose="020B0604020202020204"/>
                        </a:rPr>
                        <a:t>0</a:t>
                      </a:r>
                      <a:endParaRPr sz="3800">
                        <a:latin typeface="Arial" panose="020B0604020202020204"/>
                        <a:cs typeface="Arial" panose="020B0604020202020204"/>
                      </a:endParaRPr>
                    </a:p>
                  </a:txBody>
                  <a:tcPr marL="0" marR="0" marT="78740" marB="0">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R="417830" algn="r">
                        <a:lnSpc>
                          <a:spcPct val="100000"/>
                        </a:lnSpc>
                        <a:spcBef>
                          <a:spcPts val="620"/>
                        </a:spcBef>
                      </a:pPr>
                      <a:r>
                        <a:rPr sz="3800" dirty="0">
                          <a:latin typeface="Arial" panose="020B0604020202020204"/>
                          <a:cs typeface="Arial" panose="020B0604020202020204"/>
                        </a:rPr>
                        <a:t>0</a:t>
                      </a:r>
                      <a:endParaRPr sz="3800">
                        <a:latin typeface="Arial" panose="020B0604020202020204"/>
                        <a:cs typeface="Arial" panose="020B0604020202020204"/>
                      </a:endParaRPr>
                    </a:p>
                  </a:txBody>
                  <a:tcPr marL="0" marR="0" marT="7874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r>
              <a:tr h="295898">
                <a:tc>
                  <a:txBody>
                    <a:bodyPr/>
                    <a:lstStyle/>
                    <a:p>
                      <a:pPr>
                        <a:lnSpc>
                          <a:spcPct val="100000"/>
                        </a:lnSpc>
                      </a:pPr>
                      <a:endParaRPr sz="1800">
                        <a:latin typeface="Times New Roman" panose="02020603050405020304"/>
                        <a:cs typeface="Times New Roman" panose="02020603050405020304"/>
                      </a:endParaRPr>
                    </a:p>
                  </a:txBody>
                  <a:tcPr marL="0" marR="0" marT="0" marB="0"/>
                </a:tc>
                <a:tc>
                  <a:txBody>
                    <a:bodyPr/>
                    <a:lstStyle/>
                    <a:p>
                      <a:pPr>
                        <a:lnSpc>
                          <a:spcPct val="100000"/>
                        </a:lnSpc>
                      </a:pPr>
                      <a:endParaRPr sz="1800">
                        <a:latin typeface="Times New Roman" panose="02020603050405020304"/>
                        <a:cs typeface="Times New Roman" panose="02020603050405020304"/>
                      </a:endParaRPr>
                    </a:p>
                  </a:txBody>
                  <a:tcPr marL="0" marR="0" marT="0" marB="0"/>
                </a:tc>
                <a:tc>
                  <a:txBody>
                    <a:bodyPr/>
                    <a:lstStyle/>
                    <a:p>
                      <a:pPr>
                        <a:lnSpc>
                          <a:spcPct val="100000"/>
                        </a:lnSpc>
                      </a:pPr>
                      <a:endParaRPr sz="1800">
                        <a:latin typeface="Times New Roman" panose="02020603050405020304"/>
                        <a:cs typeface="Times New Roman" panose="02020603050405020304"/>
                      </a:endParaRPr>
                    </a:p>
                  </a:txBody>
                  <a:tcPr marL="0" marR="0" marT="0" marB="0"/>
                </a:tc>
                <a:tc>
                  <a:txBody>
                    <a:bodyPr/>
                    <a:lstStyle/>
                    <a:p>
                      <a:pPr>
                        <a:lnSpc>
                          <a:spcPct val="100000"/>
                        </a:lnSpc>
                      </a:pPr>
                      <a:endParaRPr sz="1800">
                        <a:latin typeface="Times New Roman" panose="02020603050405020304"/>
                        <a:cs typeface="Times New Roman" panose="02020603050405020304"/>
                      </a:endParaRPr>
                    </a:p>
                  </a:txBody>
                  <a:tcPr marL="0" marR="0" marT="0" marB="0">
                    <a:lnB w="28575">
                      <a:solidFill>
                        <a:srgbClr val="000000"/>
                      </a:solidFill>
                      <a:prstDash val="solid"/>
                    </a:lnB>
                  </a:tcPr>
                </a:tc>
                <a:tc>
                  <a:txBody>
                    <a:bodyPr/>
                    <a:lstStyle/>
                    <a:p>
                      <a:pPr>
                        <a:lnSpc>
                          <a:spcPct val="100000"/>
                        </a:lnSpc>
                      </a:pPr>
                      <a:endParaRPr sz="1800">
                        <a:latin typeface="Times New Roman" panose="02020603050405020304"/>
                        <a:cs typeface="Times New Roman" panose="02020603050405020304"/>
                      </a:endParaRPr>
                    </a:p>
                  </a:txBody>
                  <a:tcPr marL="0" marR="0" marT="0" marB="0">
                    <a:lnB w="28575">
                      <a:solidFill>
                        <a:srgbClr val="000000"/>
                      </a:solidFill>
                      <a:prstDash val="solid"/>
                    </a:lnB>
                  </a:tcPr>
                </a:tc>
                <a:tc>
                  <a:txBody>
                    <a:bodyPr/>
                    <a:lstStyle/>
                    <a:p>
                      <a:pPr>
                        <a:lnSpc>
                          <a:spcPct val="100000"/>
                        </a:lnSpc>
                      </a:pPr>
                      <a:endParaRPr sz="1800">
                        <a:latin typeface="Times New Roman" panose="02020603050405020304"/>
                        <a:cs typeface="Times New Roman" panose="02020603050405020304"/>
                      </a:endParaRPr>
                    </a:p>
                  </a:txBody>
                  <a:tcPr marL="0" marR="0" marT="0" marB="0"/>
                </a:tc>
                <a:tc>
                  <a:txBody>
                    <a:bodyPr/>
                    <a:lstStyle/>
                    <a:p>
                      <a:pPr>
                        <a:lnSpc>
                          <a:spcPct val="100000"/>
                        </a:lnSpc>
                      </a:pPr>
                      <a:endParaRPr sz="1800">
                        <a:latin typeface="Times New Roman" panose="02020603050405020304"/>
                        <a:cs typeface="Times New Roman" panose="02020603050405020304"/>
                      </a:endParaRPr>
                    </a:p>
                  </a:txBody>
                  <a:tcPr marL="0" marR="0" marT="0" marB="0">
                    <a:lnB w="28575">
                      <a:solidFill>
                        <a:srgbClr val="000000"/>
                      </a:solidFill>
                      <a:prstDash val="solid"/>
                    </a:lnB>
                  </a:tcPr>
                </a:tc>
                <a:tc>
                  <a:txBody>
                    <a:bodyPr/>
                    <a:lstStyle/>
                    <a:p>
                      <a:pPr>
                        <a:lnSpc>
                          <a:spcPct val="100000"/>
                        </a:lnSpc>
                      </a:pPr>
                      <a:endParaRPr sz="1800">
                        <a:latin typeface="Times New Roman" panose="02020603050405020304"/>
                        <a:cs typeface="Times New Roman" panose="02020603050405020304"/>
                      </a:endParaRPr>
                    </a:p>
                  </a:txBody>
                  <a:tcPr marL="0" marR="0" marT="0" marB="0">
                    <a:lnB w="28575">
                      <a:solidFill>
                        <a:srgbClr val="000000"/>
                      </a:solidFill>
                      <a:prstDash val="solid"/>
                    </a:lnB>
                  </a:tcPr>
                </a:tc>
                <a:tc>
                  <a:txBody>
                    <a:bodyPr/>
                    <a:lstStyle/>
                    <a:p>
                      <a:pPr>
                        <a:lnSpc>
                          <a:spcPct val="100000"/>
                        </a:lnSpc>
                      </a:pPr>
                      <a:endParaRPr sz="1800">
                        <a:latin typeface="Times New Roman" panose="02020603050405020304"/>
                        <a:cs typeface="Times New Roman" panose="02020603050405020304"/>
                      </a:endParaRPr>
                    </a:p>
                  </a:txBody>
                  <a:tcPr marL="0" marR="0" marT="0" marB="0"/>
                </a:tc>
                <a:tc>
                  <a:txBody>
                    <a:bodyPr/>
                    <a:lstStyle/>
                    <a:p>
                      <a:pPr>
                        <a:lnSpc>
                          <a:spcPct val="100000"/>
                        </a:lnSpc>
                      </a:pPr>
                      <a:endParaRPr sz="1800">
                        <a:latin typeface="Times New Roman" panose="02020603050405020304"/>
                        <a:cs typeface="Times New Roman" panose="02020603050405020304"/>
                      </a:endParaRPr>
                    </a:p>
                  </a:txBody>
                  <a:tcPr marL="0" marR="0" marT="0" marB="0"/>
                </a:tc>
                <a:tc>
                  <a:txBody>
                    <a:bodyPr/>
                    <a:lstStyle/>
                    <a:p>
                      <a:pPr>
                        <a:lnSpc>
                          <a:spcPct val="100000"/>
                        </a:lnSpc>
                      </a:pPr>
                      <a:endParaRPr sz="1800">
                        <a:latin typeface="Times New Roman" panose="02020603050405020304"/>
                        <a:cs typeface="Times New Roman" panose="02020603050405020304"/>
                      </a:endParaRPr>
                    </a:p>
                  </a:txBody>
                  <a:tcPr marL="0" marR="0" marT="0" marB="0"/>
                </a:tc>
                <a:tc>
                  <a:txBody>
                    <a:bodyPr/>
                    <a:lstStyle/>
                    <a:p>
                      <a:pPr>
                        <a:lnSpc>
                          <a:spcPct val="100000"/>
                        </a:lnSpc>
                      </a:pPr>
                      <a:endParaRPr sz="1800">
                        <a:latin typeface="Times New Roman" panose="02020603050405020304"/>
                        <a:cs typeface="Times New Roman" panose="02020603050405020304"/>
                      </a:endParaRPr>
                    </a:p>
                  </a:txBody>
                  <a:tcPr marL="0" marR="0" marT="0" marB="0"/>
                </a:tc>
                <a:tc>
                  <a:txBody>
                    <a:bodyPr/>
                    <a:lstStyle/>
                    <a:p>
                      <a:pPr>
                        <a:lnSpc>
                          <a:spcPct val="100000"/>
                        </a:lnSpc>
                      </a:pPr>
                      <a:endParaRPr sz="1800">
                        <a:latin typeface="Times New Roman" panose="02020603050405020304"/>
                        <a:cs typeface="Times New Roman" panose="02020603050405020304"/>
                      </a:endParaRPr>
                    </a:p>
                  </a:txBody>
                  <a:tcPr marL="0" marR="0" marT="0" marB="0">
                    <a:lnB w="28575">
                      <a:solidFill>
                        <a:srgbClr val="000000"/>
                      </a:solidFill>
                      <a:prstDash val="solid"/>
                    </a:lnB>
                  </a:tcPr>
                </a:tc>
                <a:tc>
                  <a:txBody>
                    <a:bodyPr/>
                    <a:lstStyle/>
                    <a:p>
                      <a:pPr>
                        <a:lnSpc>
                          <a:spcPct val="100000"/>
                        </a:lnSpc>
                      </a:pPr>
                      <a:endParaRPr sz="1800">
                        <a:latin typeface="Times New Roman" panose="02020603050405020304"/>
                        <a:cs typeface="Times New Roman" panose="02020603050405020304"/>
                      </a:endParaRPr>
                    </a:p>
                  </a:txBody>
                  <a:tcPr marL="0" marR="0" marT="0" marB="0">
                    <a:lnB w="28575">
                      <a:solidFill>
                        <a:srgbClr val="000000"/>
                      </a:solidFill>
                      <a:prstDash val="solid"/>
                    </a:lnB>
                  </a:tcPr>
                </a:tc>
                <a:tc>
                  <a:txBody>
                    <a:bodyPr/>
                    <a:lstStyle/>
                    <a:p>
                      <a:pPr>
                        <a:lnSpc>
                          <a:spcPct val="100000"/>
                        </a:lnSpc>
                      </a:pPr>
                      <a:endParaRPr sz="1800">
                        <a:latin typeface="Times New Roman" panose="02020603050405020304"/>
                        <a:cs typeface="Times New Roman" panose="02020603050405020304"/>
                      </a:endParaRPr>
                    </a:p>
                  </a:txBody>
                  <a:tcPr marL="0" marR="0" marT="0" marB="0"/>
                </a:tc>
                <a:tc>
                  <a:txBody>
                    <a:bodyPr/>
                    <a:lstStyle/>
                    <a:p>
                      <a:pPr>
                        <a:lnSpc>
                          <a:spcPct val="100000"/>
                        </a:lnSpc>
                      </a:pPr>
                      <a:endParaRPr sz="1800">
                        <a:latin typeface="Times New Roman" panose="02020603050405020304"/>
                        <a:cs typeface="Times New Roman" panose="02020603050405020304"/>
                      </a:endParaRPr>
                    </a:p>
                  </a:txBody>
                  <a:tcPr marL="0" marR="0" marT="0" marB="0">
                    <a:lnT w="28575">
                      <a:solidFill>
                        <a:srgbClr val="000000"/>
                      </a:solidFill>
                      <a:prstDash val="solid"/>
                    </a:lnT>
                    <a:lnB w="28575">
                      <a:solidFill>
                        <a:srgbClr val="000000"/>
                      </a:solidFill>
                      <a:prstDash val="solid"/>
                    </a:lnB>
                  </a:tcPr>
                </a:tc>
                <a:tc>
                  <a:txBody>
                    <a:bodyPr/>
                    <a:lstStyle/>
                    <a:p>
                      <a:pPr>
                        <a:lnSpc>
                          <a:spcPct val="100000"/>
                        </a:lnSpc>
                      </a:pPr>
                      <a:endParaRPr sz="1800">
                        <a:latin typeface="Times New Roman" panose="02020603050405020304"/>
                        <a:cs typeface="Times New Roman" panose="02020603050405020304"/>
                      </a:endParaRPr>
                    </a:p>
                  </a:txBody>
                  <a:tcPr marL="0" marR="0" marT="0" marB="0">
                    <a:lnT w="28575">
                      <a:solidFill>
                        <a:srgbClr val="000000"/>
                      </a:solidFill>
                      <a:prstDash val="solid"/>
                    </a:lnT>
                    <a:lnB w="28575">
                      <a:solidFill>
                        <a:srgbClr val="000000"/>
                      </a:solidFill>
                      <a:prstDash val="solid"/>
                    </a:lnB>
                  </a:tcPr>
                </a:tc>
              </a:tr>
              <a:tr h="762463">
                <a:tc>
                  <a:txBody>
                    <a:bodyPr/>
                    <a:lstStyle/>
                    <a:p>
                      <a:pPr>
                        <a:lnSpc>
                          <a:spcPct val="100000"/>
                        </a:lnSpc>
                      </a:pPr>
                      <a:endParaRPr sz="4000">
                        <a:latin typeface="Times New Roman" panose="02020603050405020304"/>
                        <a:cs typeface="Times New Roman" panose="02020603050405020304"/>
                      </a:endParaRPr>
                    </a:p>
                  </a:txBody>
                  <a:tcPr marL="0" marR="0" marT="0" marB="0"/>
                </a:tc>
                <a:tc>
                  <a:txBody>
                    <a:bodyPr/>
                    <a:lstStyle/>
                    <a:p>
                      <a:pPr>
                        <a:lnSpc>
                          <a:spcPct val="100000"/>
                        </a:lnSpc>
                      </a:pPr>
                      <a:endParaRPr sz="4000">
                        <a:latin typeface="Times New Roman" panose="02020603050405020304"/>
                        <a:cs typeface="Times New Roman" panose="02020603050405020304"/>
                      </a:endParaRPr>
                    </a:p>
                  </a:txBody>
                  <a:tcPr marL="0" marR="0" marT="0" marB="0"/>
                </a:tc>
                <a:tc>
                  <a:txBody>
                    <a:bodyPr/>
                    <a:lstStyle/>
                    <a:p>
                      <a:pPr>
                        <a:lnSpc>
                          <a:spcPct val="100000"/>
                        </a:lnSpc>
                      </a:pPr>
                      <a:endParaRPr sz="4000">
                        <a:latin typeface="Times New Roman" panose="02020603050405020304"/>
                        <a:cs typeface="Times New Roman" panose="02020603050405020304"/>
                      </a:endParaRPr>
                    </a:p>
                  </a:txBody>
                  <a:tcPr marL="0" marR="0" marT="0" marB="0">
                    <a:lnR w="28575">
                      <a:solidFill>
                        <a:srgbClr val="000000"/>
                      </a:solidFill>
                      <a:prstDash val="solid"/>
                    </a:lnR>
                  </a:tcPr>
                </a:tc>
                <a:tc>
                  <a:txBody>
                    <a:bodyPr/>
                    <a:lstStyle/>
                    <a:p>
                      <a:pPr algn="ctr">
                        <a:lnSpc>
                          <a:spcPct val="100000"/>
                        </a:lnSpc>
                        <a:spcBef>
                          <a:spcPts val="620"/>
                        </a:spcBef>
                      </a:pPr>
                      <a:r>
                        <a:rPr sz="3800" dirty="0">
                          <a:latin typeface="Arial" panose="020B0604020202020204"/>
                          <a:cs typeface="Arial" panose="020B0604020202020204"/>
                        </a:rPr>
                        <a:t>0</a:t>
                      </a:r>
                      <a:endParaRPr sz="3800">
                        <a:latin typeface="Arial" panose="020B0604020202020204"/>
                        <a:cs typeface="Arial" panose="020B0604020202020204"/>
                      </a:endParaRPr>
                    </a:p>
                  </a:txBody>
                  <a:tcPr marL="0" marR="0" marT="7874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R="417830" algn="r">
                        <a:lnSpc>
                          <a:spcPct val="100000"/>
                        </a:lnSpc>
                        <a:spcBef>
                          <a:spcPts val="620"/>
                        </a:spcBef>
                      </a:pPr>
                      <a:r>
                        <a:rPr sz="3800" dirty="0">
                          <a:latin typeface="Arial" panose="020B0604020202020204"/>
                          <a:cs typeface="Arial" panose="020B0604020202020204"/>
                        </a:rPr>
                        <a:t>1</a:t>
                      </a:r>
                      <a:endParaRPr sz="3800">
                        <a:latin typeface="Arial" panose="020B0604020202020204"/>
                        <a:cs typeface="Arial" panose="020B0604020202020204"/>
                      </a:endParaRPr>
                    </a:p>
                  </a:txBody>
                  <a:tcPr marL="0" marR="0" marT="7874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a:lnSpc>
                          <a:spcPct val="100000"/>
                        </a:lnSpc>
                      </a:pPr>
                      <a:endParaRPr sz="4000">
                        <a:latin typeface="Times New Roman" panose="02020603050405020304"/>
                        <a:cs typeface="Times New Roman" panose="02020603050405020304"/>
                      </a:endParaRPr>
                    </a:p>
                  </a:txBody>
                  <a:tcPr marL="0" marR="0" marT="0" marB="0">
                    <a:lnL w="28575">
                      <a:solidFill>
                        <a:srgbClr val="000000"/>
                      </a:solidFill>
                      <a:prstDash val="solid"/>
                    </a:lnL>
                    <a:lnR w="28575">
                      <a:solidFill>
                        <a:srgbClr val="000000"/>
                      </a:solidFill>
                      <a:prstDash val="solid"/>
                    </a:lnR>
                  </a:tcPr>
                </a:tc>
                <a:tc>
                  <a:txBody>
                    <a:bodyPr/>
                    <a:lstStyle/>
                    <a:p>
                      <a:pPr algn="ctr">
                        <a:lnSpc>
                          <a:spcPct val="100000"/>
                        </a:lnSpc>
                        <a:spcBef>
                          <a:spcPts val="620"/>
                        </a:spcBef>
                      </a:pPr>
                      <a:r>
                        <a:rPr sz="3800" dirty="0">
                          <a:latin typeface="Arial" panose="020B0604020202020204"/>
                          <a:cs typeface="Arial" panose="020B0604020202020204"/>
                        </a:rPr>
                        <a:t>1</a:t>
                      </a:r>
                      <a:endParaRPr sz="3800">
                        <a:latin typeface="Arial" panose="020B0604020202020204"/>
                        <a:cs typeface="Arial" panose="020B0604020202020204"/>
                      </a:endParaRPr>
                    </a:p>
                  </a:txBody>
                  <a:tcPr marL="0" marR="0" marT="7874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algn="ctr">
                        <a:lnSpc>
                          <a:spcPct val="100000"/>
                        </a:lnSpc>
                        <a:spcBef>
                          <a:spcPts val="620"/>
                        </a:spcBef>
                      </a:pPr>
                      <a:r>
                        <a:rPr sz="3800" dirty="0">
                          <a:latin typeface="Arial" panose="020B0604020202020204"/>
                          <a:cs typeface="Arial" panose="020B0604020202020204"/>
                        </a:rPr>
                        <a:t>0</a:t>
                      </a:r>
                      <a:endParaRPr sz="3800">
                        <a:latin typeface="Arial" panose="020B0604020202020204"/>
                        <a:cs typeface="Arial" panose="020B0604020202020204"/>
                      </a:endParaRPr>
                    </a:p>
                  </a:txBody>
                  <a:tcPr marL="0" marR="0" marT="7874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a:lnSpc>
                          <a:spcPct val="100000"/>
                        </a:lnSpc>
                      </a:pPr>
                      <a:endParaRPr sz="4000">
                        <a:latin typeface="Times New Roman" panose="02020603050405020304"/>
                        <a:cs typeface="Times New Roman" panose="02020603050405020304"/>
                      </a:endParaRPr>
                    </a:p>
                  </a:txBody>
                  <a:tcPr marL="0" marR="0" marT="0" marB="0">
                    <a:lnL w="28575">
                      <a:solidFill>
                        <a:srgbClr val="000000"/>
                      </a:solidFill>
                      <a:prstDash val="solid"/>
                    </a:lnL>
                  </a:tcPr>
                </a:tc>
                <a:tc>
                  <a:txBody>
                    <a:bodyPr/>
                    <a:lstStyle/>
                    <a:p>
                      <a:pPr>
                        <a:lnSpc>
                          <a:spcPct val="100000"/>
                        </a:lnSpc>
                      </a:pPr>
                      <a:endParaRPr sz="4000">
                        <a:latin typeface="Times New Roman" panose="02020603050405020304"/>
                        <a:cs typeface="Times New Roman" panose="02020603050405020304"/>
                      </a:endParaRPr>
                    </a:p>
                  </a:txBody>
                  <a:tcPr marL="0" marR="0" marT="0" marB="0"/>
                </a:tc>
                <a:tc>
                  <a:txBody>
                    <a:bodyPr/>
                    <a:lstStyle/>
                    <a:p>
                      <a:pPr>
                        <a:lnSpc>
                          <a:spcPct val="100000"/>
                        </a:lnSpc>
                      </a:pPr>
                      <a:endParaRPr sz="4000">
                        <a:latin typeface="Times New Roman" panose="02020603050405020304"/>
                        <a:cs typeface="Times New Roman" panose="02020603050405020304"/>
                      </a:endParaRPr>
                    </a:p>
                  </a:txBody>
                  <a:tcPr marL="0" marR="0" marT="0" marB="0"/>
                </a:tc>
                <a:tc>
                  <a:txBody>
                    <a:bodyPr/>
                    <a:lstStyle/>
                    <a:p>
                      <a:pPr>
                        <a:lnSpc>
                          <a:spcPct val="100000"/>
                        </a:lnSpc>
                      </a:pPr>
                      <a:endParaRPr sz="4000">
                        <a:latin typeface="Times New Roman" panose="02020603050405020304"/>
                        <a:cs typeface="Times New Roman" panose="02020603050405020304"/>
                      </a:endParaRPr>
                    </a:p>
                  </a:txBody>
                  <a:tcPr marL="0" marR="0" marT="0" marB="0">
                    <a:lnR w="28575">
                      <a:solidFill>
                        <a:srgbClr val="000000"/>
                      </a:solidFill>
                      <a:prstDash val="solid"/>
                    </a:lnR>
                  </a:tcPr>
                </a:tc>
                <a:tc>
                  <a:txBody>
                    <a:bodyPr/>
                    <a:lstStyle/>
                    <a:p>
                      <a:pPr marR="417830" algn="r">
                        <a:lnSpc>
                          <a:spcPct val="100000"/>
                        </a:lnSpc>
                        <a:spcBef>
                          <a:spcPts val="620"/>
                        </a:spcBef>
                      </a:pPr>
                      <a:r>
                        <a:rPr sz="3800" dirty="0">
                          <a:latin typeface="Arial" panose="020B0604020202020204"/>
                          <a:cs typeface="Arial" panose="020B0604020202020204"/>
                        </a:rPr>
                        <a:t>1</a:t>
                      </a:r>
                      <a:endParaRPr sz="3800">
                        <a:latin typeface="Arial" panose="020B0604020202020204"/>
                        <a:cs typeface="Arial" panose="020B0604020202020204"/>
                      </a:endParaRPr>
                    </a:p>
                  </a:txBody>
                  <a:tcPr marL="0" marR="0" marT="7874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R="417830" algn="r">
                        <a:lnSpc>
                          <a:spcPct val="100000"/>
                        </a:lnSpc>
                        <a:spcBef>
                          <a:spcPts val="620"/>
                        </a:spcBef>
                      </a:pPr>
                      <a:r>
                        <a:rPr sz="3800" dirty="0">
                          <a:latin typeface="Arial" panose="020B0604020202020204"/>
                          <a:cs typeface="Arial" panose="020B0604020202020204"/>
                        </a:rPr>
                        <a:t>0</a:t>
                      </a:r>
                      <a:endParaRPr sz="3800">
                        <a:latin typeface="Arial" panose="020B0604020202020204"/>
                        <a:cs typeface="Arial" panose="020B0604020202020204"/>
                      </a:endParaRPr>
                    </a:p>
                  </a:txBody>
                  <a:tcPr marL="0" marR="0" marT="7874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a:lnSpc>
                          <a:spcPct val="100000"/>
                        </a:lnSpc>
                      </a:pPr>
                      <a:endParaRPr sz="4000">
                        <a:latin typeface="Times New Roman" panose="02020603050405020304"/>
                        <a:cs typeface="Times New Roman" panose="02020603050405020304"/>
                      </a:endParaRPr>
                    </a:p>
                  </a:txBody>
                  <a:tcPr marL="0" marR="0" marT="0" marB="0">
                    <a:lnL w="28575">
                      <a:solidFill>
                        <a:srgbClr val="000000"/>
                      </a:solidFill>
                      <a:prstDash val="solid"/>
                    </a:lnL>
                    <a:lnR w="28575">
                      <a:solidFill>
                        <a:srgbClr val="000000"/>
                      </a:solidFill>
                      <a:prstDash val="solid"/>
                    </a:lnR>
                  </a:tcPr>
                </a:tc>
                <a:tc>
                  <a:txBody>
                    <a:bodyPr/>
                    <a:lstStyle/>
                    <a:p>
                      <a:pPr algn="ctr">
                        <a:lnSpc>
                          <a:spcPct val="100000"/>
                        </a:lnSpc>
                        <a:spcBef>
                          <a:spcPts val="620"/>
                        </a:spcBef>
                      </a:pPr>
                      <a:r>
                        <a:rPr sz="3800" dirty="0">
                          <a:latin typeface="Arial" panose="020B0604020202020204"/>
                          <a:cs typeface="Arial" panose="020B0604020202020204"/>
                        </a:rPr>
                        <a:t>0</a:t>
                      </a:r>
                      <a:endParaRPr sz="3800">
                        <a:latin typeface="Arial" panose="020B0604020202020204"/>
                        <a:cs typeface="Arial" panose="020B0604020202020204"/>
                      </a:endParaRPr>
                    </a:p>
                  </a:txBody>
                  <a:tcPr marL="0" marR="0" marT="7874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R="417830" algn="r">
                        <a:lnSpc>
                          <a:spcPct val="100000"/>
                        </a:lnSpc>
                        <a:spcBef>
                          <a:spcPts val="620"/>
                        </a:spcBef>
                      </a:pPr>
                      <a:r>
                        <a:rPr sz="3800" dirty="0">
                          <a:latin typeface="Arial" panose="020B0604020202020204"/>
                          <a:cs typeface="Arial" panose="020B0604020202020204"/>
                        </a:rPr>
                        <a:t>0</a:t>
                      </a:r>
                      <a:endParaRPr sz="3800">
                        <a:latin typeface="Arial" panose="020B0604020202020204"/>
                        <a:cs typeface="Arial" panose="020B0604020202020204"/>
                      </a:endParaRPr>
                    </a:p>
                  </a:txBody>
                  <a:tcPr marL="0" marR="0" marT="7874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r>
            </a:tbl>
          </a:graphicData>
        </a:graphic>
      </p:graphicFrame>
      <p:sp>
        <p:nvSpPr>
          <p:cNvPr id="45" name="object 45"/>
          <p:cNvSpPr txBox="1"/>
          <p:nvPr/>
        </p:nvSpPr>
        <p:spPr>
          <a:xfrm>
            <a:off x="12395019" y="8409885"/>
            <a:ext cx="1122680" cy="762635"/>
          </a:xfrm>
          <a:prstGeom prst="rect">
            <a:avLst/>
          </a:prstGeom>
          <a:ln w="26030">
            <a:solidFill>
              <a:srgbClr val="000000"/>
            </a:solidFill>
          </a:ln>
        </p:spPr>
        <p:txBody>
          <a:bodyPr vert="horz" wrap="square" lIns="0" tIns="78740" rIns="0" bIns="0" rtlCol="0">
            <a:spAutoFit/>
          </a:bodyPr>
          <a:lstStyle/>
          <a:p>
            <a:pPr algn="ctr">
              <a:lnSpc>
                <a:spcPct val="100000"/>
              </a:lnSpc>
              <a:spcBef>
                <a:spcPts val="620"/>
              </a:spcBef>
            </a:pPr>
            <a:r>
              <a:rPr sz="3800" spc="10" dirty="0">
                <a:latin typeface="Arial" panose="020B0604020202020204"/>
                <a:cs typeface="Arial" panose="020B0604020202020204"/>
              </a:rPr>
              <a:t>1</a:t>
            </a:r>
            <a:endParaRPr sz="3800">
              <a:latin typeface="Arial" panose="020B0604020202020204"/>
              <a:cs typeface="Arial" panose="020B0604020202020204"/>
            </a:endParaRPr>
          </a:p>
        </p:txBody>
      </p:sp>
      <p:sp>
        <p:nvSpPr>
          <p:cNvPr id="46" name="object 46"/>
          <p:cNvSpPr/>
          <p:nvPr/>
        </p:nvSpPr>
        <p:spPr>
          <a:xfrm>
            <a:off x="13517399" y="8409885"/>
            <a:ext cx="1122680" cy="762635"/>
          </a:xfrm>
          <a:custGeom>
            <a:avLst/>
            <a:gdLst/>
            <a:ahLst/>
            <a:cxnLst/>
            <a:rect l="l" t="t" r="r" b="b"/>
            <a:pathLst>
              <a:path w="1122680" h="762634">
                <a:moveTo>
                  <a:pt x="0" y="0"/>
                </a:moveTo>
                <a:lnTo>
                  <a:pt x="1122374" y="0"/>
                </a:lnTo>
                <a:lnTo>
                  <a:pt x="1122374" y="762462"/>
                </a:lnTo>
                <a:lnTo>
                  <a:pt x="0" y="762462"/>
                </a:lnTo>
                <a:lnTo>
                  <a:pt x="0" y="0"/>
                </a:lnTo>
                <a:close/>
              </a:path>
            </a:pathLst>
          </a:custGeom>
          <a:solidFill>
            <a:srgbClr val="FFFFFF"/>
          </a:solidFill>
        </p:spPr>
        <p:txBody>
          <a:bodyPr wrap="square" lIns="0" tIns="0" rIns="0" bIns="0" rtlCol="0"/>
          <a:lstStyle/>
          <a:p/>
        </p:txBody>
      </p:sp>
      <p:sp>
        <p:nvSpPr>
          <p:cNvPr id="47" name="object 47"/>
          <p:cNvSpPr txBox="1"/>
          <p:nvPr/>
        </p:nvSpPr>
        <p:spPr>
          <a:xfrm>
            <a:off x="13517398" y="8409885"/>
            <a:ext cx="1122680" cy="762635"/>
          </a:xfrm>
          <a:prstGeom prst="rect">
            <a:avLst/>
          </a:prstGeom>
          <a:ln w="26030">
            <a:solidFill>
              <a:srgbClr val="000000"/>
            </a:solidFill>
          </a:ln>
        </p:spPr>
        <p:txBody>
          <a:bodyPr vert="horz" wrap="square" lIns="0" tIns="78740" rIns="0" bIns="0" rtlCol="0">
            <a:spAutoFit/>
          </a:bodyPr>
          <a:lstStyle/>
          <a:p>
            <a:pPr algn="ctr">
              <a:lnSpc>
                <a:spcPct val="100000"/>
              </a:lnSpc>
              <a:spcBef>
                <a:spcPts val="620"/>
              </a:spcBef>
            </a:pPr>
            <a:r>
              <a:rPr sz="3800" spc="10" dirty="0">
                <a:latin typeface="Arial" panose="020B0604020202020204"/>
                <a:cs typeface="Arial" panose="020B0604020202020204"/>
              </a:rPr>
              <a:t>0</a:t>
            </a:r>
            <a:endParaRPr sz="3800">
              <a:latin typeface="Arial" panose="020B0604020202020204"/>
              <a:cs typeface="Arial" panose="020B0604020202020204"/>
            </a:endParaRPr>
          </a:p>
        </p:txBody>
      </p:sp>
      <p:sp>
        <p:nvSpPr>
          <p:cNvPr id="48" name="object 48"/>
          <p:cNvSpPr/>
          <p:nvPr/>
        </p:nvSpPr>
        <p:spPr>
          <a:xfrm>
            <a:off x="12338039" y="8137693"/>
            <a:ext cx="618490" cy="272415"/>
          </a:xfrm>
          <a:custGeom>
            <a:avLst/>
            <a:gdLst/>
            <a:ahLst/>
            <a:cxnLst/>
            <a:rect l="l" t="t" r="r" b="b"/>
            <a:pathLst>
              <a:path w="618490" h="272415">
                <a:moveTo>
                  <a:pt x="618169" y="272191"/>
                </a:moveTo>
                <a:lnTo>
                  <a:pt x="0" y="0"/>
                </a:lnTo>
              </a:path>
            </a:pathLst>
          </a:custGeom>
          <a:ln w="26030">
            <a:solidFill>
              <a:srgbClr val="000000"/>
            </a:solidFill>
          </a:ln>
        </p:spPr>
        <p:txBody>
          <a:bodyPr wrap="square" lIns="0" tIns="0" rIns="0" bIns="0" rtlCol="0"/>
          <a:lstStyle/>
          <a:p/>
        </p:txBody>
      </p:sp>
      <p:sp>
        <p:nvSpPr>
          <p:cNvPr id="49" name="object 49"/>
          <p:cNvSpPr/>
          <p:nvPr/>
        </p:nvSpPr>
        <p:spPr>
          <a:xfrm>
            <a:off x="14078587" y="8137693"/>
            <a:ext cx="620395" cy="272415"/>
          </a:xfrm>
          <a:custGeom>
            <a:avLst/>
            <a:gdLst/>
            <a:ahLst/>
            <a:cxnLst/>
            <a:rect l="l" t="t" r="r" b="b"/>
            <a:pathLst>
              <a:path w="620394" h="272415">
                <a:moveTo>
                  <a:pt x="0" y="272191"/>
                </a:moveTo>
                <a:lnTo>
                  <a:pt x="619808" y="0"/>
                </a:lnTo>
              </a:path>
            </a:pathLst>
          </a:custGeom>
          <a:ln w="26030">
            <a:solidFill>
              <a:srgbClr val="000000"/>
            </a:solidFill>
          </a:ln>
        </p:spPr>
        <p:txBody>
          <a:bodyPr wrap="square" lIns="0" tIns="0" rIns="0" bIns="0" rtlCol="0"/>
          <a:lstStyle/>
          <a:p/>
        </p:txBody>
      </p:sp>
      <p:sp>
        <p:nvSpPr>
          <p:cNvPr id="50" name="object 50"/>
          <p:cNvSpPr/>
          <p:nvPr/>
        </p:nvSpPr>
        <p:spPr>
          <a:xfrm>
            <a:off x="14130374" y="7092381"/>
            <a:ext cx="560070" cy="290830"/>
          </a:xfrm>
          <a:custGeom>
            <a:avLst/>
            <a:gdLst/>
            <a:ahLst/>
            <a:cxnLst/>
            <a:rect l="l" t="t" r="r" b="b"/>
            <a:pathLst>
              <a:path w="560069" h="290829">
                <a:moveTo>
                  <a:pt x="559959" y="0"/>
                </a:moveTo>
                <a:lnTo>
                  <a:pt x="0" y="290227"/>
                </a:lnTo>
              </a:path>
            </a:pathLst>
          </a:custGeom>
          <a:ln w="26030">
            <a:solidFill>
              <a:srgbClr val="000000"/>
            </a:solidFill>
          </a:ln>
        </p:spPr>
        <p:txBody>
          <a:bodyPr wrap="square" lIns="0" tIns="0" rIns="0" bIns="0" rtlCol="0"/>
          <a:lstStyle/>
          <a:p/>
        </p:txBody>
      </p:sp>
      <p:sp>
        <p:nvSpPr>
          <p:cNvPr id="51" name="object 51"/>
          <p:cNvSpPr/>
          <p:nvPr/>
        </p:nvSpPr>
        <p:spPr>
          <a:xfrm>
            <a:off x="12299506" y="7103040"/>
            <a:ext cx="574040" cy="280035"/>
          </a:xfrm>
          <a:custGeom>
            <a:avLst/>
            <a:gdLst/>
            <a:ahLst/>
            <a:cxnLst/>
            <a:rect l="l" t="t" r="r" b="b"/>
            <a:pathLst>
              <a:path w="574040" h="280034">
                <a:moveTo>
                  <a:pt x="0" y="0"/>
                </a:moveTo>
                <a:lnTo>
                  <a:pt x="573897" y="279569"/>
                </a:lnTo>
              </a:path>
            </a:pathLst>
          </a:custGeom>
          <a:ln w="26030">
            <a:solidFill>
              <a:srgbClr val="000000"/>
            </a:solidFill>
          </a:ln>
        </p:spPr>
        <p:txBody>
          <a:bodyPr wrap="square" lIns="0" tIns="0" rIns="0" bIns="0" rtlCol="0"/>
          <a:lstStyle/>
          <a:p/>
        </p:txBody>
      </p:sp>
      <p:graphicFrame>
        <p:nvGraphicFramePr>
          <p:cNvPr id="52" name="object 52"/>
          <p:cNvGraphicFramePr>
            <a:graphicFrameLocks noGrp="1"/>
          </p:cNvGraphicFramePr>
          <p:nvPr/>
        </p:nvGraphicFramePr>
        <p:xfrm>
          <a:off x="9004210" y="3963960"/>
          <a:ext cx="885825" cy="754380"/>
        </p:xfrm>
        <a:graphic>
          <a:graphicData uri="http://schemas.openxmlformats.org/drawingml/2006/table">
            <a:tbl>
              <a:tblPr firstRow="1" bandRow="1">
                <a:tableStyleId>{2D5ABB26-0587-4C30-8999-92F81FD0307C}</a:tableStyleId>
              </a:tblPr>
              <a:tblGrid>
                <a:gridCol w="846455"/>
              </a:tblGrid>
              <a:tr h="300954">
                <a:tc>
                  <a:txBody>
                    <a:bodyPr/>
                    <a:lstStyle/>
                    <a:p>
                      <a:pPr>
                        <a:lnSpc>
                          <a:spcPct val="100000"/>
                        </a:lnSpc>
                      </a:pPr>
                      <a:endParaRPr sz="1800">
                        <a:latin typeface="Times New Roman" panose="02020603050405020304"/>
                        <a:cs typeface="Times New Roman" panose="02020603050405020304"/>
                      </a:endParaRPr>
                    </a:p>
                  </a:txBody>
                  <a:tcPr marL="0" marR="0" marT="0" marB="0">
                    <a:lnL w="28575">
                      <a:solidFill>
                        <a:srgbClr val="000000"/>
                      </a:solidFill>
                      <a:prstDash val="solid"/>
                    </a:lnL>
                    <a:lnR w="28575">
                      <a:solidFill>
                        <a:srgbClr val="000000"/>
                      </a:solidFill>
                      <a:prstDash val="solid"/>
                    </a:lnR>
                    <a:lnB w="28575">
                      <a:solidFill>
                        <a:srgbClr val="000000"/>
                      </a:solidFill>
                      <a:prstDash val="solid"/>
                    </a:lnB>
                  </a:tcPr>
                </a:tc>
              </a:tr>
              <a:tr h="208242">
                <a:tc>
                  <a:txBody>
                    <a:bodyPr/>
                    <a:lstStyle/>
                    <a:p>
                      <a:pPr>
                        <a:lnSpc>
                          <a:spcPct val="100000"/>
                        </a:lnSpc>
                      </a:pPr>
                      <a:endParaRPr sz="1200">
                        <a:latin typeface="Times New Roman" panose="02020603050405020304"/>
                        <a:cs typeface="Times New Roman" panose="02020603050405020304"/>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r>
              <a:tr h="231950">
                <a:tc>
                  <a:txBody>
                    <a:bodyPr/>
                    <a:lstStyle/>
                    <a:p>
                      <a:pPr>
                        <a:lnSpc>
                          <a:spcPct val="100000"/>
                        </a:lnSpc>
                      </a:pPr>
                      <a:endParaRPr sz="1400">
                        <a:latin typeface="Times New Roman" panose="02020603050405020304"/>
                        <a:cs typeface="Times New Roman" panose="02020603050405020304"/>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r>
            </a:tbl>
          </a:graphicData>
        </a:graphic>
      </p:graphicFrame>
      <p:sp>
        <p:nvSpPr>
          <p:cNvPr id="53" name="object 53"/>
          <p:cNvSpPr/>
          <p:nvPr/>
        </p:nvSpPr>
        <p:spPr>
          <a:xfrm>
            <a:off x="10992866" y="3993338"/>
            <a:ext cx="0" cy="741680"/>
          </a:xfrm>
          <a:custGeom>
            <a:avLst/>
            <a:gdLst/>
            <a:ahLst/>
            <a:cxnLst/>
            <a:rect l="l" t="t" r="r" b="b"/>
            <a:pathLst>
              <a:path h="741679">
                <a:moveTo>
                  <a:pt x="0" y="0"/>
                </a:moveTo>
                <a:lnTo>
                  <a:pt x="0" y="741146"/>
                </a:lnTo>
              </a:path>
            </a:pathLst>
          </a:custGeom>
          <a:ln w="26030">
            <a:solidFill>
              <a:srgbClr val="000000"/>
            </a:solidFill>
          </a:ln>
        </p:spPr>
        <p:txBody>
          <a:bodyPr wrap="square" lIns="0" tIns="0" rIns="0" bIns="0" rtlCol="0"/>
          <a:lstStyle/>
          <a:p/>
        </p:txBody>
      </p:sp>
      <p:sp>
        <p:nvSpPr>
          <p:cNvPr id="54" name="object 54"/>
          <p:cNvSpPr/>
          <p:nvPr/>
        </p:nvSpPr>
        <p:spPr>
          <a:xfrm>
            <a:off x="10146367" y="3978649"/>
            <a:ext cx="0" cy="741680"/>
          </a:xfrm>
          <a:custGeom>
            <a:avLst/>
            <a:gdLst/>
            <a:ahLst/>
            <a:cxnLst/>
            <a:rect l="l" t="t" r="r" b="b"/>
            <a:pathLst>
              <a:path h="741679">
                <a:moveTo>
                  <a:pt x="0" y="0"/>
                </a:moveTo>
                <a:lnTo>
                  <a:pt x="0" y="741146"/>
                </a:lnTo>
              </a:path>
            </a:pathLst>
          </a:custGeom>
          <a:ln w="26030">
            <a:solidFill>
              <a:srgbClr val="000000"/>
            </a:solidFill>
          </a:ln>
        </p:spPr>
        <p:txBody>
          <a:bodyPr wrap="square" lIns="0" tIns="0" rIns="0" bIns="0" rtlCol="0"/>
          <a:lstStyle/>
          <a:p/>
        </p:txBody>
      </p:sp>
      <p:sp>
        <p:nvSpPr>
          <p:cNvPr id="55" name="object 55"/>
          <p:cNvSpPr/>
          <p:nvPr/>
        </p:nvSpPr>
        <p:spPr>
          <a:xfrm>
            <a:off x="10132840" y="4719796"/>
            <a:ext cx="860425" cy="0"/>
          </a:xfrm>
          <a:custGeom>
            <a:avLst/>
            <a:gdLst/>
            <a:ahLst/>
            <a:cxnLst/>
            <a:rect l="l" t="t" r="r" b="b"/>
            <a:pathLst>
              <a:path w="860425">
                <a:moveTo>
                  <a:pt x="0" y="0"/>
                </a:moveTo>
                <a:lnTo>
                  <a:pt x="860025" y="0"/>
                </a:lnTo>
              </a:path>
            </a:pathLst>
          </a:custGeom>
          <a:ln w="26030">
            <a:solidFill>
              <a:srgbClr val="000000"/>
            </a:solidFill>
          </a:ln>
        </p:spPr>
        <p:txBody>
          <a:bodyPr wrap="square" lIns="0" tIns="0" rIns="0" bIns="0" rtlCol="0"/>
          <a:lstStyle/>
          <a:p/>
        </p:txBody>
      </p:sp>
      <p:sp>
        <p:nvSpPr>
          <p:cNvPr id="56" name="object 56"/>
          <p:cNvSpPr/>
          <p:nvPr/>
        </p:nvSpPr>
        <p:spPr>
          <a:xfrm>
            <a:off x="12115244" y="4000682"/>
            <a:ext cx="0" cy="741680"/>
          </a:xfrm>
          <a:custGeom>
            <a:avLst/>
            <a:gdLst/>
            <a:ahLst/>
            <a:cxnLst/>
            <a:rect l="l" t="t" r="r" b="b"/>
            <a:pathLst>
              <a:path h="741679">
                <a:moveTo>
                  <a:pt x="0" y="0"/>
                </a:moveTo>
                <a:lnTo>
                  <a:pt x="0" y="741146"/>
                </a:lnTo>
              </a:path>
            </a:pathLst>
          </a:custGeom>
          <a:ln w="26030">
            <a:solidFill>
              <a:srgbClr val="000000"/>
            </a:solidFill>
          </a:ln>
        </p:spPr>
        <p:txBody>
          <a:bodyPr wrap="square" lIns="0" tIns="0" rIns="0" bIns="0" rtlCol="0"/>
          <a:lstStyle/>
          <a:p/>
        </p:txBody>
      </p:sp>
      <p:sp>
        <p:nvSpPr>
          <p:cNvPr id="57" name="object 57"/>
          <p:cNvSpPr/>
          <p:nvPr/>
        </p:nvSpPr>
        <p:spPr>
          <a:xfrm>
            <a:off x="11268746" y="3985993"/>
            <a:ext cx="0" cy="741680"/>
          </a:xfrm>
          <a:custGeom>
            <a:avLst/>
            <a:gdLst/>
            <a:ahLst/>
            <a:cxnLst/>
            <a:rect l="l" t="t" r="r" b="b"/>
            <a:pathLst>
              <a:path h="741679">
                <a:moveTo>
                  <a:pt x="0" y="0"/>
                </a:moveTo>
                <a:lnTo>
                  <a:pt x="0" y="741146"/>
                </a:lnTo>
              </a:path>
            </a:pathLst>
          </a:custGeom>
          <a:ln w="26030">
            <a:solidFill>
              <a:srgbClr val="000000"/>
            </a:solidFill>
          </a:ln>
        </p:spPr>
        <p:txBody>
          <a:bodyPr wrap="square" lIns="0" tIns="0" rIns="0" bIns="0" rtlCol="0"/>
          <a:lstStyle/>
          <a:p/>
        </p:txBody>
      </p:sp>
      <p:sp>
        <p:nvSpPr>
          <p:cNvPr id="58" name="object 58"/>
          <p:cNvSpPr/>
          <p:nvPr/>
        </p:nvSpPr>
        <p:spPr>
          <a:xfrm>
            <a:off x="11255219" y="4727140"/>
            <a:ext cx="860425" cy="0"/>
          </a:xfrm>
          <a:custGeom>
            <a:avLst/>
            <a:gdLst/>
            <a:ahLst/>
            <a:cxnLst/>
            <a:rect l="l" t="t" r="r" b="b"/>
            <a:pathLst>
              <a:path w="860425">
                <a:moveTo>
                  <a:pt x="0" y="0"/>
                </a:moveTo>
                <a:lnTo>
                  <a:pt x="860025" y="0"/>
                </a:lnTo>
              </a:path>
            </a:pathLst>
          </a:custGeom>
          <a:ln w="26030">
            <a:solidFill>
              <a:srgbClr val="000000"/>
            </a:solidFill>
          </a:ln>
        </p:spPr>
        <p:txBody>
          <a:bodyPr wrap="square" lIns="0" tIns="0" rIns="0" bIns="0" rtlCol="0"/>
          <a:lstStyle/>
          <a:p/>
        </p:txBody>
      </p:sp>
      <p:sp>
        <p:nvSpPr>
          <p:cNvPr id="59" name="object 59"/>
          <p:cNvSpPr/>
          <p:nvPr/>
        </p:nvSpPr>
        <p:spPr>
          <a:xfrm>
            <a:off x="13290571" y="4008061"/>
            <a:ext cx="0" cy="741680"/>
          </a:xfrm>
          <a:custGeom>
            <a:avLst/>
            <a:gdLst/>
            <a:ahLst/>
            <a:cxnLst/>
            <a:rect l="l" t="t" r="r" b="b"/>
            <a:pathLst>
              <a:path h="741679">
                <a:moveTo>
                  <a:pt x="0" y="0"/>
                </a:moveTo>
                <a:lnTo>
                  <a:pt x="0" y="741146"/>
                </a:lnTo>
              </a:path>
            </a:pathLst>
          </a:custGeom>
          <a:ln w="26030">
            <a:solidFill>
              <a:srgbClr val="000000"/>
            </a:solidFill>
          </a:ln>
        </p:spPr>
        <p:txBody>
          <a:bodyPr wrap="square" lIns="0" tIns="0" rIns="0" bIns="0" rtlCol="0"/>
          <a:lstStyle/>
          <a:p/>
        </p:txBody>
      </p:sp>
      <p:sp>
        <p:nvSpPr>
          <p:cNvPr id="60" name="object 60"/>
          <p:cNvSpPr/>
          <p:nvPr/>
        </p:nvSpPr>
        <p:spPr>
          <a:xfrm>
            <a:off x="12444073" y="3993372"/>
            <a:ext cx="0" cy="741680"/>
          </a:xfrm>
          <a:custGeom>
            <a:avLst/>
            <a:gdLst/>
            <a:ahLst/>
            <a:cxnLst/>
            <a:rect l="l" t="t" r="r" b="b"/>
            <a:pathLst>
              <a:path h="741679">
                <a:moveTo>
                  <a:pt x="0" y="0"/>
                </a:moveTo>
                <a:lnTo>
                  <a:pt x="0" y="741146"/>
                </a:lnTo>
              </a:path>
            </a:pathLst>
          </a:custGeom>
          <a:ln w="26030">
            <a:solidFill>
              <a:srgbClr val="000000"/>
            </a:solidFill>
          </a:ln>
        </p:spPr>
        <p:txBody>
          <a:bodyPr wrap="square" lIns="0" tIns="0" rIns="0" bIns="0" rtlCol="0"/>
          <a:lstStyle/>
          <a:p/>
        </p:txBody>
      </p:sp>
      <p:sp>
        <p:nvSpPr>
          <p:cNvPr id="61" name="object 61"/>
          <p:cNvSpPr/>
          <p:nvPr/>
        </p:nvSpPr>
        <p:spPr>
          <a:xfrm>
            <a:off x="12430545" y="4734519"/>
            <a:ext cx="860425" cy="0"/>
          </a:xfrm>
          <a:custGeom>
            <a:avLst/>
            <a:gdLst/>
            <a:ahLst/>
            <a:cxnLst/>
            <a:rect l="l" t="t" r="r" b="b"/>
            <a:pathLst>
              <a:path w="860425">
                <a:moveTo>
                  <a:pt x="0" y="0"/>
                </a:moveTo>
                <a:lnTo>
                  <a:pt x="860025" y="0"/>
                </a:lnTo>
              </a:path>
            </a:pathLst>
          </a:custGeom>
          <a:ln w="26030">
            <a:solidFill>
              <a:srgbClr val="000000"/>
            </a:solidFill>
          </a:ln>
        </p:spPr>
        <p:txBody>
          <a:bodyPr wrap="square" lIns="0" tIns="0" rIns="0" bIns="0" rtlCol="0"/>
          <a:lstStyle/>
          <a:p/>
        </p:txBody>
      </p:sp>
      <p:sp>
        <p:nvSpPr>
          <p:cNvPr id="62" name="object 62"/>
          <p:cNvSpPr/>
          <p:nvPr/>
        </p:nvSpPr>
        <p:spPr>
          <a:xfrm>
            <a:off x="14360001" y="4008027"/>
            <a:ext cx="0" cy="741680"/>
          </a:xfrm>
          <a:custGeom>
            <a:avLst/>
            <a:gdLst/>
            <a:ahLst/>
            <a:cxnLst/>
            <a:rect l="l" t="t" r="r" b="b"/>
            <a:pathLst>
              <a:path h="741679">
                <a:moveTo>
                  <a:pt x="0" y="0"/>
                </a:moveTo>
                <a:lnTo>
                  <a:pt x="0" y="741146"/>
                </a:lnTo>
              </a:path>
            </a:pathLst>
          </a:custGeom>
          <a:ln w="26030">
            <a:solidFill>
              <a:srgbClr val="000000"/>
            </a:solidFill>
          </a:ln>
        </p:spPr>
        <p:txBody>
          <a:bodyPr wrap="square" lIns="0" tIns="0" rIns="0" bIns="0" rtlCol="0"/>
          <a:lstStyle/>
          <a:p/>
        </p:txBody>
      </p:sp>
      <p:sp>
        <p:nvSpPr>
          <p:cNvPr id="63" name="object 63"/>
          <p:cNvSpPr/>
          <p:nvPr/>
        </p:nvSpPr>
        <p:spPr>
          <a:xfrm>
            <a:off x="13513503" y="3993338"/>
            <a:ext cx="0" cy="741680"/>
          </a:xfrm>
          <a:custGeom>
            <a:avLst/>
            <a:gdLst/>
            <a:ahLst/>
            <a:cxnLst/>
            <a:rect l="l" t="t" r="r" b="b"/>
            <a:pathLst>
              <a:path h="741679">
                <a:moveTo>
                  <a:pt x="0" y="0"/>
                </a:moveTo>
                <a:lnTo>
                  <a:pt x="0" y="741146"/>
                </a:lnTo>
              </a:path>
            </a:pathLst>
          </a:custGeom>
          <a:ln w="26030">
            <a:solidFill>
              <a:srgbClr val="000000"/>
            </a:solidFill>
          </a:ln>
        </p:spPr>
        <p:txBody>
          <a:bodyPr wrap="square" lIns="0" tIns="0" rIns="0" bIns="0" rtlCol="0"/>
          <a:lstStyle/>
          <a:p/>
        </p:txBody>
      </p:sp>
      <p:sp>
        <p:nvSpPr>
          <p:cNvPr id="64" name="object 64"/>
          <p:cNvSpPr/>
          <p:nvPr/>
        </p:nvSpPr>
        <p:spPr>
          <a:xfrm>
            <a:off x="13499975" y="4734485"/>
            <a:ext cx="860425" cy="0"/>
          </a:xfrm>
          <a:custGeom>
            <a:avLst/>
            <a:gdLst/>
            <a:ahLst/>
            <a:cxnLst/>
            <a:rect l="l" t="t" r="r" b="b"/>
            <a:pathLst>
              <a:path w="860425">
                <a:moveTo>
                  <a:pt x="0" y="0"/>
                </a:moveTo>
                <a:lnTo>
                  <a:pt x="860025" y="0"/>
                </a:lnTo>
              </a:path>
            </a:pathLst>
          </a:custGeom>
          <a:ln w="26030">
            <a:solidFill>
              <a:srgbClr val="000000"/>
            </a:solidFill>
          </a:ln>
        </p:spPr>
        <p:txBody>
          <a:bodyPr wrap="square" lIns="0" tIns="0" rIns="0" bIns="0" rtlCol="0"/>
          <a:lstStyle/>
          <a:p/>
        </p:txBody>
      </p:sp>
      <p:sp>
        <p:nvSpPr>
          <p:cNvPr id="65" name="object 65"/>
          <p:cNvSpPr/>
          <p:nvPr/>
        </p:nvSpPr>
        <p:spPr>
          <a:xfrm>
            <a:off x="15482380" y="4015406"/>
            <a:ext cx="0" cy="741680"/>
          </a:xfrm>
          <a:custGeom>
            <a:avLst/>
            <a:gdLst/>
            <a:ahLst/>
            <a:cxnLst/>
            <a:rect l="l" t="t" r="r" b="b"/>
            <a:pathLst>
              <a:path h="741679">
                <a:moveTo>
                  <a:pt x="0" y="0"/>
                </a:moveTo>
                <a:lnTo>
                  <a:pt x="0" y="741146"/>
                </a:lnTo>
              </a:path>
            </a:pathLst>
          </a:custGeom>
          <a:ln w="26030">
            <a:solidFill>
              <a:srgbClr val="000000"/>
            </a:solidFill>
          </a:ln>
        </p:spPr>
        <p:txBody>
          <a:bodyPr wrap="square" lIns="0" tIns="0" rIns="0" bIns="0" rtlCol="0"/>
          <a:lstStyle/>
          <a:p/>
        </p:txBody>
      </p:sp>
      <p:sp>
        <p:nvSpPr>
          <p:cNvPr id="66" name="object 66"/>
          <p:cNvSpPr/>
          <p:nvPr/>
        </p:nvSpPr>
        <p:spPr>
          <a:xfrm>
            <a:off x="14635881" y="4000717"/>
            <a:ext cx="0" cy="741680"/>
          </a:xfrm>
          <a:custGeom>
            <a:avLst/>
            <a:gdLst/>
            <a:ahLst/>
            <a:cxnLst/>
            <a:rect l="l" t="t" r="r" b="b"/>
            <a:pathLst>
              <a:path h="741679">
                <a:moveTo>
                  <a:pt x="0" y="0"/>
                </a:moveTo>
                <a:lnTo>
                  <a:pt x="0" y="741146"/>
                </a:lnTo>
              </a:path>
            </a:pathLst>
          </a:custGeom>
          <a:ln w="26030">
            <a:solidFill>
              <a:srgbClr val="000000"/>
            </a:solidFill>
          </a:ln>
        </p:spPr>
        <p:txBody>
          <a:bodyPr wrap="square" lIns="0" tIns="0" rIns="0" bIns="0" rtlCol="0"/>
          <a:lstStyle/>
          <a:p/>
        </p:txBody>
      </p:sp>
      <p:sp>
        <p:nvSpPr>
          <p:cNvPr id="67" name="object 67"/>
          <p:cNvSpPr/>
          <p:nvPr/>
        </p:nvSpPr>
        <p:spPr>
          <a:xfrm>
            <a:off x="14622353" y="4741864"/>
            <a:ext cx="860425" cy="0"/>
          </a:xfrm>
          <a:custGeom>
            <a:avLst/>
            <a:gdLst/>
            <a:ahLst/>
            <a:cxnLst/>
            <a:rect l="l" t="t" r="r" b="b"/>
            <a:pathLst>
              <a:path w="860425">
                <a:moveTo>
                  <a:pt x="0" y="0"/>
                </a:moveTo>
                <a:lnTo>
                  <a:pt x="860025" y="0"/>
                </a:lnTo>
              </a:path>
            </a:pathLst>
          </a:custGeom>
          <a:ln w="26030">
            <a:solidFill>
              <a:srgbClr val="000000"/>
            </a:solidFill>
          </a:ln>
        </p:spPr>
        <p:txBody>
          <a:bodyPr wrap="square" lIns="0" tIns="0" rIns="0" bIns="0" rtlCol="0"/>
          <a:lstStyle/>
          <a:p/>
        </p:txBody>
      </p:sp>
      <p:sp>
        <p:nvSpPr>
          <p:cNvPr id="68" name="object 68"/>
          <p:cNvSpPr/>
          <p:nvPr/>
        </p:nvSpPr>
        <p:spPr>
          <a:xfrm>
            <a:off x="9938329" y="7082543"/>
            <a:ext cx="1812925" cy="300355"/>
          </a:xfrm>
          <a:custGeom>
            <a:avLst/>
            <a:gdLst/>
            <a:ahLst/>
            <a:cxnLst/>
            <a:rect l="l" t="t" r="r" b="b"/>
            <a:pathLst>
              <a:path w="1812925" h="300354">
                <a:moveTo>
                  <a:pt x="0" y="0"/>
                </a:moveTo>
                <a:lnTo>
                  <a:pt x="1812694" y="300066"/>
                </a:lnTo>
              </a:path>
            </a:pathLst>
          </a:custGeom>
          <a:ln w="26030">
            <a:solidFill>
              <a:srgbClr val="000000"/>
            </a:solidFill>
          </a:ln>
        </p:spPr>
        <p:txBody>
          <a:bodyPr wrap="square" lIns="0" tIns="0" rIns="0" bIns="0" rtlCol="0"/>
          <a:lstStyle/>
          <a:p/>
        </p:txBody>
      </p:sp>
      <p:sp>
        <p:nvSpPr>
          <p:cNvPr id="69" name="object 69"/>
          <p:cNvSpPr txBox="1"/>
          <p:nvPr/>
        </p:nvSpPr>
        <p:spPr>
          <a:xfrm>
            <a:off x="4210641" y="3344672"/>
            <a:ext cx="1698625" cy="608965"/>
          </a:xfrm>
          <a:prstGeom prst="rect">
            <a:avLst/>
          </a:prstGeom>
        </p:spPr>
        <p:txBody>
          <a:bodyPr vert="horz" wrap="square" lIns="0" tIns="15875" rIns="0" bIns="0" rtlCol="0">
            <a:spAutoFit/>
          </a:bodyPr>
          <a:lstStyle/>
          <a:p>
            <a:pPr marL="12700">
              <a:lnSpc>
                <a:spcPct val="100000"/>
              </a:lnSpc>
              <a:spcBef>
                <a:spcPts val="125"/>
              </a:spcBef>
            </a:pPr>
            <a:r>
              <a:rPr sz="3800" spc="10" dirty="0">
                <a:latin typeface="Arial" panose="020B0604020202020204"/>
                <a:cs typeface="Arial" panose="020B0604020202020204"/>
              </a:rPr>
              <a:t>P</a:t>
            </a:r>
            <a:r>
              <a:rPr sz="3800" spc="10" dirty="0">
                <a:latin typeface="Arial" panose="020B0604020202020204"/>
                <a:cs typeface="Arial" panose="020B0604020202020204"/>
              </a:rPr>
              <a:t>rimary</a:t>
            </a:r>
            <a:endParaRPr sz="3800">
              <a:latin typeface="Arial" panose="020B0604020202020204"/>
              <a:cs typeface="Arial" panose="020B0604020202020204"/>
            </a:endParaRPr>
          </a:p>
        </p:txBody>
      </p:sp>
      <p:sp>
        <p:nvSpPr>
          <p:cNvPr id="72" name="object 72"/>
          <p:cNvSpPr txBox="1">
            <a:spLocks noGrp="1"/>
          </p:cNvSpPr>
          <p:nvPr>
            <p:ph type="sldNum" sz="quarter" idx="7"/>
          </p:nvPr>
        </p:nvSpPr>
        <p:spPr>
          <a:prstGeom prst="rect">
            <a:avLst/>
          </a:prstGeom>
        </p:spPr>
        <p:txBody>
          <a:bodyPr vert="horz" wrap="square" lIns="0" tIns="7620" rIns="0" bIns="0" rtlCol="0">
            <a:spAutoFit/>
          </a:bodyPr>
          <a:lstStyle/>
          <a:p>
            <a:pPr marL="25400">
              <a:lnSpc>
                <a:spcPct val="100000"/>
              </a:lnSpc>
              <a:spcBef>
                <a:spcPts val="60"/>
              </a:spcBef>
            </a:pPr>
            <a:r>
              <a:rPr spc="15" dirty="0"/>
              <a:t>35</a:t>
            </a:r>
            <a:endParaRPr spc="15" dirty="0"/>
          </a:p>
        </p:txBody>
      </p:sp>
      <p:sp>
        <p:nvSpPr>
          <p:cNvPr id="70" name="object 70"/>
          <p:cNvSpPr txBox="1"/>
          <p:nvPr/>
        </p:nvSpPr>
        <p:spPr>
          <a:xfrm>
            <a:off x="11379333" y="3344672"/>
            <a:ext cx="2347595" cy="608965"/>
          </a:xfrm>
          <a:prstGeom prst="rect">
            <a:avLst/>
          </a:prstGeom>
        </p:spPr>
        <p:txBody>
          <a:bodyPr vert="horz" wrap="square" lIns="0" tIns="15875" rIns="0" bIns="0" rtlCol="0">
            <a:spAutoFit/>
          </a:bodyPr>
          <a:lstStyle/>
          <a:p>
            <a:pPr marL="12700">
              <a:lnSpc>
                <a:spcPct val="100000"/>
              </a:lnSpc>
              <a:spcBef>
                <a:spcPts val="125"/>
              </a:spcBef>
            </a:pPr>
            <a:r>
              <a:rPr sz="3800" spc="5" dirty="0">
                <a:latin typeface="Arial" panose="020B0604020202020204"/>
                <a:cs typeface="Arial" panose="020B0604020202020204"/>
              </a:rPr>
              <a:t>Secondary</a:t>
            </a:r>
            <a:endParaRPr sz="3800">
              <a:latin typeface="Arial" panose="020B0604020202020204"/>
              <a:cs typeface="Arial" panose="020B0604020202020204"/>
            </a:endParaRPr>
          </a:p>
        </p:txBody>
      </p:sp>
      <p:sp>
        <p:nvSpPr>
          <p:cNvPr id="71" name="object 71"/>
          <p:cNvSpPr txBox="1"/>
          <p:nvPr/>
        </p:nvSpPr>
        <p:spPr>
          <a:xfrm>
            <a:off x="16510930" y="3840234"/>
            <a:ext cx="1752600" cy="1655445"/>
          </a:xfrm>
          <a:prstGeom prst="rect">
            <a:avLst/>
          </a:prstGeom>
        </p:spPr>
        <p:txBody>
          <a:bodyPr vert="horz" wrap="square" lIns="0" tIns="12065" rIns="0" bIns="0" rtlCol="0">
            <a:spAutoFit/>
          </a:bodyPr>
          <a:lstStyle/>
          <a:p>
            <a:pPr marL="127000" marR="5080" indent="-114935">
              <a:lnSpc>
                <a:spcPct val="141000"/>
              </a:lnSpc>
              <a:spcBef>
                <a:spcPts val="95"/>
              </a:spcBef>
            </a:pPr>
            <a:r>
              <a:rPr sz="3800" spc="5" dirty="0">
                <a:latin typeface="Arial" panose="020B0604020202020204"/>
                <a:cs typeface="Arial" panose="020B0604020202020204"/>
              </a:rPr>
              <a:t>Packet</a:t>
            </a:r>
            <a:r>
              <a:rPr sz="3800" spc="5" dirty="0">
                <a:latin typeface="Arial" panose="020B0604020202020204"/>
                <a:cs typeface="Arial" panose="020B0604020202020204"/>
              </a:rPr>
              <a:t>s  </a:t>
            </a:r>
            <a:r>
              <a:rPr sz="3800" spc="10" dirty="0">
                <a:latin typeface="Arial" panose="020B0604020202020204"/>
                <a:cs typeface="Arial" panose="020B0604020202020204"/>
              </a:rPr>
              <a:t>Queue</a:t>
            </a:r>
            <a:endParaRPr sz="3800">
              <a:latin typeface="Arial" panose="020B0604020202020204"/>
              <a:cs typeface="Arial" panose="020B0604020202020204"/>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txBox="1"/>
          <p:nvPr/>
        </p:nvSpPr>
        <p:spPr>
          <a:xfrm>
            <a:off x="9966053" y="10812017"/>
            <a:ext cx="165735" cy="321945"/>
          </a:xfrm>
          <a:prstGeom prst="rect">
            <a:avLst/>
          </a:prstGeom>
        </p:spPr>
        <p:txBody>
          <a:bodyPr vert="horz" wrap="square" lIns="0" tIns="7620" rIns="0" bIns="0" rtlCol="0">
            <a:spAutoFit/>
          </a:bodyPr>
          <a:lstStyle/>
          <a:p>
            <a:pPr marL="12700">
              <a:lnSpc>
                <a:spcPct val="100000"/>
              </a:lnSpc>
              <a:spcBef>
                <a:spcPts val="60"/>
              </a:spcBef>
            </a:pPr>
            <a:r>
              <a:rPr sz="1950" spc="15" dirty="0">
                <a:latin typeface="Arial" panose="020B0604020202020204"/>
                <a:cs typeface="Arial" panose="020B0604020202020204"/>
              </a:rPr>
              <a:t>4</a:t>
            </a:r>
            <a:endParaRPr sz="1950">
              <a:latin typeface="Arial" panose="020B0604020202020204"/>
              <a:cs typeface="Arial" panose="020B0604020202020204"/>
            </a:endParaRPr>
          </a:p>
        </p:txBody>
      </p:sp>
      <p:grpSp>
        <p:nvGrpSpPr>
          <p:cNvPr id="9" name="组合 8"/>
          <p:cNvGrpSpPr/>
          <p:nvPr/>
        </p:nvGrpSpPr>
        <p:grpSpPr>
          <a:xfrm>
            <a:off x="4194810" y="2423160"/>
            <a:ext cx="12077065" cy="4633595"/>
            <a:chOff x="5558" y="3738"/>
            <a:chExt cx="19019" cy="7297"/>
          </a:xfrm>
        </p:grpSpPr>
        <p:grpSp>
          <p:nvGrpSpPr>
            <p:cNvPr id="7" name="组合 6"/>
            <p:cNvGrpSpPr/>
            <p:nvPr/>
          </p:nvGrpSpPr>
          <p:grpSpPr>
            <a:xfrm>
              <a:off x="5558" y="3738"/>
              <a:ext cx="10108" cy="7068"/>
              <a:chOff x="5066" y="6900"/>
              <a:chExt cx="10108" cy="7068"/>
            </a:xfrm>
          </p:grpSpPr>
          <p:sp>
            <p:nvSpPr>
              <p:cNvPr id="2" name="object 2"/>
              <p:cNvSpPr/>
              <p:nvPr/>
            </p:nvSpPr>
            <p:spPr>
              <a:xfrm>
                <a:off x="5066" y="6900"/>
                <a:ext cx="4555" cy="7068"/>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9040" y="8287"/>
                <a:ext cx="6134" cy="4293"/>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11048" y="11849"/>
                <a:ext cx="2119" cy="2119"/>
              </a:xfrm>
              <a:prstGeom prst="rect">
                <a:avLst/>
              </a:prstGeom>
              <a:blipFill>
                <a:blip r:embed="rId3" cstate="print"/>
                <a:stretch>
                  <a:fillRect/>
                </a:stretch>
              </a:blipFill>
            </p:spPr>
            <p:txBody>
              <a:bodyPr wrap="square" lIns="0" tIns="0" rIns="0" bIns="0" rtlCol="0"/>
              <a:lstStyle/>
              <a:p/>
            </p:txBody>
          </p:sp>
          <p:sp>
            <p:nvSpPr>
              <p:cNvPr id="5" name="object 5"/>
              <p:cNvSpPr/>
              <p:nvPr/>
            </p:nvSpPr>
            <p:spPr>
              <a:xfrm>
                <a:off x="10804" y="6900"/>
                <a:ext cx="2119" cy="2119"/>
              </a:xfrm>
              <a:prstGeom prst="rect">
                <a:avLst/>
              </a:prstGeom>
              <a:blipFill>
                <a:blip r:embed="rId4" cstate="print"/>
                <a:stretch>
                  <a:fillRect/>
                </a:stretch>
              </a:blipFill>
            </p:spPr>
            <p:txBody>
              <a:bodyPr wrap="square" lIns="0" tIns="0" rIns="0" bIns="0" rtlCol="0"/>
              <a:lstStyle/>
              <a:p/>
            </p:txBody>
          </p:sp>
        </p:grpSp>
        <p:sp>
          <p:nvSpPr>
            <p:cNvPr id="8" name="文本框 7"/>
            <p:cNvSpPr txBox="1"/>
            <p:nvPr/>
          </p:nvSpPr>
          <p:spPr>
            <a:xfrm>
              <a:off x="14096" y="3894"/>
              <a:ext cx="10481" cy="7141"/>
            </a:xfrm>
            <a:prstGeom prst="rect">
              <a:avLst/>
            </a:prstGeom>
            <a:noFill/>
          </p:spPr>
          <p:txBody>
            <a:bodyPr wrap="square" rtlCol="0" anchor="t">
              <a:spAutoFit/>
            </a:bodyPr>
            <a:p>
              <a:pPr>
                <a:lnSpc>
                  <a:spcPct val="100000"/>
                </a:lnSpc>
                <a:spcBef>
                  <a:spcPts val="15"/>
                </a:spcBef>
                <a:buFont typeface="Arial" panose="020B0604020202020204"/>
                <a:buChar char="•"/>
              </a:pPr>
              <a:r>
                <a:rPr lang="en-US" sz="3600" b="1">
                  <a:latin typeface="Times New Roman" panose="02020603050405020304"/>
                  <a:cs typeface="Times New Roman" panose="02020603050405020304"/>
                </a:rPr>
                <a:t>User facing web traffic</a:t>
              </a:r>
              <a:endParaRPr lang="en-US" sz="3600" b="1">
                <a:latin typeface="Times New Roman" panose="02020603050405020304"/>
                <a:cs typeface="Times New Roman" panose="02020603050405020304"/>
              </a:endParaRPr>
            </a:p>
            <a:p>
              <a:pPr>
                <a:lnSpc>
                  <a:spcPct val="100000"/>
                </a:lnSpc>
                <a:spcBef>
                  <a:spcPts val="15"/>
                </a:spcBef>
                <a:buFont typeface="Arial" panose="020B0604020202020204"/>
                <a:buChar char="•"/>
              </a:pPr>
              <a:endParaRPr lang="en-US" sz="3600" b="1">
                <a:latin typeface="Times New Roman" panose="02020603050405020304"/>
                <a:cs typeface="Times New Roman" panose="02020603050405020304"/>
              </a:endParaRPr>
            </a:p>
            <a:p>
              <a:pPr>
                <a:lnSpc>
                  <a:spcPct val="100000"/>
                </a:lnSpc>
                <a:spcBef>
                  <a:spcPts val="15"/>
                </a:spcBef>
                <a:buFont typeface="Arial" panose="020B0604020202020204"/>
                <a:buChar char="•"/>
              </a:pPr>
              <a:endParaRPr lang="en-US" sz="3600" b="1">
                <a:latin typeface="Times New Roman" panose="02020603050405020304"/>
                <a:cs typeface="Times New Roman" panose="02020603050405020304"/>
              </a:endParaRPr>
            </a:p>
            <a:p>
              <a:pPr>
                <a:lnSpc>
                  <a:spcPct val="100000"/>
                </a:lnSpc>
                <a:spcBef>
                  <a:spcPts val="15"/>
                </a:spcBef>
                <a:buFont typeface="Arial" panose="020B0604020202020204"/>
                <a:buChar char="•"/>
              </a:pPr>
              <a:r>
                <a:rPr lang="en-US" altLang="zh-CN" sz="3600" b="1"/>
                <a:t>High priority backend job</a:t>
              </a:r>
              <a:endParaRPr lang="en-US" altLang="zh-CN" sz="3600" b="1"/>
            </a:p>
            <a:p>
              <a:pPr>
                <a:lnSpc>
                  <a:spcPct val="100000"/>
                </a:lnSpc>
                <a:spcBef>
                  <a:spcPts val="15"/>
                </a:spcBef>
                <a:buFont typeface="Arial" panose="020B0604020202020204"/>
                <a:buChar char="•"/>
              </a:pPr>
              <a:endParaRPr lang="en-US" altLang="zh-CN" sz="3600" b="1"/>
            </a:p>
            <a:p>
              <a:pPr>
                <a:lnSpc>
                  <a:spcPct val="100000"/>
                </a:lnSpc>
                <a:spcBef>
                  <a:spcPts val="15"/>
                </a:spcBef>
                <a:buFont typeface="Arial" panose="020B0604020202020204"/>
                <a:buChar char="•"/>
              </a:pPr>
              <a:endParaRPr lang="en-US" altLang="zh-CN" sz="3600" b="1"/>
            </a:p>
            <a:p>
              <a:pPr>
                <a:lnSpc>
                  <a:spcPct val="100000"/>
                </a:lnSpc>
                <a:spcBef>
                  <a:spcPts val="15"/>
                </a:spcBef>
                <a:buFont typeface="Arial" panose="020B0604020202020204"/>
                <a:buChar char="•"/>
              </a:pPr>
              <a:r>
                <a:rPr lang="en-US" altLang="zh-CN" sz="3600" b="1"/>
                <a:t>Low priority copy job for redundancy</a:t>
              </a:r>
              <a:endParaRPr lang="en-US" altLang="zh-CN" sz="3600" b="1"/>
            </a:p>
          </p:txBody>
        </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05205" y="452374"/>
            <a:ext cx="18093690" cy="1370330"/>
          </a:xfrm>
          <a:prstGeom prst="rect">
            <a:avLst/>
          </a:prstGeom>
        </p:spPr>
        <p:txBody>
          <a:bodyPr vert="horz" wrap="square" lIns="0" tIns="16510" rIns="0" bIns="0" rtlCol="0">
            <a:spAutoFit/>
          </a:bodyPr>
          <a:lstStyle/>
          <a:p>
            <a:pPr marL="13970" algn="ctr">
              <a:lnSpc>
                <a:spcPct val="100000"/>
              </a:lnSpc>
              <a:spcBef>
                <a:spcPts val="130"/>
              </a:spcBef>
            </a:pPr>
            <a:r>
              <a:rPr sz="8800" spc="135" dirty="0"/>
              <a:t>Circular </a:t>
            </a:r>
            <a:r>
              <a:rPr sz="8800" spc="140" dirty="0"/>
              <a:t>Hierarchical </a:t>
            </a:r>
            <a:r>
              <a:rPr sz="8800" spc="120" dirty="0"/>
              <a:t>FFS-based</a:t>
            </a:r>
            <a:r>
              <a:rPr sz="8800" spc="-285" dirty="0"/>
              <a:t> </a:t>
            </a:r>
            <a:r>
              <a:rPr sz="8800" spc="40" dirty="0"/>
              <a:t>Queue</a:t>
            </a:r>
            <a:endParaRPr sz="8800" spc="40" dirty="0"/>
          </a:p>
        </p:txBody>
      </p:sp>
      <p:sp>
        <p:nvSpPr>
          <p:cNvPr id="3" name="object 3"/>
          <p:cNvSpPr/>
          <p:nvPr/>
        </p:nvSpPr>
        <p:spPr>
          <a:xfrm>
            <a:off x="2857704" y="4913350"/>
            <a:ext cx="1122680" cy="762635"/>
          </a:xfrm>
          <a:custGeom>
            <a:avLst/>
            <a:gdLst/>
            <a:ahLst/>
            <a:cxnLst/>
            <a:rect l="l" t="t" r="r" b="b"/>
            <a:pathLst>
              <a:path w="1122679" h="762635">
                <a:moveTo>
                  <a:pt x="0" y="0"/>
                </a:moveTo>
                <a:lnTo>
                  <a:pt x="1122378" y="0"/>
                </a:lnTo>
                <a:lnTo>
                  <a:pt x="1122378" y="762462"/>
                </a:lnTo>
                <a:lnTo>
                  <a:pt x="0" y="762462"/>
                </a:lnTo>
                <a:lnTo>
                  <a:pt x="0" y="0"/>
                </a:lnTo>
                <a:close/>
              </a:path>
            </a:pathLst>
          </a:custGeom>
          <a:solidFill>
            <a:srgbClr val="FFFFFF"/>
          </a:solidFill>
        </p:spPr>
        <p:txBody>
          <a:bodyPr wrap="square" lIns="0" tIns="0" rIns="0" bIns="0" rtlCol="0"/>
          <a:lstStyle/>
          <a:p/>
        </p:txBody>
      </p:sp>
      <p:sp>
        <p:nvSpPr>
          <p:cNvPr id="4" name="object 4"/>
          <p:cNvSpPr/>
          <p:nvPr/>
        </p:nvSpPr>
        <p:spPr>
          <a:xfrm>
            <a:off x="3980083" y="4913350"/>
            <a:ext cx="1122680" cy="762635"/>
          </a:xfrm>
          <a:custGeom>
            <a:avLst/>
            <a:gdLst/>
            <a:ahLst/>
            <a:cxnLst/>
            <a:rect l="l" t="t" r="r" b="b"/>
            <a:pathLst>
              <a:path w="1122679" h="762635">
                <a:moveTo>
                  <a:pt x="0" y="0"/>
                </a:moveTo>
                <a:lnTo>
                  <a:pt x="1122378" y="0"/>
                </a:lnTo>
                <a:lnTo>
                  <a:pt x="1122378" y="762462"/>
                </a:lnTo>
                <a:lnTo>
                  <a:pt x="0" y="762462"/>
                </a:lnTo>
                <a:lnTo>
                  <a:pt x="0" y="0"/>
                </a:lnTo>
                <a:close/>
              </a:path>
            </a:pathLst>
          </a:custGeom>
          <a:solidFill>
            <a:srgbClr val="FFFFFF"/>
          </a:solidFill>
        </p:spPr>
        <p:txBody>
          <a:bodyPr wrap="square" lIns="0" tIns="0" rIns="0" bIns="0" rtlCol="0"/>
          <a:lstStyle/>
          <a:p/>
        </p:txBody>
      </p:sp>
      <p:graphicFrame>
        <p:nvGraphicFramePr>
          <p:cNvPr id="5" name="object 5"/>
          <p:cNvGraphicFramePr>
            <a:graphicFrameLocks noGrp="1"/>
          </p:cNvGraphicFramePr>
          <p:nvPr/>
        </p:nvGraphicFramePr>
        <p:xfrm>
          <a:off x="1722311" y="4900334"/>
          <a:ext cx="6773545" cy="788670"/>
        </p:xfrm>
        <a:graphic>
          <a:graphicData uri="http://schemas.openxmlformats.org/drawingml/2006/table">
            <a:tbl>
              <a:tblPr firstRow="1" bandRow="1">
                <a:tableStyleId>{2D5ABB26-0587-4C30-8999-92F81FD0307C}</a:tableStyleId>
              </a:tblPr>
              <a:tblGrid>
                <a:gridCol w="1122680"/>
                <a:gridCol w="1122680"/>
                <a:gridCol w="1122680"/>
                <a:gridCol w="1122679"/>
                <a:gridCol w="1122679"/>
                <a:gridCol w="1122679"/>
              </a:tblGrid>
              <a:tr h="762463">
                <a:tc>
                  <a:txBody>
                    <a:bodyPr/>
                    <a:lstStyle/>
                    <a:p>
                      <a:pPr marL="271145">
                        <a:lnSpc>
                          <a:spcPct val="100000"/>
                        </a:lnSpc>
                        <a:spcBef>
                          <a:spcPts val="1285"/>
                        </a:spcBef>
                      </a:pPr>
                      <a:r>
                        <a:rPr sz="2700" spc="10" dirty="0">
                          <a:latin typeface="Arial" panose="020B0604020202020204"/>
                          <a:cs typeface="Arial" panose="020B0604020202020204"/>
                        </a:rPr>
                        <a:t>242</a:t>
                      </a:r>
                      <a:endParaRPr sz="2700">
                        <a:latin typeface="Arial" panose="020B0604020202020204"/>
                        <a:cs typeface="Arial" panose="020B0604020202020204"/>
                      </a:endParaRPr>
                    </a:p>
                  </a:txBody>
                  <a:tcPr marL="0" marR="0" marT="163195"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L="271145">
                        <a:lnSpc>
                          <a:spcPct val="100000"/>
                        </a:lnSpc>
                        <a:spcBef>
                          <a:spcPts val="1285"/>
                        </a:spcBef>
                      </a:pPr>
                      <a:r>
                        <a:rPr sz="2700" spc="10" dirty="0">
                          <a:latin typeface="Arial" panose="020B0604020202020204"/>
                          <a:cs typeface="Arial" panose="020B0604020202020204"/>
                        </a:rPr>
                        <a:t>243</a:t>
                      </a:r>
                      <a:endParaRPr sz="2700">
                        <a:latin typeface="Arial" panose="020B0604020202020204"/>
                        <a:cs typeface="Arial" panose="020B0604020202020204"/>
                      </a:endParaRPr>
                    </a:p>
                  </a:txBody>
                  <a:tcPr marL="0" marR="0" marT="163195"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L="271145">
                        <a:lnSpc>
                          <a:spcPct val="100000"/>
                        </a:lnSpc>
                        <a:spcBef>
                          <a:spcPts val="1285"/>
                        </a:spcBef>
                      </a:pPr>
                      <a:r>
                        <a:rPr sz="2700" spc="10" dirty="0">
                          <a:latin typeface="Arial" panose="020B0604020202020204"/>
                          <a:cs typeface="Arial" panose="020B0604020202020204"/>
                        </a:rPr>
                        <a:t>244</a:t>
                      </a:r>
                      <a:endParaRPr sz="2700">
                        <a:latin typeface="Arial" panose="020B0604020202020204"/>
                        <a:cs typeface="Arial" panose="020B0604020202020204"/>
                      </a:endParaRPr>
                    </a:p>
                  </a:txBody>
                  <a:tcPr marL="0" marR="0" marT="163195"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L="271145">
                        <a:lnSpc>
                          <a:spcPct val="100000"/>
                        </a:lnSpc>
                        <a:spcBef>
                          <a:spcPts val="1285"/>
                        </a:spcBef>
                      </a:pPr>
                      <a:r>
                        <a:rPr sz="2700" spc="10" dirty="0">
                          <a:latin typeface="Arial" panose="020B0604020202020204"/>
                          <a:cs typeface="Arial" panose="020B0604020202020204"/>
                        </a:rPr>
                        <a:t>245</a:t>
                      </a:r>
                      <a:endParaRPr sz="2700">
                        <a:latin typeface="Arial" panose="020B0604020202020204"/>
                        <a:cs typeface="Arial" panose="020B0604020202020204"/>
                      </a:endParaRPr>
                    </a:p>
                  </a:txBody>
                  <a:tcPr marL="0" marR="0" marT="163195"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999999"/>
                    </a:solidFill>
                  </a:tcPr>
                </a:tc>
                <a:tc>
                  <a:txBody>
                    <a:bodyPr/>
                    <a:lstStyle/>
                    <a:p>
                      <a:pPr marL="271145">
                        <a:lnSpc>
                          <a:spcPct val="100000"/>
                        </a:lnSpc>
                        <a:spcBef>
                          <a:spcPts val="1285"/>
                        </a:spcBef>
                      </a:pPr>
                      <a:r>
                        <a:rPr sz="2700" spc="10" dirty="0">
                          <a:latin typeface="Arial" panose="020B0604020202020204"/>
                          <a:cs typeface="Arial" panose="020B0604020202020204"/>
                        </a:rPr>
                        <a:t>246</a:t>
                      </a:r>
                      <a:endParaRPr sz="2700">
                        <a:latin typeface="Arial" panose="020B0604020202020204"/>
                        <a:cs typeface="Arial" panose="020B0604020202020204"/>
                      </a:endParaRPr>
                    </a:p>
                  </a:txBody>
                  <a:tcPr marL="0" marR="0" marT="163195"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999999"/>
                    </a:solidFill>
                  </a:tcPr>
                </a:tc>
                <a:tc>
                  <a:txBody>
                    <a:bodyPr/>
                    <a:lstStyle/>
                    <a:p>
                      <a:pPr marL="271145">
                        <a:lnSpc>
                          <a:spcPct val="100000"/>
                        </a:lnSpc>
                        <a:spcBef>
                          <a:spcPts val="1285"/>
                        </a:spcBef>
                      </a:pPr>
                      <a:r>
                        <a:rPr sz="2700" spc="10" dirty="0">
                          <a:latin typeface="Arial" panose="020B0604020202020204"/>
                          <a:cs typeface="Arial" panose="020B0604020202020204"/>
                        </a:rPr>
                        <a:t>247</a:t>
                      </a:r>
                      <a:endParaRPr sz="2700">
                        <a:latin typeface="Arial" panose="020B0604020202020204"/>
                        <a:cs typeface="Arial" panose="020B0604020202020204"/>
                      </a:endParaRPr>
                    </a:p>
                  </a:txBody>
                  <a:tcPr marL="0" marR="0" marT="163195"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999999"/>
                    </a:solidFill>
                  </a:tcPr>
                </a:tc>
              </a:tr>
            </a:tbl>
          </a:graphicData>
        </a:graphic>
      </p:graphicFrame>
      <p:sp>
        <p:nvSpPr>
          <p:cNvPr id="6" name="object 6"/>
          <p:cNvSpPr/>
          <p:nvPr/>
        </p:nvSpPr>
        <p:spPr>
          <a:xfrm>
            <a:off x="2709652" y="6324248"/>
            <a:ext cx="1122680" cy="762635"/>
          </a:xfrm>
          <a:custGeom>
            <a:avLst/>
            <a:gdLst/>
            <a:ahLst/>
            <a:cxnLst/>
            <a:rect l="l" t="t" r="r" b="b"/>
            <a:pathLst>
              <a:path w="1122679" h="762634">
                <a:moveTo>
                  <a:pt x="0" y="0"/>
                </a:moveTo>
                <a:lnTo>
                  <a:pt x="1122379" y="0"/>
                </a:lnTo>
                <a:lnTo>
                  <a:pt x="1122379" y="762462"/>
                </a:lnTo>
                <a:lnTo>
                  <a:pt x="0" y="762462"/>
                </a:lnTo>
                <a:lnTo>
                  <a:pt x="0" y="0"/>
                </a:lnTo>
                <a:close/>
              </a:path>
            </a:pathLst>
          </a:custGeom>
          <a:solidFill>
            <a:srgbClr val="FFFFFF"/>
          </a:solidFill>
        </p:spPr>
        <p:txBody>
          <a:bodyPr wrap="square" lIns="0" tIns="0" rIns="0" bIns="0" rtlCol="0"/>
          <a:lstStyle/>
          <a:p/>
        </p:txBody>
      </p:sp>
      <p:sp>
        <p:nvSpPr>
          <p:cNvPr id="7" name="object 7"/>
          <p:cNvSpPr/>
          <p:nvPr/>
        </p:nvSpPr>
        <p:spPr>
          <a:xfrm>
            <a:off x="5089003" y="6324248"/>
            <a:ext cx="1122680" cy="762635"/>
          </a:xfrm>
          <a:custGeom>
            <a:avLst/>
            <a:gdLst/>
            <a:ahLst/>
            <a:cxnLst/>
            <a:rect l="l" t="t" r="r" b="b"/>
            <a:pathLst>
              <a:path w="1122679" h="762634">
                <a:moveTo>
                  <a:pt x="0" y="0"/>
                </a:moveTo>
                <a:lnTo>
                  <a:pt x="1122378" y="0"/>
                </a:lnTo>
                <a:lnTo>
                  <a:pt x="1122378" y="762462"/>
                </a:lnTo>
                <a:lnTo>
                  <a:pt x="0" y="762462"/>
                </a:lnTo>
                <a:lnTo>
                  <a:pt x="0" y="0"/>
                </a:lnTo>
                <a:close/>
              </a:path>
            </a:pathLst>
          </a:custGeom>
          <a:solidFill>
            <a:srgbClr val="FFFFFF"/>
          </a:solidFill>
        </p:spPr>
        <p:txBody>
          <a:bodyPr wrap="square" lIns="0" tIns="0" rIns="0" bIns="0" rtlCol="0"/>
          <a:lstStyle/>
          <a:p/>
        </p:txBody>
      </p:sp>
      <p:sp>
        <p:nvSpPr>
          <p:cNvPr id="8" name="object 8"/>
          <p:cNvSpPr/>
          <p:nvPr/>
        </p:nvSpPr>
        <p:spPr>
          <a:xfrm>
            <a:off x="7468352" y="6324248"/>
            <a:ext cx="1122680" cy="762635"/>
          </a:xfrm>
          <a:custGeom>
            <a:avLst/>
            <a:gdLst/>
            <a:ahLst/>
            <a:cxnLst/>
            <a:rect l="l" t="t" r="r" b="b"/>
            <a:pathLst>
              <a:path w="1122679" h="762634">
                <a:moveTo>
                  <a:pt x="0" y="0"/>
                </a:moveTo>
                <a:lnTo>
                  <a:pt x="1122378" y="0"/>
                </a:lnTo>
                <a:lnTo>
                  <a:pt x="1122378" y="762462"/>
                </a:lnTo>
                <a:lnTo>
                  <a:pt x="0" y="762462"/>
                </a:lnTo>
                <a:lnTo>
                  <a:pt x="0" y="0"/>
                </a:lnTo>
                <a:close/>
              </a:path>
            </a:pathLst>
          </a:custGeom>
          <a:solidFill>
            <a:srgbClr val="FFFFFF"/>
          </a:solidFill>
        </p:spPr>
        <p:txBody>
          <a:bodyPr wrap="square" lIns="0" tIns="0" rIns="0" bIns="0" rtlCol="0"/>
          <a:lstStyle/>
          <a:p/>
        </p:txBody>
      </p:sp>
      <p:sp>
        <p:nvSpPr>
          <p:cNvPr id="9" name="object 9"/>
          <p:cNvSpPr txBox="1"/>
          <p:nvPr/>
        </p:nvSpPr>
        <p:spPr>
          <a:xfrm>
            <a:off x="16398064" y="7073295"/>
            <a:ext cx="2265680" cy="1181735"/>
          </a:xfrm>
          <a:prstGeom prst="rect">
            <a:avLst/>
          </a:prstGeom>
        </p:spPr>
        <p:txBody>
          <a:bodyPr vert="horz" wrap="square" lIns="0" tIns="40005" rIns="0" bIns="0" rtlCol="0">
            <a:spAutoFit/>
          </a:bodyPr>
          <a:lstStyle/>
          <a:p>
            <a:pPr marL="12700" marR="5080">
              <a:lnSpc>
                <a:spcPts val="4510"/>
              </a:lnSpc>
              <a:spcBef>
                <a:spcPts val="315"/>
              </a:spcBef>
            </a:pPr>
            <a:r>
              <a:rPr sz="3800" spc="5" dirty="0">
                <a:latin typeface="Arial" panose="020B0604020202020204"/>
                <a:cs typeface="Arial" panose="020B0604020202020204"/>
              </a:rPr>
              <a:t>Bitmap  </a:t>
            </a:r>
            <a:r>
              <a:rPr sz="3800" spc="10" dirty="0">
                <a:latin typeface="Arial" panose="020B0604020202020204"/>
                <a:cs typeface="Arial" panose="020B0604020202020204"/>
              </a:rPr>
              <a:t>Meta</a:t>
            </a:r>
            <a:r>
              <a:rPr sz="3800" spc="-90" dirty="0">
                <a:latin typeface="Arial" panose="020B0604020202020204"/>
                <a:cs typeface="Arial" panose="020B0604020202020204"/>
              </a:rPr>
              <a:t> </a:t>
            </a:r>
            <a:r>
              <a:rPr sz="3800" spc="10" dirty="0">
                <a:latin typeface="Arial" panose="020B0604020202020204"/>
                <a:cs typeface="Arial" panose="020B0604020202020204"/>
              </a:rPr>
              <a:t>Data</a:t>
            </a:r>
            <a:endParaRPr sz="3800">
              <a:latin typeface="Arial" panose="020B0604020202020204"/>
              <a:cs typeface="Arial" panose="020B0604020202020204"/>
            </a:endParaRPr>
          </a:p>
        </p:txBody>
      </p:sp>
      <p:sp>
        <p:nvSpPr>
          <p:cNvPr id="10" name="object 10"/>
          <p:cNvSpPr/>
          <p:nvPr/>
        </p:nvSpPr>
        <p:spPr>
          <a:xfrm>
            <a:off x="5089003" y="7382609"/>
            <a:ext cx="1122680" cy="762635"/>
          </a:xfrm>
          <a:custGeom>
            <a:avLst/>
            <a:gdLst/>
            <a:ahLst/>
            <a:cxnLst/>
            <a:rect l="l" t="t" r="r" b="b"/>
            <a:pathLst>
              <a:path w="1122679" h="762634">
                <a:moveTo>
                  <a:pt x="0" y="0"/>
                </a:moveTo>
                <a:lnTo>
                  <a:pt x="1122378" y="0"/>
                </a:lnTo>
                <a:lnTo>
                  <a:pt x="1122378" y="762462"/>
                </a:lnTo>
                <a:lnTo>
                  <a:pt x="0" y="762462"/>
                </a:lnTo>
                <a:lnTo>
                  <a:pt x="0" y="0"/>
                </a:lnTo>
                <a:close/>
              </a:path>
            </a:pathLst>
          </a:custGeom>
          <a:solidFill>
            <a:srgbClr val="FFFFFF"/>
          </a:solidFill>
        </p:spPr>
        <p:txBody>
          <a:bodyPr wrap="square" lIns="0" tIns="0" rIns="0" bIns="0" rtlCol="0"/>
          <a:lstStyle/>
          <a:p/>
        </p:txBody>
      </p:sp>
      <p:sp>
        <p:nvSpPr>
          <p:cNvPr id="11" name="object 11"/>
          <p:cNvSpPr/>
          <p:nvPr/>
        </p:nvSpPr>
        <p:spPr>
          <a:xfrm>
            <a:off x="7468352" y="7382609"/>
            <a:ext cx="1122680" cy="762635"/>
          </a:xfrm>
          <a:custGeom>
            <a:avLst/>
            <a:gdLst/>
            <a:ahLst/>
            <a:cxnLst/>
            <a:rect l="l" t="t" r="r" b="b"/>
            <a:pathLst>
              <a:path w="1122679" h="762634">
                <a:moveTo>
                  <a:pt x="0" y="0"/>
                </a:moveTo>
                <a:lnTo>
                  <a:pt x="1122378" y="0"/>
                </a:lnTo>
                <a:lnTo>
                  <a:pt x="1122378" y="762462"/>
                </a:lnTo>
                <a:lnTo>
                  <a:pt x="0" y="762462"/>
                </a:lnTo>
                <a:lnTo>
                  <a:pt x="0" y="0"/>
                </a:lnTo>
                <a:close/>
              </a:path>
            </a:pathLst>
          </a:custGeom>
          <a:solidFill>
            <a:srgbClr val="FFFFFF"/>
          </a:solidFill>
        </p:spPr>
        <p:txBody>
          <a:bodyPr wrap="square" lIns="0" tIns="0" rIns="0" bIns="0" rtlCol="0"/>
          <a:lstStyle/>
          <a:p/>
        </p:txBody>
      </p:sp>
      <p:sp>
        <p:nvSpPr>
          <p:cNvPr id="12" name="object 12"/>
          <p:cNvSpPr txBox="1"/>
          <p:nvPr/>
        </p:nvSpPr>
        <p:spPr>
          <a:xfrm>
            <a:off x="5171807" y="8409885"/>
            <a:ext cx="1122680" cy="762635"/>
          </a:xfrm>
          <a:prstGeom prst="rect">
            <a:avLst/>
          </a:prstGeom>
          <a:ln w="26030">
            <a:solidFill>
              <a:srgbClr val="000000"/>
            </a:solidFill>
          </a:ln>
        </p:spPr>
        <p:txBody>
          <a:bodyPr vert="horz" wrap="square" lIns="0" tIns="78740" rIns="0" bIns="0" rtlCol="0">
            <a:spAutoFit/>
          </a:bodyPr>
          <a:lstStyle/>
          <a:p>
            <a:pPr algn="ctr">
              <a:lnSpc>
                <a:spcPct val="100000"/>
              </a:lnSpc>
              <a:spcBef>
                <a:spcPts val="620"/>
              </a:spcBef>
            </a:pPr>
            <a:r>
              <a:rPr sz="3800" spc="10" dirty="0">
                <a:latin typeface="Arial" panose="020B0604020202020204"/>
                <a:cs typeface="Arial" panose="020B0604020202020204"/>
              </a:rPr>
              <a:t>1</a:t>
            </a:r>
            <a:endParaRPr sz="3800">
              <a:latin typeface="Arial" panose="020B0604020202020204"/>
              <a:cs typeface="Arial" panose="020B0604020202020204"/>
            </a:endParaRPr>
          </a:p>
        </p:txBody>
      </p:sp>
      <p:sp>
        <p:nvSpPr>
          <p:cNvPr id="13" name="object 13"/>
          <p:cNvSpPr/>
          <p:nvPr/>
        </p:nvSpPr>
        <p:spPr>
          <a:xfrm>
            <a:off x="6294186" y="8409885"/>
            <a:ext cx="1122680" cy="762635"/>
          </a:xfrm>
          <a:custGeom>
            <a:avLst/>
            <a:gdLst/>
            <a:ahLst/>
            <a:cxnLst/>
            <a:rect l="l" t="t" r="r" b="b"/>
            <a:pathLst>
              <a:path w="1122679" h="762634">
                <a:moveTo>
                  <a:pt x="0" y="0"/>
                </a:moveTo>
                <a:lnTo>
                  <a:pt x="1122378" y="0"/>
                </a:lnTo>
                <a:lnTo>
                  <a:pt x="1122378" y="762462"/>
                </a:lnTo>
                <a:lnTo>
                  <a:pt x="0" y="762462"/>
                </a:lnTo>
                <a:lnTo>
                  <a:pt x="0" y="0"/>
                </a:lnTo>
                <a:close/>
              </a:path>
            </a:pathLst>
          </a:custGeom>
          <a:solidFill>
            <a:srgbClr val="FFFFFF"/>
          </a:solidFill>
        </p:spPr>
        <p:txBody>
          <a:bodyPr wrap="square" lIns="0" tIns="0" rIns="0" bIns="0" rtlCol="0"/>
          <a:lstStyle/>
          <a:p/>
        </p:txBody>
      </p:sp>
      <p:sp>
        <p:nvSpPr>
          <p:cNvPr id="14" name="object 14"/>
          <p:cNvSpPr txBox="1"/>
          <p:nvPr/>
        </p:nvSpPr>
        <p:spPr>
          <a:xfrm>
            <a:off x="6294186" y="8409885"/>
            <a:ext cx="1122680" cy="762635"/>
          </a:xfrm>
          <a:prstGeom prst="rect">
            <a:avLst/>
          </a:prstGeom>
          <a:ln w="26030">
            <a:solidFill>
              <a:srgbClr val="000000"/>
            </a:solidFill>
          </a:ln>
        </p:spPr>
        <p:txBody>
          <a:bodyPr vert="horz" wrap="square" lIns="0" tIns="78740" rIns="0" bIns="0" rtlCol="0">
            <a:spAutoFit/>
          </a:bodyPr>
          <a:lstStyle/>
          <a:p>
            <a:pPr algn="ctr">
              <a:lnSpc>
                <a:spcPct val="100000"/>
              </a:lnSpc>
              <a:spcBef>
                <a:spcPts val="620"/>
              </a:spcBef>
            </a:pPr>
            <a:r>
              <a:rPr sz="3800" spc="10" dirty="0">
                <a:latin typeface="Arial" panose="020B0604020202020204"/>
                <a:cs typeface="Arial" panose="020B0604020202020204"/>
              </a:rPr>
              <a:t>1</a:t>
            </a:r>
            <a:endParaRPr sz="3800">
              <a:latin typeface="Arial" panose="020B0604020202020204"/>
              <a:cs typeface="Arial" panose="020B0604020202020204"/>
            </a:endParaRPr>
          </a:p>
        </p:txBody>
      </p:sp>
      <p:sp>
        <p:nvSpPr>
          <p:cNvPr id="15" name="object 15"/>
          <p:cNvSpPr/>
          <p:nvPr/>
        </p:nvSpPr>
        <p:spPr>
          <a:xfrm>
            <a:off x="5114828" y="8137693"/>
            <a:ext cx="618490" cy="272415"/>
          </a:xfrm>
          <a:custGeom>
            <a:avLst/>
            <a:gdLst/>
            <a:ahLst/>
            <a:cxnLst/>
            <a:rect l="l" t="t" r="r" b="b"/>
            <a:pathLst>
              <a:path w="618489" h="272415">
                <a:moveTo>
                  <a:pt x="618169" y="272191"/>
                </a:moveTo>
                <a:lnTo>
                  <a:pt x="0" y="0"/>
                </a:lnTo>
              </a:path>
            </a:pathLst>
          </a:custGeom>
          <a:ln w="26030">
            <a:solidFill>
              <a:srgbClr val="000000"/>
            </a:solidFill>
          </a:ln>
        </p:spPr>
        <p:txBody>
          <a:bodyPr wrap="square" lIns="0" tIns="0" rIns="0" bIns="0" rtlCol="0"/>
          <a:lstStyle/>
          <a:p/>
        </p:txBody>
      </p:sp>
      <p:sp>
        <p:nvSpPr>
          <p:cNvPr id="16" name="object 16"/>
          <p:cNvSpPr/>
          <p:nvPr/>
        </p:nvSpPr>
        <p:spPr>
          <a:xfrm>
            <a:off x="6855376" y="8137693"/>
            <a:ext cx="620395" cy="272415"/>
          </a:xfrm>
          <a:custGeom>
            <a:avLst/>
            <a:gdLst/>
            <a:ahLst/>
            <a:cxnLst/>
            <a:rect l="l" t="t" r="r" b="b"/>
            <a:pathLst>
              <a:path w="620395" h="272415">
                <a:moveTo>
                  <a:pt x="0" y="272191"/>
                </a:moveTo>
                <a:lnTo>
                  <a:pt x="619808" y="0"/>
                </a:lnTo>
              </a:path>
            </a:pathLst>
          </a:custGeom>
          <a:ln w="26030">
            <a:solidFill>
              <a:srgbClr val="000000"/>
            </a:solidFill>
          </a:ln>
        </p:spPr>
        <p:txBody>
          <a:bodyPr wrap="square" lIns="0" tIns="0" rIns="0" bIns="0" rtlCol="0"/>
          <a:lstStyle/>
          <a:p/>
        </p:txBody>
      </p:sp>
      <p:sp>
        <p:nvSpPr>
          <p:cNvPr id="17" name="object 17"/>
          <p:cNvSpPr/>
          <p:nvPr/>
        </p:nvSpPr>
        <p:spPr>
          <a:xfrm>
            <a:off x="6907162" y="7092381"/>
            <a:ext cx="560070" cy="290830"/>
          </a:xfrm>
          <a:custGeom>
            <a:avLst/>
            <a:gdLst/>
            <a:ahLst/>
            <a:cxnLst/>
            <a:rect l="l" t="t" r="r" b="b"/>
            <a:pathLst>
              <a:path w="560070" h="290829">
                <a:moveTo>
                  <a:pt x="559959" y="0"/>
                </a:moveTo>
                <a:lnTo>
                  <a:pt x="0" y="290227"/>
                </a:lnTo>
              </a:path>
            </a:pathLst>
          </a:custGeom>
          <a:ln w="26030">
            <a:solidFill>
              <a:srgbClr val="000000"/>
            </a:solidFill>
          </a:ln>
        </p:spPr>
        <p:txBody>
          <a:bodyPr wrap="square" lIns="0" tIns="0" rIns="0" bIns="0" rtlCol="0"/>
          <a:lstStyle/>
          <a:p/>
        </p:txBody>
      </p:sp>
      <p:sp>
        <p:nvSpPr>
          <p:cNvPr id="18" name="object 18"/>
          <p:cNvSpPr/>
          <p:nvPr/>
        </p:nvSpPr>
        <p:spPr>
          <a:xfrm>
            <a:off x="5076295" y="7103040"/>
            <a:ext cx="574040" cy="280035"/>
          </a:xfrm>
          <a:custGeom>
            <a:avLst/>
            <a:gdLst/>
            <a:ahLst/>
            <a:cxnLst/>
            <a:rect l="l" t="t" r="r" b="b"/>
            <a:pathLst>
              <a:path w="574039" h="280034">
                <a:moveTo>
                  <a:pt x="0" y="0"/>
                </a:moveTo>
                <a:lnTo>
                  <a:pt x="573897" y="279569"/>
                </a:lnTo>
              </a:path>
            </a:pathLst>
          </a:custGeom>
          <a:ln w="26030">
            <a:solidFill>
              <a:srgbClr val="000000"/>
            </a:solidFill>
          </a:ln>
        </p:spPr>
        <p:txBody>
          <a:bodyPr wrap="square" lIns="0" tIns="0" rIns="0" bIns="0" rtlCol="0"/>
          <a:lstStyle/>
          <a:p/>
        </p:txBody>
      </p:sp>
      <p:sp>
        <p:nvSpPr>
          <p:cNvPr id="19" name="object 19"/>
          <p:cNvSpPr/>
          <p:nvPr/>
        </p:nvSpPr>
        <p:spPr>
          <a:xfrm>
            <a:off x="2713000" y="3978649"/>
            <a:ext cx="0" cy="741680"/>
          </a:xfrm>
          <a:custGeom>
            <a:avLst/>
            <a:gdLst/>
            <a:ahLst/>
            <a:cxnLst/>
            <a:rect l="l" t="t" r="r" b="b"/>
            <a:pathLst>
              <a:path h="741679">
                <a:moveTo>
                  <a:pt x="0" y="0"/>
                </a:moveTo>
                <a:lnTo>
                  <a:pt x="0" y="741146"/>
                </a:lnTo>
              </a:path>
            </a:pathLst>
          </a:custGeom>
          <a:ln w="26030">
            <a:solidFill>
              <a:srgbClr val="000000"/>
            </a:solidFill>
          </a:ln>
        </p:spPr>
        <p:txBody>
          <a:bodyPr wrap="square" lIns="0" tIns="0" rIns="0" bIns="0" rtlCol="0"/>
          <a:lstStyle/>
          <a:p/>
        </p:txBody>
      </p:sp>
      <p:sp>
        <p:nvSpPr>
          <p:cNvPr id="20" name="object 20"/>
          <p:cNvSpPr/>
          <p:nvPr/>
        </p:nvSpPr>
        <p:spPr>
          <a:xfrm>
            <a:off x="1866502" y="3963960"/>
            <a:ext cx="0" cy="741680"/>
          </a:xfrm>
          <a:custGeom>
            <a:avLst/>
            <a:gdLst/>
            <a:ahLst/>
            <a:cxnLst/>
            <a:rect l="l" t="t" r="r" b="b"/>
            <a:pathLst>
              <a:path h="741679">
                <a:moveTo>
                  <a:pt x="0" y="0"/>
                </a:moveTo>
                <a:lnTo>
                  <a:pt x="0" y="741146"/>
                </a:lnTo>
              </a:path>
            </a:pathLst>
          </a:custGeom>
          <a:ln w="26030">
            <a:solidFill>
              <a:srgbClr val="000000"/>
            </a:solidFill>
          </a:ln>
        </p:spPr>
        <p:txBody>
          <a:bodyPr wrap="square" lIns="0" tIns="0" rIns="0" bIns="0" rtlCol="0"/>
          <a:lstStyle/>
          <a:p/>
        </p:txBody>
      </p:sp>
      <p:sp>
        <p:nvSpPr>
          <p:cNvPr id="21" name="object 21"/>
          <p:cNvSpPr/>
          <p:nvPr/>
        </p:nvSpPr>
        <p:spPr>
          <a:xfrm>
            <a:off x="1852975" y="4705107"/>
            <a:ext cx="860425" cy="0"/>
          </a:xfrm>
          <a:custGeom>
            <a:avLst/>
            <a:gdLst/>
            <a:ahLst/>
            <a:cxnLst/>
            <a:rect l="l" t="t" r="r" b="b"/>
            <a:pathLst>
              <a:path w="860425">
                <a:moveTo>
                  <a:pt x="0" y="0"/>
                </a:moveTo>
                <a:lnTo>
                  <a:pt x="860025" y="0"/>
                </a:lnTo>
              </a:path>
            </a:pathLst>
          </a:custGeom>
          <a:ln w="26030">
            <a:solidFill>
              <a:srgbClr val="000000"/>
            </a:solidFill>
          </a:ln>
        </p:spPr>
        <p:txBody>
          <a:bodyPr wrap="square" lIns="0" tIns="0" rIns="0" bIns="0" rtlCol="0"/>
          <a:lstStyle/>
          <a:p/>
        </p:txBody>
      </p:sp>
      <p:sp>
        <p:nvSpPr>
          <p:cNvPr id="22" name="object 22"/>
          <p:cNvSpPr/>
          <p:nvPr/>
        </p:nvSpPr>
        <p:spPr>
          <a:xfrm>
            <a:off x="3842143" y="3993338"/>
            <a:ext cx="0" cy="741680"/>
          </a:xfrm>
          <a:custGeom>
            <a:avLst/>
            <a:gdLst/>
            <a:ahLst/>
            <a:cxnLst/>
            <a:rect l="l" t="t" r="r" b="b"/>
            <a:pathLst>
              <a:path h="741679">
                <a:moveTo>
                  <a:pt x="0" y="0"/>
                </a:moveTo>
                <a:lnTo>
                  <a:pt x="0" y="741146"/>
                </a:lnTo>
              </a:path>
            </a:pathLst>
          </a:custGeom>
          <a:ln w="26030">
            <a:solidFill>
              <a:srgbClr val="000000"/>
            </a:solidFill>
          </a:ln>
        </p:spPr>
        <p:txBody>
          <a:bodyPr wrap="square" lIns="0" tIns="0" rIns="0" bIns="0" rtlCol="0"/>
          <a:lstStyle/>
          <a:p/>
        </p:txBody>
      </p:sp>
      <p:sp>
        <p:nvSpPr>
          <p:cNvPr id="23" name="object 23"/>
          <p:cNvSpPr/>
          <p:nvPr/>
        </p:nvSpPr>
        <p:spPr>
          <a:xfrm>
            <a:off x="2995645" y="3978649"/>
            <a:ext cx="0" cy="741680"/>
          </a:xfrm>
          <a:custGeom>
            <a:avLst/>
            <a:gdLst/>
            <a:ahLst/>
            <a:cxnLst/>
            <a:rect l="l" t="t" r="r" b="b"/>
            <a:pathLst>
              <a:path h="741679">
                <a:moveTo>
                  <a:pt x="0" y="0"/>
                </a:moveTo>
                <a:lnTo>
                  <a:pt x="0" y="741146"/>
                </a:lnTo>
              </a:path>
            </a:pathLst>
          </a:custGeom>
          <a:ln w="26030">
            <a:solidFill>
              <a:srgbClr val="000000"/>
            </a:solidFill>
          </a:ln>
        </p:spPr>
        <p:txBody>
          <a:bodyPr wrap="square" lIns="0" tIns="0" rIns="0" bIns="0" rtlCol="0"/>
          <a:lstStyle/>
          <a:p/>
        </p:txBody>
      </p:sp>
      <p:sp>
        <p:nvSpPr>
          <p:cNvPr id="24" name="object 24"/>
          <p:cNvSpPr/>
          <p:nvPr/>
        </p:nvSpPr>
        <p:spPr>
          <a:xfrm>
            <a:off x="2982117" y="4719796"/>
            <a:ext cx="860425" cy="0"/>
          </a:xfrm>
          <a:custGeom>
            <a:avLst/>
            <a:gdLst/>
            <a:ahLst/>
            <a:cxnLst/>
            <a:rect l="l" t="t" r="r" b="b"/>
            <a:pathLst>
              <a:path w="860425">
                <a:moveTo>
                  <a:pt x="0" y="0"/>
                </a:moveTo>
                <a:lnTo>
                  <a:pt x="860025" y="0"/>
                </a:lnTo>
              </a:path>
            </a:pathLst>
          </a:custGeom>
          <a:ln w="26030">
            <a:solidFill>
              <a:srgbClr val="000000"/>
            </a:solidFill>
          </a:ln>
        </p:spPr>
        <p:txBody>
          <a:bodyPr wrap="square" lIns="0" tIns="0" rIns="0" bIns="0" rtlCol="0"/>
          <a:lstStyle/>
          <a:p/>
        </p:txBody>
      </p:sp>
      <p:sp>
        <p:nvSpPr>
          <p:cNvPr id="25" name="object 25"/>
          <p:cNvSpPr/>
          <p:nvPr/>
        </p:nvSpPr>
        <p:spPr>
          <a:xfrm>
            <a:off x="4964521" y="4000682"/>
            <a:ext cx="0" cy="741680"/>
          </a:xfrm>
          <a:custGeom>
            <a:avLst/>
            <a:gdLst/>
            <a:ahLst/>
            <a:cxnLst/>
            <a:rect l="l" t="t" r="r" b="b"/>
            <a:pathLst>
              <a:path h="741679">
                <a:moveTo>
                  <a:pt x="0" y="0"/>
                </a:moveTo>
                <a:lnTo>
                  <a:pt x="0" y="741146"/>
                </a:lnTo>
              </a:path>
            </a:pathLst>
          </a:custGeom>
          <a:ln w="26030">
            <a:solidFill>
              <a:srgbClr val="000000"/>
            </a:solidFill>
          </a:ln>
        </p:spPr>
        <p:txBody>
          <a:bodyPr wrap="square" lIns="0" tIns="0" rIns="0" bIns="0" rtlCol="0"/>
          <a:lstStyle/>
          <a:p/>
        </p:txBody>
      </p:sp>
      <p:sp>
        <p:nvSpPr>
          <p:cNvPr id="26" name="object 26"/>
          <p:cNvSpPr/>
          <p:nvPr/>
        </p:nvSpPr>
        <p:spPr>
          <a:xfrm>
            <a:off x="4118023" y="3985993"/>
            <a:ext cx="0" cy="741680"/>
          </a:xfrm>
          <a:custGeom>
            <a:avLst/>
            <a:gdLst/>
            <a:ahLst/>
            <a:cxnLst/>
            <a:rect l="l" t="t" r="r" b="b"/>
            <a:pathLst>
              <a:path h="741679">
                <a:moveTo>
                  <a:pt x="0" y="0"/>
                </a:moveTo>
                <a:lnTo>
                  <a:pt x="0" y="741146"/>
                </a:lnTo>
              </a:path>
            </a:pathLst>
          </a:custGeom>
          <a:ln w="26030">
            <a:solidFill>
              <a:srgbClr val="000000"/>
            </a:solidFill>
          </a:ln>
        </p:spPr>
        <p:txBody>
          <a:bodyPr wrap="square" lIns="0" tIns="0" rIns="0" bIns="0" rtlCol="0"/>
          <a:lstStyle/>
          <a:p/>
        </p:txBody>
      </p:sp>
      <p:sp>
        <p:nvSpPr>
          <p:cNvPr id="27" name="object 27"/>
          <p:cNvSpPr/>
          <p:nvPr/>
        </p:nvSpPr>
        <p:spPr>
          <a:xfrm>
            <a:off x="4104495" y="4727140"/>
            <a:ext cx="860425" cy="0"/>
          </a:xfrm>
          <a:custGeom>
            <a:avLst/>
            <a:gdLst/>
            <a:ahLst/>
            <a:cxnLst/>
            <a:rect l="l" t="t" r="r" b="b"/>
            <a:pathLst>
              <a:path w="860425">
                <a:moveTo>
                  <a:pt x="0" y="0"/>
                </a:moveTo>
                <a:lnTo>
                  <a:pt x="860025" y="0"/>
                </a:lnTo>
              </a:path>
            </a:pathLst>
          </a:custGeom>
          <a:ln w="26030">
            <a:solidFill>
              <a:srgbClr val="000000"/>
            </a:solidFill>
          </a:ln>
        </p:spPr>
        <p:txBody>
          <a:bodyPr wrap="square" lIns="0" tIns="0" rIns="0" bIns="0" rtlCol="0"/>
          <a:lstStyle/>
          <a:p/>
        </p:txBody>
      </p:sp>
      <p:graphicFrame>
        <p:nvGraphicFramePr>
          <p:cNvPr id="28" name="object 28"/>
          <p:cNvGraphicFramePr>
            <a:graphicFrameLocks noGrp="1"/>
          </p:cNvGraphicFramePr>
          <p:nvPr/>
        </p:nvGraphicFramePr>
        <p:xfrm>
          <a:off x="5280335" y="3993372"/>
          <a:ext cx="885825" cy="754380"/>
        </p:xfrm>
        <a:graphic>
          <a:graphicData uri="http://schemas.openxmlformats.org/drawingml/2006/table">
            <a:tbl>
              <a:tblPr firstRow="1" bandRow="1">
                <a:tableStyleId>{2D5ABB26-0587-4C30-8999-92F81FD0307C}</a:tableStyleId>
              </a:tblPr>
              <a:tblGrid>
                <a:gridCol w="846455"/>
              </a:tblGrid>
              <a:tr h="288485">
                <a:tc>
                  <a:txBody>
                    <a:bodyPr/>
                    <a:lstStyle/>
                    <a:p>
                      <a:pPr>
                        <a:lnSpc>
                          <a:spcPct val="100000"/>
                        </a:lnSpc>
                      </a:pPr>
                      <a:endParaRPr sz="1800">
                        <a:latin typeface="Times New Roman" panose="02020603050405020304"/>
                        <a:cs typeface="Times New Roman" panose="02020603050405020304"/>
                      </a:endParaRPr>
                    </a:p>
                  </a:txBody>
                  <a:tcPr marL="0" marR="0" marT="0" marB="0">
                    <a:lnL w="28575">
                      <a:solidFill>
                        <a:srgbClr val="000000"/>
                      </a:solidFill>
                      <a:prstDash val="solid"/>
                    </a:lnL>
                    <a:lnR w="28575">
                      <a:solidFill>
                        <a:srgbClr val="000000"/>
                      </a:solidFill>
                      <a:prstDash val="solid"/>
                    </a:lnR>
                    <a:lnB w="28575">
                      <a:solidFill>
                        <a:srgbClr val="000000"/>
                      </a:solidFill>
                      <a:prstDash val="solid"/>
                    </a:lnB>
                  </a:tcPr>
                </a:tc>
              </a:tr>
              <a:tr h="208242">
                <a:tc>
                  <a:txBody>
                    <a:bodyPr/>
                    <a:lstStyle/>
                    <a:p>
                      <a:pPr>
                        <a:lnSpc>
                          <a:spcPct val="100000"/>
                        </a:lnSpc>
                      </a:pPr>
                      <a:endParaRPr sz="1200">
                        <a:latin typeface="Times New Roman" panose="02020603050405020304"/>
                        <a:cs typeface="Times New Roman" panose="02020603050405020304"/>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r>
              <a:tr h="244418">
                <a:tc>
                  <a:txBody>
                    <a:bodyPr/>
                    <a:lstStyle/>
                    <a:p>
                      <a:pPr>
                        <a:lnSpc>
                          <a:spcPct val="100000"/>
                        </a:lnSpc>
                      </a:pPr>
                      <a:endParaRPr sz="1500">
                        <a:latin typeface="Times New Roman" panose="02020603050405020304"/>
                        <a:cs typeface="Times New Roman" panose="02020603050405020304"/>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r>
            </a:tbl>
          </a:graphicData>
        </a:graphic>
      </p:graphicFrame>
      <p:graphicFrame>
        <p:nvGraphicFramePr>
          <p:cNvPr id="29" name="object 29"/>
          <p:cNvGraphicFramePr>
            <a:graphicFrameLocks noGrp="1"/>
          </p:cNvGraphicFramePr>
          <p:nvPr/>
        </p:nvGraphicFramePr>
        <p:xfrm>
          <a:off x="6349765" y="3993338"/>
          <a:ext cx="885825" cy="754380"/>
        </p:xfrm>
        <a:graphic>
          <a:graphicData uri="http://schemas.openxmlformats.org/drawingml/2006/table">
            <a:tbl>
              <a:tblPr firstRow="1" bandRow="1">
                <a:tableStyleId>{2D5ABB26-0587-4C30-8999-92F81FD0307C}</a:tableStyleId>
              </a:tblPr>
              <a:tblGrid>
                <a:gridCol w="846455"/>
              </a:tblGrid>
              <a:tr h="300954">
                <a:tc>
                  <a:txBody>
                    <a:bodyPr/>
                    <a:lstStyle/>
                    <a:p>
                      <a:pPr>
                        <a:lnSpc>
                          <a:spcPct val="100000"/>
                        </a:lnSpc>
                      </a:pPr>
                      <a:endParaRPr sz="1800">
                        <a:latin typeface="Times New Roman" panose="02020603050405020304"/>
                        <a:cs typeface="Times New Roman" panose="02020603050405020304"/>
                      </a:endParaRPr>
                    </a:p>
                  </a:txBody>
                  <a:tcPr marL="0" marR="0" marT="0" marB="0">
                    <a:lnL w="28575">
                      <a:solidFill>
                        <a:srgbClr val="000000"/>
                      </a:solidFill>
                      <a:prstDash val="solid"/>
                    </a:lnL>
                    <a:lnR w="28575">
                      <a:solidFill>
                        <a:srgbClr val="000000"/>
                      </a:solidFill>
                      <a:prstDash val="solid"/>
                    </a:lnR>
                    <a:lnB w="28575">
                      <a:solidFill>
                        <a:srgbClr val="000000"/>
                      </a:solidFill>
                      <a:prstDash val="solid"/>
                    </a:lnB>
                  </a:tcPr>
                </a:tc>
              </a:tr>
              <a:tr h="208242">
                <a:tc>
                  <a:txBody>
                    <a:bodyPr/>
                    <a:lstStyle/>
                    <a:p>
                      <a:pPr>
                        <a:lnSpc>
                          <a:spcPct val="100000"/>
                        </a:lnSpc>
                      </a:pPr>
                      <a:endParaRPr sz="1200">
                        <a:latin typeface="Times New Roman" panose="02020603050405020304"/>
                        <a:cs typeface="Times New Roman" panose="02020603050405020304"/>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r>
              <a:tr h="231950">
                <a:tc>
                  <a:txBody>
                    <a:bodyPr/>
                    <a:lstStyle/>
                    <a:p>
                      <a:pPr>
                        <a:lnSpc>
                          <a:spcPct val="100000"/>
                        </a:lnSpc>
                      </a:pPr>
                      <a:endParaRPr sz="1400">
                        <a:latin typeface="Times New Roman" panose="02020603050405020304"/>
                        <a:cs typeface="Times New Roman" panose="02020603050405020304"/>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r>
            </a:tbl>
          </a:graphicData>
        </a:graphic>
      </p:graphicFrame>
      <p:graphicFrame>
        <p:nvGraphicFramePr>
          <p:cNvPr id="30" name="object 30"/>
          <p:cNvGraphicFramePr>
            <a:graphicFrameLocks noGrp="1"/>
          </p:cNvGraphicFramePr>
          <p:nvPr/>
        </p:nvGraphicFramePr>
        <p:xfrm>
          <a:off x="7472144" y="4000717"/>
          <a:ext cx="885825" cy="754380"/>
        </p:xfrm>
        <a:graphic>
          <a:graphicData uri="http://schemas.openxmlformats.org/drawingml/2006/table">
            <a:tbl>
              <a:tblPr firstRow="1" bandRow="1">
                <a:tableStyleId>{2D5ABB26-0587-4C30-8999-92F81FD0307C}</a:tableStyleId>
              </a:tblPr>
              <a:tblGrid>
                <a:gridCol w="846455"/>
              </a:tblGrid>
              <a:tr h="300954">
                <a:tc>
                  <a:txBody>
                    <a:bodyPr/>
                    <a:lstStyle/>
                    <a:p>
                      <a:pPr>
                        <a:lnSpc>
                          <a:spcPct val="100000"/>
                        </a:lnSpc>
                      </a:pPr>
                      <a:endParaRPr sz="1800">
                        <a:latin typeface="Times New Roman" panose="02020603050405020304"/>
                        <a:cs typeface="Times New Roman" panose="02020603050405020304"/>
                      </a:endParaRPr>
                    </a:p>
                  </a:txBody>
                  <a:tcPr marL="0" marR="0" marT="0" marB="0">
                    <a:lnL w="28575">
                      <a:solidFill>
                        <a:srgbClr val="000000"/>
                      </a:solidFill>
                      <a:prstDash val="solid"/>
                    </a:lnL>
                    <a:lnR w="28575">
                      <a:solidFill>
                        <a:srgbClr val="000000"/>
                      </a:solidFill>
                      <a:prstDash val="solid"/>
                    </a:lnR>
                    <a:lnB w="28575">
                      <a:solidFill>
                        <a:srgbClr val="000000"/>
                      </a:solidFill>
                      <a:prstDash val="solid"/>
                    </a:lnB>
                  </a:tcPr>
                </a:tc>
              </a:tr>
              <a:tr h="208242">
                <a:tc>
                  <a:txBody>
                    <a:bodyPr/>
                    <a:lstStyle/>
                    <a:p>
                      <a:pPr>
                        <a:lnSpc>
                          <a:spcPct val="100000"/>
                        </a:lnSpc>
                      </a:pPr>
                      <a:endParaRPr sz="1200">
                        <a:latin typeface="Times New Roman" panose="02020603050405020304"/>
                        <a:cs typeface="Times New Roman" panose="02020603050405020304"/>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r>
              <a:tr h="231950">
                <a:tc>
                  <a:txBody>
                    <a:bodyPr/>
                    <a:lstStyle/>
                    <a:p>
                      <a:pPr>
                        <a:lnSpc>
                          <a:spcPct val="100000"/>
                        </a:lnSpc>
                      </a:pPr>
                      <a:endParaRPr sz="1400">
                        <a:latin typeface="Times New Roman" panose="02020603050405020304"/>
                        <a:cs typeface="Times New Roman" panose="02020603050405020304"/>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r>
            </a:tbl>
          </a:graphicData>
        </a:graphic>
      </p:graphicFrame>
      <p:sp>
        <p:nvSpPr>
          <p:cNvPr id="31" name="object 31"/>
          <p:cNvSpPr/>
          <p:nvPr/>
        </p:nvSpPr>
        <p:spPr>
          <a:xfrm>
            <a:off x="2715118" y="7082543"/>
            <a:ext cx="1812925" cy="300355"/>
          </a:xfrm>
          <a:custGeom>
            <a:avLst/>
            <a:gdLst/>
            <a:ahLst/>
            <a:cxnLst/>
            <a:rect l="l" t="t" r="r" b="b"/>
            <a:pathLst>
              <a:path w="1812925" h="300354">
                <a:moveTo>
                  <a:pt x="0" y="0"/>
                </a:moveTo>
                <a:lnTo>
                  <a:pt x="1812694" y="300066"/>
                </a:lnTo>
              </a:path>
            </a:pathLst>
          </a:custGeom>
          <a:ln w="26030">
            <a:solidFill>
              <a:srgbClr val="000000"/>
            </a:solidFill>
          </a:ln>
        </p:spPr>
        <p:txBody>
          <a:bodyPr wrap="square" lIns="0" tIns="0" rIns="0" bIns="0" rtlCol="0"/>
          <a:lstStyle/>
          <a:p/>
        </p:txBody>
      </p:sp>
      <p:sp>
        <p:nvSpPr>
          <p:cNvPr id="32" name="object 32"/>
          <p:cNvSpPr/>
          <p:nvPr/>
        </p:nvSpPr>
        <p:spPr>
          <a:xfrm>
            <a:off x="15976034" y="6072621"/>
            <a:ext cx="312420" cy="3241040"/>
          </a:xfrm>
          <a:custGeom>
            <a:avLst/>
            <a:gdLst/>
            <a:ahLst/>
            <a:cxnLst/>
            <a:rect l="l" t="t" r="r" b="b"/>
            <a:pathLst>
              <a:path w="312419" h="3241040">
                <a:moveTo>
                  <a:pt x="0" y="0"/>
                </a:moveTo>
                <a:lnTo>
                  <a:pt x="60792" y="2045"/>
                </a:lnTo>
                <a:lnTo>
                  <a:pt x="110436" y="7623"/>
                </a:lnTo>
                <a:lnTo>
                  <a:pt x="143908" y="15897"/>
                </a:lnTo>
                <a:lnTo>
                  <a:pt x="156181" y="26028"/>
                </a:lnTo>
                <a:lnTo>
                  <a:pt x="156181" y="1594409"/>
                </a:lnTo>
                <a:lnTo>
                  <a:pt x="168455" y="1604541"/>
                </a:lnTo>
                <a:lnTo>
                  <a:pt x="201927" y="1612815"/>
                </a:lnTo>
                <a:lnTo>
                  <a:pt x="251571" y="1618393"/>
                </a:lnTo>
                <a:lnTo>
                  <a:pt x="312363" y="1620438"/>
                </a:lnTo>
                <a:lnTo>
                  <a:pt x="251571" y="1622484"/>
                </a:lnTo>
                <a:lnTo>
                  <a:pt x="201927" y="1628062"/>
                </a:lnTo>
                <a:lnTo>
                  <a:pt x="168455" y="1636336"/>
                </a:lnTo>
                <a:lnTo>
                  <a:pt x="156181" y="1646467"/>
                </a:lnTo>
                <a:lnTo>
                  <a:pt x="156181" y="3214848"/>
                </a:lnTo>
                <a:lnTo>
                  <a:pt x="143908" y="3224980"/>
                </a:lnTo>
                <a:lnTo>
                  <a:pt x="110436" y="3233254"/>
                </a:lnTo>
                <a:lnTo>
                  <a:pt x="60792" y="3238832"/>
                </a:lnTo>
                <a:lnTo>
                  <a:pt x="0" y="3240877"/>
                </a:lnTo>
              </a:path>
            </a:pathLst>
          </a:custGeom>
          <a:ln w="26030">
            <a:solidFill>
              <a:srgbClr val="000000"/>
            </a:solidFill>
          </a:ln>
        </p:spPr>
        <p:txBody>
          <a:bodyPr wrap="square" lIns="0" tIns="0" rIns="0" bIns="0" rtlCol="0"/>
          <a:lstStyle/>
          <a:p/>
        </p:txBody>
      </p:sp>
      <p:sp>
        <p:nvSpPr>
          <p:cNvPr id="33" name="object 33"/>
          <p:cNvSpPr/>
          <p:nvPr/>
        </p:nvSpPr>
        <p:spPr>
          <a:xfrm>
            <a:off x="10008427" y="4913350"/>
            <a:ext cx="1122680" cy="762635"/>
          </a:xfrm>
          <a:custGeom>
            <a:avLst/>
            <a:gdLst/>
            <a:ahLst/>
            <a:cxnLst/>
            <a:rect l="l" t="t" r="r" b="b"/>
            <a:pathLst>
              <a:path w="1122679" h="762635">
                <a:moveTo>
                  <a:pt x="0" y="0"/>
                </a:moveTo>
                <a:lnTo>
                  <a:pt x="1122375" y="0"/>
                </a:lnTo>
                <a:lnTo>
                  <a:pt x="1122375" y="762462"/>
                </a:lnTo>
                <a:lnTo>
                  <a:pt x="0" y="762462"/>
                </a:lnTo>
                <a:lnTo>
                  <a:pt x="0" y="0"/>
                </a:lnTo>
                <a:close/>
              </a:path>
            </a:pathLst>
          </a:custGeom>
          <a:solidFill>
            <a:srgbClr val="FFFFFF"/>
          </a:solidFill>
        </p:spPr>
        <p:txBody>
          <a:bodyPr wrap="square" lIns="0" tIns="0" rIns="0" bIns="0" rtlCol="0"/>
          <a:lstStyle/>
          <a:p/>
        </p:txBody>
      </p:sp>
      <p:sp>
        <p:nvSpPr>
          <p:cNvPr id="34" name="object 34"/>
          <p:cNvSpPr/>
          <p:nvPr/>
        </p:nvSpPr>
        <p:spPr>
          <a:xfrm>
            <a:off x="11130802" y="4913350"/>
            <a:ext cx="1122680" cy="762635"/>
          </a:xfrm>
          <a:custGeom>
            <a:avLst/>
            <a:gdLst/>
            <a:ahLst/>
            <a:cxnLst/>
            <a:rect l="l" t="t" r="r" b="b"/>
            <a:pathLst>
              <a:path w="1122679" h="762635">
                <a:moveTo>
                  <a:pt x="0" y="0"/>
                </a:moveTo>
                <a:lnTo>
                  <a:pt x="1122384" y="0"/>
                </a:lnTo>
                <a:lnTo>
                  <a:pt x="1122384" y="762462"/>
                </a:lnTo>
                <a:lnTo>
                  <a:pt x="0" y="762462"/>
                </a:lnTo>
                <a:lnTo>
                  <a:pt x="0" y="0"/>
                </a:lnTo>
                <a:close/>
              </a:path>
            </a:pathLst>
          </a:custGeom>
          <a:solidFill>
            <a:srgbClr val="FFFFFF"/>
          </a:solidFill>
        </p:spPr>
        <p:txBody>
          <a:bodyPr wrap="square" lIns="0" tIns="0" rIns="0" bIns="0" rtlCol="0"/>
          <a:lstStyle/>
          <a:p/>
        </p:txBody>
      </p:sp>
      <p:sp>
        <p:nvSpPr>
          <p:cNvPr id="35" name="object 35"/>
          <p:cNvSpPr/>
          <p:nvPr/>
        </p:nvSpPr>
        <p:spPr>
          <a:xfrm>
            <a:off x="12253186" y="4913350"/>
            <a:ext cx="1122680" cy="762635"/>
          </a:xfrm>
          <a:custGeom>
            <a:avLst/>
            <a:gdLst/>
            <a:ahLst/>
            <a:cxnLst/>
            <a:rect l="l" t="t" r="r" b="b"/>
            <a:pathLst>
              <a:path w="1122680" h="762635">
                <a:moveTo>
                  <a:pt x="0" y="0"/>
                </a:moveTo>
                <a:lnTo>
                  <a:pt x="1122374" y="0"/>
                </a:lnTo>
                <a:lnTo>
                  <a:pt x="1122374" y="762462"/>
                </a:lnTo>
                <a:lnTo>
                  <a:pt x="0" y="762462"/>
                </a:lnTo>
                <a:lnTo>
                  <a:pt x="0" y="0"/>
                </a:lnTo>
                <a:close/>
              </a:path>
            </a:pathLst>
          </a:custGeom>
          <a:solidFill>
            <a:srgbClr val="FFFFFF"/>
          </a:solidFill>
        </p:spPr>
        <p:txBody>
          <a:bodyPr wrap="square" lIns="0" tIns="0" rIns="0" bIns="0" rtlCol="0"/>
          <a:lstStyle/>
          <a:p/>
        </p:txBody>
      </p:sp>
      <p:sp>
        <p:nvSpPr>
          <p:cNvPr id="36" name="object 36"/>
          <p:cNvSpPr/>
          <p:nvPr/>
        </p:nvSpPr>
        <p:spPr>
          <a:xfrm>
            <a:off x="13375561" y="4913350"/>
            <a:ext cx="1122680" cy="762635"/>
          </a:xfrm>
          <a:custGeom>
            <a:avLst/>
            <a:gdLst/>
            <a:ahLst/>
            <a:cxnLst/>
            <a:rect l="l" t="t" r="r" b="b"/>
            <a:pathLst>
              <a:path w="1122680" h="762635">
                <a:moveTo>
                  <a:pt x="0" y="0"/>
                </a:moveTo>
                <a:lnTo>
                  <a:pt x="1122384" y="0"/>
                </a:lnTo>
                <a:lnTo>
                  <a:pt x="1122384" y="762462"/>
                </a:lnTo>
                <a:lnTo>
                  <a:pt x="0" y="762462"/>
                </a:lnTo>
                <a:lnTo>
                  <a:pt x="0" y="0"/>
                </a:lnTo>
                <a:close/>
              </a:path>
            </a:pathLst>
          </a:custGeom>
          <a:solidFill>
            <a:srgbClr val="FFFFFF"/>
          </a:solidFill>
        </p:spPr>
        <p:txBody>
          <a:bodyPr wrap="square" lIns="0" tIns="0" rIns="0" bIns="0" rtlCol="0"/>
          <a:lstStyle/>
          <a:p/>
        </p:txBody>
      </p:sp>
      <p:sp>
        <p:nvSpPr>
          <p:cNvPr id="37" name="object 37"/>
          <p:cNvSpPr/>
          <p:nvPr/>
        </p:nvSpPr>
        <p:spPr>
          <a:xfrm>
            <a:off x="14497946" y="4913350"/>
            <a:ext cx="1122680" cy="762635"/>
          </a:xfrm>
          <a:custGeom>
            <a:avLst/>
            <a:gdLst/>
            <a:ahLst/>
            <a:cxnLst/>
            <a:rect l="l" t="t" r="r" b="b"/>
            <a:pathLst>
              <a:path w="1122680" h="762635">
                <a:moveTo>
                  <a:pt x="0" y="0"/>
                </a:moveTo>
                <a:lnTo>
                  <a:pt x="1122374" y="0"/>
                </a:lnTo>
                <a:lnTo>
                  <a:pt x="1122374" y="762462"/>
                </a:lnTo>
                <a:lnTo>
                  <a:pt x="0" y="762462"/>
                </a:lnTo>
                <a:lnTo>
                  <a:pt x="0" y="0"/>
                </a:lnTo>
                <a:close/>
              </a:path>
            </a:pathLst>
          </a:custGeom>
          <a:solidFill>
            <a:srgbClr val="FFFFFF"/>
          </a:solidFill>
        </p:spPr>
        <p:txBody>
          <a:bodyPr wrap="square" lIns="0" tIns="0" rIns="0" bIns="0" rtlCol="0"/>
          <a:lstStyle/>
          <a:p/>
        </p:txBody>
      </p:sp>
      <p:graphicFrame>
        <p:nvGraphicFramePr>
          <p:cNvPr id="38" name="object 38"/>
          <p:cNvGraphicFramePr>
            <a:graphicFrameLocks noGrp="1"/>
          </p:cNvGraphicFramePr>
          <p:nvPr/>
        </p:nvGraphicFramePr>
        <p:xfrm>
          <a:off x="8873033" y="4900334"/>
          <a:ext cx="6773545" cy="788670"/>
        </p:xfrm>
        <a:graphic>
          <a:graphicData uri="http://schemas.openxmlformats.org/drawingml/2006/table">
            <a:tbl>
              <a:tblPr firstRow="1" bandRow="1">
                <a:tableStyleId>{2D5ABB26-0587-4C30-8999-92F81FD0307C}</a:tableStyleId>
              </a:tblPr>
              <a:tblGrid>
                <a:gridCol w="1122680"/>
                <a:gridCol w="1122680"/>
                <a:gridCol w="1122680"/>
                <a:gridCol w="1122679"/>
                <a:gridCol w="1122679"/>
                <a:gridCol w="1122679"/>
              </a:tblGrid>
              <a:tr h="762463">
                <a:tc>
                  <a:txBody>
                    <a:bodyPr/>
                    <a:lstStyle/>
                    <a:p>
                      <a:pPr marL="271145">
                        <a:lnSpc>
                          <a:spcPct val="100000"/>
                        </a:lnSpc>
                        <a:spcBef>
                          <a:spcPts val="1285"/>
                        </a:spcBef>
                      </a:pPr>
                      <a:r>
                        <a:rPr sz="2700" spc="10" dirty="0">
                          <a:latin typeface="Arial" panose="020B0604020202020204"/>
                          <a:cs typeface="Arial" panose="020B0604020202020204"/>
                        </a:rPr>
                        <a:t>248</a:t>
                      </a:r>
                      <a:endParaRPr sz="2700">
                        <a:latin typeface="Arial" panose="020B0604020202020204"/>
                        <a:cs typeface="Arial" panose="020B0604020202020204"/>
                      </a:endParaRPr>
                    </a:p>
                  </a:txBody>
                  <a:tcPr marL="0" marR="0" marT="163195"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999999"/>
                    </a:solidFill>
                  </a:tcPr>
                </a:tc>
                <a:tc>
                  <a:txBody>
                    <a:bodyPr/>
                    <a:lstStyle/>
                    <a:p>
                      <a:pPr marL="271145">
                        <a:lnSpc>
                          <a:spcPct val="100000"/>
                        </a:lnSpc>
                        <a:spcBef>
                          <a:spcPts val="1285"/>
                        </a:spcBef>
                      </a:pPr>
                      <a:r>
                        <a:rPr sz="2700" spc="10" dirty="0">
                          <a:latin typeface="Arial" panose="020B0604020202020204"/>
                          <a:cs typeface="Arial" panose="020B0604020202020204"/>
                        </a:rPr>
                        <a:t>249</a:t>
                      </a:r>
                      <a:endParaRPr sz="2700">
                        <a:latin typeface="Arial" panose="020B0604020202020204"/>
                        <a:cs typeface="Arial" panose="020B0604020202020204"/>
                      </a:endParaRPr>
                    </a:p>
                  </a:txBody>
                  <a:tcPr marL="0" marR="0" marT="163195"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L="271145">
                        <a:lnSpc>
                          <a:spcPct val="100000"/>
                        </a:lnSpc>
                        <a:spcBef>
                          <a:spcPts val="1285"/>
                        </a:spcBef>
                      </a:pPr>
                      <a:r>
                        <a:rPr sz="2700" spc="10" dirty="0">
                          <a:latin typeface="Arial" panose="020B0604020202020204"/>
                          <a:cs typeface="Arial" panose="020B0604020202020204"/>
                        </a:rPr>
                        <a:t>250</a:t>
                      </a:r>
                      <a:endParaRPr sz="2700">
                        <a:latin typeface="Arial" panose="020B0604020202020204"/>
                        <a:cs typeface="Arial" panose="020B0604020202020204"/>
                      </a:endParaRPr>
                    </a:p>
                  </a:txBody>
                  <a:tcPr marL="0" marR="0" marT="163195"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L="271145">
                        <a:lnSpc>
                          <a:spcPct val="100000"/>
                        </a:lnSpc>
                        <a:spcBef>
                          <a:spcPts val="1285"/>
                        </a:spcBef>
                      </a:pPr>
                      <a:r>
                        <a:rPr sz="2700" spc="10" dirty="0">
                          <a:latin typeface="Arial" panose="020B0604020202020204"/>
                          <a:cs typeface="Arial" panose="020B0604020202020204"/>
                        </a:rPr>
                        <a:t>251</a:t>
                      </a:r>
                      <a:endParaRPr sz="2700">
                        <a:latin typeface="Arial" panose="020B0604020202020204"/>
                        <a:cs typeface="Arial" panose="020B0604020202020204"/>
                      </a:endParaRPr>
                    </a:p>
                  </a:txBody>
                  <a:tcPr marL="0" marR="0" marT="163195"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L="271145">
                        <a:lnSpc>
                          <a:spcPct val="100000"/>
                        </a:lnSpc>
                        <a:spcBef>
                          <a:spcPts val="1285"/>
                        </a:spcBef>
                      </a:pPr>
                      <a:r>
                        <a:rPr sz="2700" spc="10" dirty="0">
                          <a:latin typeface="Arial" panose="020B0604020202020204"/>
                          <a:cs typeface="Arial" panose="020B0604020202020204"/>
                        </a:rPr>
                        <a:t>252</a:t>
                      </a:r>
                      <a:endParaRPr sz="2700">
                        <a:latin typeface="Arial" panose="020B0604020202020204"/>
                        <a:cs typeface="Arial" panose="020B0604020202020204"/>
                      </a:endParaRPr>
                    </a:p>
                  </a:txBody>
                  <a:tcPr marL="0" marR="0" marT="163195"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L="271145">
                        <a:lnSpc>
                          <a:spcPct val="100000"/>
                        </a:lnSpc>
                        <a:spcBef>
                          <a:spcPts val="1285"/>
                        </a:spcBef>
                      </a:pPr>
                      <a:r>
                        <a:rPr sz="2700" spc="10" dirty="0">
                          <a:latin typeface="Arial" panose="020B0604020202020204"/>
                          <a:cs typeface="Arial" panose="020B0604020202020204"/>
                        </a:rPr>
                        <a:t>253</a:t>
                      </a:r>
                      <a:endParaRPr sz="2700">
                        <a:latin typeface="Arial" panose="020B0604020202020204"/>
                        <a:cs typeface="Arial" panose="020B0604020202020204"/>
                      </a:endParaRPr>
                    </a:p>
                  </a:txBody>
                  <a:tcPr marL="0" marR="0" marT="163195"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r>
            </a:tbl>
          </a:graphicData>
        </a:graphic>
      </p:graphicFrame>
      <p:sp>
        <p:nvSpPr>
          <p:cNvPr id="39" name="object 39"/>
          <p:cNvSpPr/>
          <p:nvPr/>
        </p:nvSpPr>
        <p:spPr>
          <a:xfrm>
            <a:off x="9932864" y="6324248"/>
            <a:ext cx="1122680" cy="762635"/>
          </a:xfrm>
          <a:custGeom>
            <a:avLst/>
            <a:gdLst/>
            <a:ahLst/>
            <a:cxnLst/>
            <a:rect l="l" t="t" r="r" b="b"/>
            <a:pathLst>
              <a:path w="1122679" h="762634">
                <a:moveTo>
                  <a:pt x="0" y="0"/>
                </a:moveTo>
                <a:lnTo>
                  <a:pt x="1122380" y="0"/>
                </a:lnTo>
                <a:lnTo>
                  <a:pt x="1122380" y="762462"/>
                </a:lnTo>
                <a:lnTo>
                  <a:pt x="0" y="762462"/>
                </a:lnTo>
                <a:lnTo>
                  <a:pt x="0" y="0"/>
                </a:lnTo>
                <a:close/>
              </a:path>
            </a:pathLst>
          </a:custGeom>
          <a:solidFill>
            <a:srgbClr val="FFFFFF"/>
          </a:solidFill>
        </p:spPr>
        <p:txBody>
          <a:bodyPr wrap="square" lIns="0" tIns="0" rIns="0" bIns="0" rtlCol="0"/>
          <a:lstStyle/>
          <a:p/>
        </p:txBody>
      </p:sp>
      <p:sp>
        <p:nvSpPr>
          <p:cNvPr id="40" name="object 40"/>
          <p:cNvSpPr/>
          <p:nvPr/>
        </p:nvSpPr>
        <p:spPr>
          <a:xfrm>
            <a:off x="12312211" y="6324248"/>
            <a:ext cx="1122680" cy="762635"/>
          </a:xfrm>
          <a:custGeom>
            <a:avLst/>
            <a:gdLst/>
            <a:ahLst/>
            <a:cxnLst/>
            <a:rect l="l" t="t" r="r" b="b"/>
            <a:pathLst>
              <a:path w="1122680" h="762634">
                <a:moveTo>
                  <a:pt x="0" y="0"/>
                </a:moveTo>
                <a:lnTo>
                  <a:pt x="1122384" y="0"/>
                </a:lnTo>
                <a:lnTo>
                  <a:pt x="1122384" y="762462"/>
                </a:lnTo>
                <a:lnTo>
                  <a:pt x="0" y="762462"/>
                </a:lnTo>
                <a:lnTo>
                  <a:pt x="0" y="0"/>
                </a:lnTo>
                <a:close/>
              </a:path>
            </a:pathLst>
          </a:custGeom>
          <a:solidFill>
            <a:srgbClr val="FFFFFF"/>
          </a:solidFill>
        </p:spPr>
        <p:txBody>
          <a:bodyPr wrap="square" lIns="0" tIns="0" rIns="0" bIns="0" rtlCol="0"/>
          <a:lstStyle/>
          <a:p/>
        </p:txBody>
      </p:sp>
      <p:sp>
        <p:nvSpPr>
          <p:cNvPr id="41" name="object 41"/>
          <p:cNvSpPr/>
          <p:nvPr/>
        </p:nvSpPr>
        <p:spPr>
          <a:xfrm>
            <a:off x="14691563" y="6324248"/>
            <a:ext cx="1122680" cy="762635"/>
          </a:xfrm>
          <a:custGeom>
            <a:avLst/>
            <a:gdLst/>
            <a:ahLst/>
            <a:cxnLst/>
            <a:rect l="l" t="t" r="r" b="b"/>
            <a:pathLst>
              <a:path w="1122680" h="762634">
                <a:moveTo>
                  <a:pt x="0" y="0"/>
                </a:moveTo>
                <a:lnTo>
                  <a:pt x="1122374" y="0"/>
                </a:lnTo>
                <a:lnTo>
                  <a:pt x="1122374" y="762462"/>
                </a:lnTo>
                <a:lnTo>
                  <a:pt x="0" y="762462"/>
                </a:lnTo>
                <a:lnTo>
                  <a:pt x="0" y="0"/>
                </a:lnTo>
                <a:close/>
              </a:path>
            </a:pathLst>
          </a:custGeom>
          <a:solidFill>
            <a:srgbClr val="FFFFFF"/>
          </a:solidFill>
        </p:spPr>
        <p:txBody>
          <a:bodyPr wrap="square" lIns="0" tIns="0" rIns="0" bIns="0" rtlCol="0"/>
          <a:lstStyle/>
          <a:p/>
        </p:txBody>
      </p:sp>
      <p:sp>
        <p:nvSpPr>
          <p:cNvPr id="42" name="object 42"/>
          <p:cNvSpPr/>
          <p:nvPr/>
        </p:nvSpPr>
        <p:spPr>
          <a:xfrm>
            <a:off x="12312211" y="7382609"/>
            <a:ext cx="1122680" cy="762635"/>
          </a:xfrm>
          <a:custGeom>
            <a:avLst/>
            <a:gdLst/>
            <a:ahLst/>
            <a:cxnLst/>
            <a:rect l="l" t="t" r="r" b="b"/>
            <a:pathLst>
              <a:path w="1122680" h="762634">
                <a:moveTo>
                  <a:pt x="0" y="0"/>
                </a:moveTo>
                <a:lnTo>
                  <a:pt x="1122384" y="0"/>
                </a:lnTo>
                <a:lnTo>
                  <a:pt x="1122384" y="762462"/>
                </a:lnTo>
                <a:lnTo>
                  <a:pt x="0" y="762462"/>
                </a:lnTo>
                <a:lnTo>
                  <a:pt x="0" y="0"/>
                </a:lnTo>
                <a:close/>
              </a:path>
            </a:pathLst>
          </a:custGeom>
          <a:solidFill>
            <a:srgbClr val="FFFFFF"/>
          </a:solidFill>
        </p:spPr>
        <p:txBody>
          <a:bodyPr wrap="square" lIns="0" tIns="0" rIns="0" bIns="0" rtlCol="0"/>
          <a:lstStyle/>
          <a:p/>
        </p:txBody>
      </p:sp>
      <p:sp>
        <p:nvSpPr>
          <p:cNvPr id="43" name="object 43"/>
          <p:cNvSpPr/>
          <p:nvPr/>
        </p:nvSpPr>
        <p:spPr>
          <a:xfrm>
            <a:off x="14691563" y="7382609"/>
            <a:ext cx="1122680" cy="762635"/>
          </a:xfrm>
          <a:custGeom>
            <a:avLst/>
            <a:gdLst/>
            <a:ahLst/>
            <a:cxnLst/>
            <a:rect l="l" t="t" r="r" b="b"/>
            <a:pathLst>
              <a:path w="1122680" h="762634">
                <a:moveTo>
                  <a:pt x="0" y="0"/>
                </a:moveTo>
                <a:lnTo>
                  <a:pt x="1122374" y="0"/>
                </a:lnTo>
                <a:lnTo>
                  <a:pt x="1122374" y="762462"/>
                </a:lnTo>
                <a:lnTo>
                  <a:pt x="0" y="762462"/>
                </a:lnTo>
                <a:lnTo>
                  <a:pt x="0" y="0"/>
                </a:lnTo>
                <a:close/>
              </a:path>
            </a:pathLst>
          </a:custGeom>
          <a:solidFill>
            <a:srgbClr val="FFFFFF"/>
          </a:solidFill>
        </p:spPr>
        <p:txBody>
          <a:bodyPr wrap="square" lIns="0" tIns="0" rIns="0" bIns="0" rtlCol="0"/>
          <a:lstStyle/>
          <a:p/>
        </p:txBody>
      </p:sp>
      <p:graphicFrame>
        <p:nvGraphicFramePr>
          <p:cNvPr id="44" name="object 44"/>
          <p:cNvGraphicFramePr>
            <a:graphicFrameLocks noGrp="1"/>
          </p:cNvGraphicFramePr>
          <p:nvPr/>
        </p:nvGraphicFramePr>
        <p:xfrm>
          <a:off x="1574259" y="6324248"/>
          <a:ext cx="14253210" cy="1847214"/>
        </p:xfrm>
        <a:graphic>
          <a:graphicData uri="http://schemas.openxmlformats.org/drawingml/2006/table">
            <a:tbl>
              <a:tblPr firstRow="1" bandRow="1">
                <a:tableStyleId>{2D5ABB26-0587-4C30-8999-92F81FD0307C}</a:tableStyleId>
              </a:tblPr>
              <a:tblGrid>
                <a:gridCol w="1122680"/>
                <a:gridCol w="1122680"/>
                <a:gridCol w="134619"/>
                <a:gridCol w="1122680"/>
                <a:gridCol w="1122680"/>
                <a:gridCol w="134620"/>
                <a:gridCol w="1122679"/>
                <a:gridCol w="1122679"/>
                <a:gridCol w="220345"/>
                <a:gridCol w="1122679"/>
                <a:gridCol w="1122679"/>
                <a:gridCol w="134620"/>
                <a:gridCol w="1122679"/>
                <a:gridCol w="1122679"/>
                <a:gridCol w="134620"/>
                <a:gridCol w="1122680"/>
                <a:gridCol w="1122680"/>
              </a:tblGrid>
              <a:tr h="762463">
                <a:tc>
                  <a:txBody>
                    <a:bodyPr/>
                    <a:lstStyle/>
                    <a:p>
                      <a:pPr algn="ctr">
                        <a:lnSpc>
                          <a:spcPct val="100000"/>
                        </a:lnSpc>
                        <a:spcBef>
                          <a:spcPts val="620"/>
                        </a:spcBef>
                      </a:pPr>
                      <a:r>
                        <a:rPr sz="3800" dirty="0">
                          <a:latin typeface="Arial" panose="020B0604020202020204"/>
                          <a:cs typeface="Arial" panose="020B0604020202020204"/>
                        </a:rPr>
                        <a:t>0</a:t>
                      </a:r>
                      <a:endParaRPr sz="3800">
                        <a:latin typeface="Arial" panose="020B0604020202020204"/>
                        <a:cs typeface="Arial" panose="020B0604020202020204"/>
                      </a:endParaRPr>
                    </a:p>
                  </a:txBody>
                  <a:tcPr marL="0" marR="0" marT="78740" marB="0">
                    <a:lnL w="28575">
                      <a:solidFill>
                        <a:srgbClr val="000000"/>
                      </a:solidFill>
                      <a:prstDash val="solid"/>
                    </a:lnL>
                    <a:lnR w="28575">
                      <a:solidFill>
                        <a:srgbClr val="000000"/>
                      </a:solidFill>
                      <a:prstDash val="solid"/>
                    </a:lnR>
                    <a:lnT w="28575">
                      <a:solidFill>
                        <a:srgbClr val="000000"/>
                      </a:solidFill>
                      <a:prstDash val="solid"/>
                    </a:lnT>
                  </a:tcPr>
                </a:tc>
                <a:tc>
                  <a:txBody>
                    <a:bodyPr/>
                    <a:lstStyle/>
                    <a:p>
                      <a:pPr algn="ctr">
                        <a:lnSpc>
                          <a:spcPct val="100000"/>
                        </a:lnSpc>
                        <a:spcBef>
                          <a:spcPts val="620"/>
                        </a:spcBef>
                      </a:pPr>
                      <a:r>
                        <a:rPr sz="3800" dirty="0">
                          <a:latin typeface="Arial" panose="020B0604020202020204"/>
                          <a:cs typeface="Arial" panose="020B0604020202020204"/>
                        </a:rPr>
                        <a:t>0</a:t>
                      </a:r>
                      <a:endParaRPr sz="3800">
                        <a:latin typeface="Arial" panose="020B0604020202020204"/>
                        <a:cs typeface="Arial" panose="020B0604020202020204"/>
                      </a:endParaRPr>
                    </a:p>
                  </a:txBody>
                  <a:tcPr marL="0" marR="0" marT="78740" marB="0">
                    <a:lnL w="28575">
                      <a:solidFill>
                        <a:srgbClr val="000000"/>
                      </a:solidFill>
                      <a:prstDash val="solid"/>
                    </a:lnL>
                    <a:lnR w="28575">
                      <a:solidFill>
                        <a:srgbClr val="000000"/>
                      </a:solidFill>
                      <a:prstDash val="solid"/>
                    </a:lnR>
                    <a:lnT w="28575">
                      <a:solidFill>
                        <a:srgbClr val="000000"/>
                      </a:solidFill>
                      <a:prstDash val="solid"/>
                    </a:lnT>
                  </a:tcPr>
                </a:tc>
                <a:tc>
                  <a:txBody>
                    <a:bodyPr/>
                    <a:lstStyle/>
                    <a:p>
                      <a:pPr>
                        <a:lnSpc>
                          <a:spcPct val="100000"/>
                        </a:lnSpc>
                      </a:pPr>
                      <a:endParaRPr sz="4000">
                        <a:latin typeface="Times New Roman" panose="02020603050405020304"/>
                        <a:cs typeface="Times New Roman" panose="02020603050405020304"/>
                      </a:endParaRPr>
                    </a:p>
                  </a:txBody>
                  <a:tcPr marL="0" marR="0" marT="0" marB="0">
                    <a:lnL w="28575">
                      <a:solidFill>
                        <a:srgbClr val="000000"/>
                      </a:solidFill>
                      <a:prstDash val="solid"/>
                    </a:lnL>
                  </a:tcPr>
                </a:tc>
                <a:tc>
                  <a:txBody>
                    <a:bodyPr/>
                    <a:lstStyle/>
                    <a:p>
                      <a:pPr algn="ctr">
                        <a:lnSpc>
                          <a:spcPct val="100000"/>
                        </a:lnSpc>
                        <a:spcBef>
                          <a:spcPts val="620"/>
                        </a:spcBef>
                      </a:pPr>
                      <a:r>
                        <a:rPr sz="3800" dirty="0">
                          <a:latin typeface="Arial" panose="020B0604020202020204"/>
                          <a:cs typeface="Arial" panose="020B0604020202020204"/>
                        </a:rPr>
                        <a:t>0</a:t>
                      </a:r>
                      <a:endParaRPr sz="3800">
                        <a:latin typeface="Arial" panose="020B0604020202020204"/>
                        <a:cs typeface="Arial" panose="020B0604020202020204"/>
                      </a:endParaRPr>
                    </a:p>
                  </a:txBody>
                  <a:tcPr marL="0" marR="0" marT="78740" marB="0">
                    <a:lnR w="28575">
                      <a:solidFill>
                        <a:srgbClr val="000000"/>
                      </a:solidFill>
                      <a:prstDash val="solid"/>
                    </a:lnR>
                    <a:lnT w="28575">
                      <a:solidFill>
                        <a:srgbClr val="000000"/>
                      </a:solidFill>
                      <a:prstDash val="solid"/>
                    </a:lnT>
                  </a:tcPr>
                </a:tc>
                <a:tc>
                  <a:txBody>
                    <a:bodyPr/>
                    <a:lstStyle/>
                    <a:p>
                      <a:pPr marR="417830" algn="r">
                        <a:lnSpc>
                          <a:spcPct val="100000"/>
                        </a:lnSpc>
                        <a:spcBef>
                          <a:spcPts val="620"/>
                        </a:spcBef>
                      </a:pPr>
                      <a:r>
                        <a:rPr sz="3800" dirty="0">
                          <a:latin typeface="Arial" panose="020B0604020202020204"/>
                          <a:cs typeface="Arial" panose="020B0604020202020204"/>
                        </a:rPr>
                        <a:t>1</a:t>
                      </a:r>
                      <a:endParaRPr sz="3800">
                        <a:latin typeface="Arial" panose="020B0604020202020204"/>
                        <a:cs typeface="Arial" panose="020B0604020202020204"/>
                      </a:endParaRPr>
                    </a:p>
                  </a:txBody>
                  <a:tcPr marL="0" marR="0" marT="78740" marB="0">
                    <a:lnL w="28575">
                      <a:solidFill>
                        <a:srgbClr val="000000"/>
                      </a:solidFill>
                      <a:prstDash val="solid"/>
                    </a:lnL>
                    <a:lnR w="28575">
                      <a:solidFill>
                        <a:srgbClr val="000000"/>
                      </a:solidFill>
                      <a:prstDash val="solid"/>
                    </a:lnR>
                    <a:lnT w="28575">
                      <a:solidFill>
                        <a:srgbClr val="000000"/>
                      </a:solidFill>
                      <a:prstDash val="solid"/>
                    </a:lnT>
                  </a:tcPr>
                </a:tc>
                <a:tc>
                  <a:txBody>
                    <a:bodyPr/>
                    <a:lstStyle/>
                    <a:p>
                      <a:pPr>
                        <a:lnSpc>
                          <a:spcPct val="100000"/>
                        </a:lnSpc>
                      </a:pPr>
                      <a:endParaRPr sz="4000">
                        <a:latin typeface="Times New Roman" panose="02020603050405020304"/>
                        <a:cs typeface="Times New Roman" panose="02020603050405020304"/>
                      </a:endParaRPr>
                    </a:p>
                  </a:txBody>
                  <a:tcPr marL="0" marR="0" marT="0" marB="0">
                    <a:lnL w="28575">
                      <a:solidFill>
                        <a:srgbClr val="000000"/>
                      </a:solidFill>
                      <a:prstDash val="solid"/>
                    </a:lnL>
                  </a:tcPr>
                </a:tc>
                <a:tc>
                  <a:txBody>
                    <a:bodyPr/>
                    <a:lstStyle/>
                    <a:p>
                      <a:pPr algn="ctr">
                        <a:lnSpc>
                          <a:spcPct val="100000"/>
                        </a:lnSpc>
                        <a:spcBef>
                          <a:spcPts val="620"/>
                        </a:spcBef>
                      </a:pPr>
                      <a:r>
                        <a:rPr sz="3800" dirty="0">
                          <a:latin typeface="Arial" panose="020B0604020202020204"/>
                          <a:cs typeface="Arial" panose="020B0604020202020204"/>
                        </a:rPr>
                        <a:t>1</a:t>
                      </a:r>
                      <a:endParaRPr sz="3800">
                        <a:latin typeface="Arial" panose="020B0604020202020204"/>
                        <a:cs typeface="Arial" panose="020B0604020202020204"/>
                      </a:endParaRPr>
                    </a:p>
                  </a:txBody>
                  <a:tcPr marL="0" marR="0" marT="78740" marB="0">
                    <a:lnR w="28575">
                      <a:solidFill>
                        <a:srgbClr val="000000"/>
                      </a:solidFill>
                      <a:prstDash val="solid"/>
                    </a:lnR>
                    <a:lnT w="28575">
                      <a:solidFill>
                        <a:srgbClr val="000000"/>
                      </a:solidFill>
                      <a:prstDash val="solid"/>
                    </a:lnT>
                  </a:tcPr>
                </a:tc>
                <a:tc>
                  <a:txBody>
                    <a:bodyPr/>
                    <a:lstStyle/>
                    <a:p>
                      <a:pPr algn="ctr">
                        <a:lnSpc>
                          <a:spcPct val="100000"/>
                        </a:lnSpc>
                        <a:spcBef>
                          <a:spcPts val="620"/>
                        </a:spcBef>
                      </a:pPr>
                      <a:r>
                        <a:rPr sz="3800" dirty="0">
                          <a:latin typeface="Arial" panose="020B0604020202020204"/>
                          <a:cs typeface="Arial" panose="020B0604020202020204"/>
                        </a:rPr>
                        <a:t>1</a:t>
                      </a:r>
                      <a:endParaRPr sz="3800">
                        <a:latin typeface="Arial" panose="020B0604020202020204"/>
                        <a:cs typeface="Arial" panose="020B0604020202020204"/>
                      </a:endParaRPr>
                    </a:p>
                  </a:txBody>
                  <a:tcPr marL="0" marR="0" marT="78740" marB="0">
                    <a:lnL w="28575">
                      <a:solidFill>
                        <a:srgbClr val="000000"/>
                      </a:solidFill>
                      <a:prstDash val="solid"/>
                    </a:lnL>
                    <a:lnR w="28575">
                      <a:solidFill>
                        <a:srgbClr val="000000"/>
                      </a:solidFill>
                      <a:prstDash val="solid"/>
                    </a:lnR>
                    <a:lnT w="28575">
                      <a:solidFill>
                        <a:srgbClr val="000000"/>
                      </a:solidFill>
                      <a:prstDash val="solid"/>
                    </a:lnT>
                  </a:tcPr>
                </a:tc>
                <a:tc>
                  <a:txBody>
                    <a:bodyPr/>
                    <a:lstStyle/>
                    <a:p>
                      <a:pPr>
                        <a:lnSpc>
                          <a:spcPct val="100000"/>
                        </a:lnSpc>
                      </a:pPr>
                      <a:endParaRPr sz="4000">
                        <a:latin typeface="Times New Roman" panose="02020603050405020304"/>
                        <a:cs typeface="Times New Roman" panose="02020603050405020304"/>
                      </a:endParaRPr>
                    </a:p>
                  </a:txBody>
                  <a:tcPr marL="0" marR="0" marT="0" marB="0">
                    <a:lnL w="28575">
                      <a:solidFill>
                        <a:srgbClr val="000000"/>
                      </a:solidFill>
                      <a:prstDash val="solid"/>
                    </a:lnL>
                    <a:lnR w="28575">
                      <a:solidFill>
                        <a:srgbClr val="000000"/>
                      </a:solidFill>
                      <a:prstDash val="solid"/>
                    </a:lnR>
                  </a:tcPr>
                </a:tc>
                <a:tc>
                  <a:txBody>
                    <a:bodyPr/>
                    <a:lstStyle/>
                    <a:p>
                      <a:pPr algn="ctr">
                        <a:lnSpc>
                          <a:spcPct val="100000"/>
                        </a:lnSpc>
                        <a:spcBef>
                          <a:spcPts val="620"/>
                        </a:spcBef>
                      </a:pPr>
                      <a:r>
                        <a:rPr sz="3800" dirty="0">
                          <a:latin typeface="Arial" panose="020B0604020202020204"/>
                          <a:cs typeface="Arial" panose="020B0604020202020204"/>
                        </a:rPr>
                        <a:t>1</a:t>
                      </a:r>
                      <a:endParaRPr sz="3800">
                        <a:latin typeface="Arial" panose="020B0604020202020204"/>
                        <a:cs typeface="Arial" panose="020B0604020202020204"/>
                      </a:endParaRPr>
                    </a:p>
                  </a:txBody>
                  <a:tcPr marL="0" marR="0" marT="78740" marB="0">
                    <a:lnL w="28575">
                      <a:solidFill>
                        <a:srgbClr val="000000"/>
                      </a:solidFill>
                      <a:prstDash val="solid"/>
                    </a:lnL>
                    <a:lnR w="28575">
                      <a:solidFill>
                        <a:srgbClr val="000000"/>
                      </a:solidFill>
                      <a:prstDash val="solid"/>
                    </a:lnR>
                    <a:lnT w="28575">
                      <a:solidFill>
                        <a:srgbClr val="000000"/>
                      </a:solidFill>
                      <a:prstDash val="solid"/>
                    </a:lnT>
                  </a:tcPr>
                </a:tc>
                <a:tc>
                  <a:txBody>
                    <a:bodyPr/>
                    <a:lstStyle/>
                    <a:p>
                      <a:pPr algn="ctr">
                        <a:lnSpc>
                          <a:spcPct val="100000"/>
                        </a:lnSpc>
                        <a:spcBef>
                          <a:spcPts val="620"/>
                        </a:spcBef>
                      </a:pPr>
                      <a:r>
                        <a:rPr sz="3800" dirty="0">
                          <a:latin typeface="Arial" panose="020B0604020202020204"/>
                          <a:cs typeface="Arial" panose="020B0604020202020204"/>
                        </a:rPr>
                        <a:t>0</a:t>
                      </a:r>
                      <a:endParaRPr sz="3800">
                        <a:latin typeface="Arial" panose="020B0604020202020204"/>
                        <a:cs typeface="Arial" panose="020B0604020202020204"/>
                      </a:endParaRPr>
                    </a:p>
                  </a:txBody>
                  <a:tcPr marL="0" marR="0" marT="78740" marB="0">
                    <a:lnL w="28575">
                      <a:solidFill>
                        <a:srgbClr val="000000"/>
                      </a:solidFill>
                      <a:prstDash val="solid"/>
                    </a:lnL>
                    <a:lnR w="28575">
                      <a:solidFill>
                        <a:srgbClr val="000000"/>
                      </a:solidFill>
                      <a:prstDash val="solid"/>
                    </a:lnR>
                    <a:lnT w="28575">
                      <a:solidFill>
                        <a:srgbClr val="000000"/>
                      </a:solidFill>
                      <a:prstDash val="solid"/>
                    </a:lnT>
                  </a:tcPr>
                </a:tc>
                <a:tc>
                  <a:txBody>
                    <a:bodyPr/>
                    <a:lstStyle/>
                    <a:p>
                      <a:pPr>
                        <a:lnSpc>
                          <a:spcPct val="100000"/>
                        </a:lnSpc>
                      </a:pPr>
                      <a:endParaRPr sz="4000">
                        <a:latin typeface="Times New Roman" panose="02020603050405020304"/>
                        <a:cs typeface="Times New Roman" panose="02020603050405020304"/>
                      </a:endParaRPr>
                    </a:p>
                  </a:txBody>
                  <a:tcPr marL="0" marR="0" marT="0" marB="0">
                    <a:lnL w="28575">
                      <a:solidFill>
                        <a:srgbClr val="000000"/>
                      </a:solidFill>
                      <a:prstDash val="solid"/>
                    </a:lnL>
                  </a:tcPr>
                </a:tc>
                <a:tc>
                  <a:txBody>
                    <a:bodyPr/>
                    <a:lstStyle/>
                    <a:p>
                      <a:pPr marR="417830" algn="r">
                        <a:lnSpc>
                          <a:spcPct val="100000"/>
                        </a:lnSpc>
                        <a:spcBef>
                          <a:spcPts val="620"/>
                        </a:spcBef>
                      </a:pPr>
                      <a:r>
                        <a:rPr sz="3800" dirty="0">
                          <a:latin typeface="Arial" panose="020B0604020202020204"/>
                          <a:cs typeface="Arial" panose="020B0604020202020204"/>
                        </a:rPr>
                        <a:t>0</a:t>
                      </a:r>
                      <a:endParaRPr sz="3800">
                        <a:latin typeface="Arial" panose="020B0604020202020204"/>
                        <a:cs typeface="Arial" panose="020B0604020202020204"/>
                      </a:endParaRPr>
                    </a:p>
                  </a:txBody>
                  <a:tcPr marL="0" marR="0" marT="78740" marB="0">
                    <a:lnR w="28575">
                      <a:solidFill>
                        <a:srgbClr val="000000"/>
                      </a:solidFill>
                      <a:prstDash val="solid"/>
                    </a:lnR>
                    <a:lnT w="28575">
                      <a:solidFill>
                        <a:srgbClr val="000000"/>
                      </a:solidFill>
                      <a:prstDash val="solid"/>
                    </a:lnT>
                  </a:tcPr>
                </a:tc>
                <a:tc>
                  <a:txBody>
                    <a:bodyPr/>
                    <a:lstStyle/>
                    <a:p>
                      <a:pPr marR="417830" algn="r">
                        <a:lnSpc>
                          <a:spcPct val="100000"/>
                        </a:lnSpc>
                        <a:spcBef>
                          <a:spcPts val="620"/>
                        </a:spcBef>
                      </a:pPr>
                      <a:r>
                        <a:rPr sz="3800" dirty="0">
                          <a:latin typeface="Arial" panose="020B0604020202020204"/>
                          <a:cs typeface="Arial" panose="020B0604020202020204"/>
                        </a:rPr>
                        <a:t>0</a:t>
                      </a:r>
                      <a:endParaRPr sz="3800">
                        <a:latin typeface="Arial" panose="020B0604020202020204"/>
                        <a:cs typeface="Arial" panose="020B0604020202020204"/>
                      </a:endParaRPr>
                    </a:p>
                  </a:txBody>
                  <a:tcPr marL="0" marR="0" marT="78740" marB="0">
                    <a:lnL w="28575">
                      <a:solidFill>
                        <a:srgbClr val="000000"/>
                      </a:solidFill>
                      <a:prstDash val="solid"/>
                    </a:lnL>
                    <a:lnR w="28575">
                      <a:solidFill>
                        <a:srgbClr val="000000"/>
                      </a:solidFill>
                      <a:prstDash val="solid"/>
                    </a:lnR>
                    <a:lnT w="28575">
                      <a:solidFill>
                        <a:srgbClr val="000000"/>
                      </a:solidFill>
                      <a:prstDash val="solid"/>
                    </a:lnT>
                  </a:tcPr>
                </a:tc>
                <a:tc>
                  <a:txBody>
                    <a:bodyPr/>
                    <a:lstStyle/>
                    <a:p>
                      <a:pPr>
                        <a:lnSpc>
                          <a:spcPct val="100000"/>
                        </a:lnSpc>
                      </a:pPr>
                      <a:endParaRPr sz="4000">
                        <a:latin typeface="Times New Roman" panose="02020603050405020304"/>
                        <a:cs typeface="Times New Roman" panose="02020603050405020304"/>
                      </a:endParaRPr>
                    </a:p>
                  </a:txBody>
                  <a:tcPr marL="0" marR="0" marT="0" marB="0">
                    <a:lnL w="28575">
                      <a:solidFill>
                        <a:srgbClr val="000000"/>
                      </a:solidFill>
                      <a:prstDash val="solid"/>
                    </a:lnL>
                  </a:tcPr>
                </a:tc>
                <a:tc>
                  <a:txBody>
                    <a:bodyPr/>
                    <a:lstStyle/>
                    <a:p>
                      <a:pPr algn="ctr">
                        <a:lnSpc>
                          <a:spcPct val="100000"/>
                        </a:lnSpc>
                        <a:spcBef>
                          <a:spcPts val="620"/>
                        </a:spcBef>
                      </a:pPr>
                      <a:r>
                        <a:rPr sz="3800" dirty="0">
                          <a:latin typeface="Arial" panose="020B0604020202020204"/>
                          <a:cs typeface="Arial" panose="020B0604020202020204"/>
                        </a:rPr>
                        <a:t>0</a:t>
                      </a:r>
                      <a:endParaRPr sz="3800">
                        <a:latin typeface="Arial" panose="020B0604020202020204"/>
                        <a:cs typeface="Arial" panose="020B0604020202020204"/>
                      </a:endParaRPr>
                    </a:p>
                  </a:txBody>
                  <a:tcPr marL="0" marR="0" marT="78740" marB="0">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R="417830" algn="r">
                        <a:lnSpc>
                          <a:spcPct val="100000"/>
                        </a:lnSpc>
                        <a:spcBef>
                          <a:spcPts val="620"/>
                        </a:spcBef>
                      </a:pPr>
                      <a:r>
                        <a:rPr sz="3800" dirty="0">
                          <a:latin typeface="Arial" panose="020B0604020202020204"/>
                          <a:cs typeface="Arial" panose="020B0604020202020204"/>
                        </a:rPr>
                        <a:t>0</a:t>
                      </a:r>
                      <a:endParaRPr sz="3800">
                        <a:latin typeface="Arial" panose="020B0604020202020204"/>
                        <a:cs typeface="Arial" panose="020B0604020202020204"/>
                      </a:endParaRPr>
                    </a:p>
                  </a:txBody>
                  <a:tcPr marL="0" marR="0" marT="7874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r>
              <a:tr h="295898">
                <a:tc>
                  <a:txBody>
                    <a:bodyPr/>
                    <a:lstStyle/>
                    <a:p>
                      <a:pPr>
                        <a:lnSpc>
                          <a:spcPct val="100000"/>
                        </a:lnSpc>
                      </a:pPr>
                      <a:endParaRPr sz="1800">
                        <a:latin typeface="Times New Roman" panose="02020603050405020304"/>
                        <a:cs typeface="Times New Roman" panose="02020603050405020304"/>
                      </a:endParaRPr>
                    </a:p>
                  </a:txBody>
                  <a:tcPr marL="0" marR="0" marT="0" marB="0"/>
                </a:tc>
                <a:tc>
                  <a:txBody>
                    <a:bodyPr/>
                    <a:lstStyle/>
                    <a:p>
                      <a:pPr>
                        <a:lnSpc>
                          <a:spcPct val="100000"/>
                        </a:lnSpc>
                      </a:pPr>
                      <a:endParaRPr sz="1800">
                        <a:latin typeface="Times New Roman" panose="02020603050405020304"/>
                        <a:cs typeface="Times New Roman" panose="02020603050405020304"/>
                      </a:endParaRPr>
                    </a:p>
                  </a:txBody>
                  <a:tcPr marL="0" marR="0" marT="0" marB="0"/>
                </a:tc>
                <a:tc>
                  <a:txBody>
                    <a:bodyPr/>
                    <a:lstStyle/>
                    <a:p>
                      <a:pPr>
                        <a:lnSpc>
                          <a:spcPct val="100000"/>
                        </a:lnSpc>
                      </a:pPr>
                      <a:endParaRPr sz="1800">
                        <a:latin typeface="Times New Roman" panose="02020603050405020304"/>
                        <a:cs typeface="Times New Roman" panose="02020603050405020304"/>
                      </a:endParaRPr>
                    </a:p>
                  </a:txBody>
                  <a:tcPr marL="0" marR="0" marT="0" marB="0"/>
                </a:tc>
                <a:tc>
                  <a:txBody>
                    <a:bodyPr/>
                    <a:lstStyle/>
                    <a:p>
                      <a:pPr>
                        <a:lnSpc>
                          <a:spcPct val="100000"/>
                        </a:lnSpc>
                      </a:pPr>
                      <a:endParaRPr sz="1800">
                        <a:latin typeface="Times New Roman" panose="02020603050405020304"/>
                        <a:cs typeface="Times New Roman" panose="02020603050405020304"/>
                      </a:endParaRPr>
                    </a:p>
                  </a:txBody>
                  <a:tcPr marL="0" marR="0" marT="0" marB="0">
                    <a:lnB w="28575">
                      <a:solidFill>
                        <a:srgbClr val="000000"/>
                      </a:solidFill>
                      <a:prstDash val="solid"/>
                    </a:lnB>
                  </a:tcPr>
                </a:tc>
                <a:tc>
                  <a:txBody>
                    <a:bodyPr/>
                    <a:lstStyle/>
                    <a:p>
                      <a:pPr>
                        <a:lnSpc>
                          <a:spcPct val="100000"/>
                        </a:lnSpc>
                      </a:pPr>
                      <a:endParaRPr sz="1800">
                        <a:latin typeface="Times New Roman" panose="02020603050405020304"/>
                        <a:cs typeface="Times New Roman" panose="02020603050405020304"/>
                      </a:endParaRPr>
                    </a:p>
                  </a:txBody>
                  <a:tcPr marL="0" marR="0" marT="0" marB="0">
                    <a:lnB w="28575">
                      <a:solidFill>
                        <a:srgbClr val="000000"/>
                      </a:solidFill>
                      <a:prstDash val="solid"/>
                    </a:lnB>
                  </a:tcPr>
                </a:tc>
                <a:tc>
                  <a:txBody>
                    <a:bodyPr/>
                    <a:lstStyle/>
                    <a:p>
                      <a:pPr>
                        <a:lnSpc>
                          <a:spcPct val="100000"/>
                        </a:lnSpc>
                      </a:pPr>
                      <a:endParaRPr sz="1800">
                        <a:latin typeface="Times New Roman" panose="02020603050405020304"/>
                        <a:cs typeface="Times New Roman" panose="02020603050405020304"/>
                      </a:endParaRPr>
                    </a:p>
                  </a:txBody>
                  <a:tcPr marL="0" marR="0" marT="0" marB="0"/>
                </a:tc>
                <a:tc>
                  <a:txBody>
                    <a:bodyPr/>
                    <a:lstStyle/>
                    <a:p>
                      <a:pPr>
                        <a:lnSpc>
                          <a:spcPct val="100000"/>
                        </a:lnSpc>
                      </a:pPr>
                      <a:endParaRPr sz="1800">
                        <a:latin typeface="Times New Roman" panose="02020603050405020304"/>
                        <a:cs typeface="Times New Roman" panose="02020603050405020304"/>
                      </a:endParaRPr>
                    </a:p>
                  </a:txBody>
                  <a:tcPr marL="0" marR="0" marT="0" marB="0">
                    <a:lnB w="28575">
                      <a:solidFill>
                        <a:srgbClr val="000000"/>
                      </a:solidFill>
                      <a:prstDash val="solid"/>
                    </a:lnB>
                  </a:tcPr>
                </a:tc>
                <a:tc>
                  <a:txBody>
                    <a:bodyPr/>
                    <a:lstStyle/>
                    <a:p>
                      <a:pPr>
                        <a:lnSpc>
                          <a:spcPct val="100000"/>
                        </a:lnSpc>
                      </a:pPr>
                      <a:endParaRPr sz="1800">
                        <a:latin typeface="Times New Roman" panose="02020603050405020304"/>
                        <a:cs typeface="Times New Roman" panose="02020603050405020304"/>
                      </a:endParaRPr>
                    </a:p>
                  </a:txBody>
                  <a:tcPr marL="0" marR="0" marT="0" marB="0">
                    <a:lnB w="28575">
                      <a:solidFill>
                        <a:srgbClr val="000000"/>
                      </a:solidFill>
                      <a:prstDash val="solid"/>
                    </a:lnB>
                  </a:tcPr>
                </a:tc>
                <a:tc>
                  <a:txBody>
                    <a:bodyPr/>
                    <a:lstStyle/>
                    <a:p>
                      <a:pPr>
                        <a:lnSpc>
                          <a:spcPct val="100000"/>
                        </a:lnSpc>
                      </a:pPr>
                      <a:endParaRPr sz="1800">
                        <a:latin typeface="Times New Roman" panose="02020603050405020304"/>
                        <a:cs typeface="Times New Roman" panose="02020603050405020304"/>
                      </a:endParaRPr>
                    </a:p>
                  </a:txBody>
                  <a:tcPr marL="0" marR="0" marT="0" marB="0"/>
                </a:tc>
                <a:tc>
                  <a:txBody>
                    <a:bodyPr/>
                    <a:lstStyle/>
                    <a:p>
                      <a:pPr>
                        <a:lnSpc>
                          <a:spcPct val="100000"/>
                        </a:lnSpc>
                      </a:pPr>
                      <a:endParaRPr sz="1800">
                        <a:latin typeface="Times New Roman" panose="02020603050405020304"/>
                        <a:cs typeface="Times New Roman" panose="02020603050405020304"/>
                      </a:endParaRPr>
                    </a:p>
                  </a:txBody>
                  <a:tcPr marL="0" marR="0" marT="0" marB="0"/>
                </a:tc>
                <a:tc>
                  <a:txBody>
                    <a:bodyPr/>
                    <a:lstStyle/>
                    <a:p>
                      <a:pPr>
                        <a:lnSpc>
                          <a:spcPct val="100000"/>
                        </a:lnSpc>
                      </a:pPr>
                      <a:endParaRPr sz="1800">
                        <a:latin typeface="Times New Roman" panose="02020603050405020304"/>
                        <a:cs typeface="Times New Roman" panose="02020603050405020304"/>
                      </a:endParaRPr>
                    </a:p>
                  </a:txBody>
                  <a:tcPr marL="0" marR="0" marT="0" marB="0"/>
                </a:tc>
                <a:tc>
                  <a:txBody>
                    <a:bodyPr/>
                    <a:lstStyle/>
                    <a:p>
                      <a:pPr>
                        <a:lnSpc>
                          <a:spcPct val="100000"/>
                        </a:lnSpc>
                      </a:pPr>
                      <a:endParaRPr sz="1800">
                        <a:latin typeface="Times New Roman" panose="02020603050405020304"/>
                        <a:cs typeface="Times New Roman" panose="02020603050405020304"/>
                      </a:endParaRPr>
                    </a:p>
                  </a:txBody>
                  <a:tcPr marL="0" marR="0" marT="0" marB="0"/>
                </a:tc>
                <a:tc>
                  <a:txBody>
                    <a:bodyPr/>
                    <a:lstStyle/>
                    <a:p>
                      <a:pPr>
                        <a:lnSpc>
                          <a:spcPct val="100000"/>
                        </a:lnSpc>
                      </a:pPr>
                      <a:endParaRPr sz="1800">
                        <a:latin typeface="Times New Roman" panose="02020603050405020304"/>
                        <a:cs typeface="Times New Roman" panose="02020603050405020304"/>
                      </a:endParaRPr>
                    </a:p>
                  </a:txBody>
                  <a:tcPr marL="0" marR="0" marT="0" marB="0">
                    <a:lnB w="28575">
                      <a:solidFill>
                        <a:srgbClr val="000000"/>
                      </a:solidFill>
                      <a:prstDash val="solid"/>
                    </a:lnB>
                  </a:tcPr>
                </a:tc>
                <a:tc>
                  <a:txBody>
                    <a:bodyPr/>
                    <a:lstStyle/>
                    <a:p>
                      <a:pPr>
                        <a:lnSpc>
                          <a:spcPct val="100000"/>
                        </a:lnSpc>
                      </a:pPr>
                      <a:endParaRPr sz="1800">
                        <a:latin typeface="Times New Roman" panose="02020603050405020304"/>
                        <a:cs typeface="Times New Roman" panose="02020603050405020304"/>
                      </a:endParaRPr>
                    </a:p>
                  </a:txBody>
                  <a:tcPr marL="0" marR="0" marT="0" marB="0">
                    <a:lnB w="28575">
                      <a:solidFill>
                        <a:srgbClr val="000000"/>
                      </a:solidFill>
                      <a:prstDash val="solid"/>
                    </a:lnB>
                  </a:tcPr>
                </a:tc>
                <a:tc>
                  <a:txBody>
                    <a:bodyPr/>
                    <a:lstStyle/>
                    <a:p>
                      <a:pPr>
                        <a:lnSpc>
                          <a:spcPct val="100000"/>
                        </a:lnSpc>
                      </a:pPr>
                      <a:endParaRPr sz="1800">
                        <a:latin typeface="Times New Roman" panose="02020603050405020304"/>
                        <a:cs typeface="Times New Roman" panose="02020603050405020304"/>
                      </a:endParaRPr>
                    </a:p>
                  </a:txBody>
                  <a:tcPr marL="0" marR="0" marT="0" marB="0"/>
                </a:tc>
                <a:tc>
                  <a:txBody>
                    <a:bodyPr/>
                    <a:lstStyle/>
                    <a:p>
                      <a:pPr>
                        <a:lnSpc>
                          <a:spcPct val="100000"/>
                        </a:lnSpc>
                      </a:pPr>
                      <a:endParaRPr sz="1800">
                        <a:latin typeface="Times New Roman" panose="02020603050405020304"/>
                        <a:cs typeface="Times New Roman" panose="02020603050405020304"/>
                      </a:endParaRPr>
                    </a:p>
                  </a:txBody>
                  <a:tcPr marL="0" marR="0" marT="0" marB="0">
                    <a:lnT w="28575">
                      <a:solidFill>
                        <a:srgbClr val="000000"/>
                      </a:solidFill>
                      <a:prstDash val="solid"/>
                    </a:lnT>
                    <a:lnB w="28575">
                      <a:solidFill>
                        <a:srgbClr val="000000"/>
                      </a:solidFill>
                      <a:prstDash val="solid"/>
                    </a:lnB>
                  </a:tcPr>
                </a:tc>
                <a:tc>
                  <a:txBody>
                    <a:bodyPr/>
                    <a:lstStyle/>
                    <a:p>
                      <a:pPr>
                        <a:lnSpc>
                          <a:spcPct val="100000"/>
                        </a:lnSpc>
                      </a:pPr>
                      <a:endParaRPr sz="1800">
                        <a:latin typeface="Times New Roman" panose="02020603050405020304"/>
                        <a:cs typeface="Times New Roman" panose="02020603050405020304"/>
                      </a:endParaRPr>
                    </a:p>
                  </a:txBody>
                  <a:tcPr marL="0" marR="0" marT="0" marB="0">
                    <a:lnT w="28575">
                      <a:solidFill>
                        <a:srgbClr val="000000"/>
                      </a:solidFill>
                      <a:prstDash val="solid"/>
                    </a:lnT>
                    <a:lnB w="28575">
                      <a:solidFill>
                        <a:srgbClr val="000000"/>
                      </a:solidFill>
                      <a:prstDash val="solid"/>
                    </a:lnB>
                  </a:tcPr>
                </a:tc>
              </a:tr>
              <a:tr h="762463">
                <a:tc>
                  <a:txBody>
                    <a:bodyPr/>
                    <a:lstStyle/>
                    <a:p>
                      <a:pPr>
                        <a:lnSpc>
                          <a:spcPct val="100000"/>
                        </a:lnSpc>
                      </a:pPr>
                      <a:endParaRPr sz="4000">
                        <a:latin typeface="Times New Roman" panose="02020603050405020304"/>
                        <a:cs typeface="Times New Roman" panose="02020603050405020304"/>
                      </a:endParaRPr>
                    </a:p>
                  </a:txBody>
                  <a:tcPr marL="0" marR="0" marT="0" marB="0"/>
                </a:tc>
                <a:tc>
                  <a:txBody>
                    <a:bodyPr/>
                    <a:lstStyle/>
                    <a:p>
                      <a:pPr>
                        <a:lnSpc>
                          <a:spcPct val="100000"/>
                        </a:lnSpc>
                      </a:pPr>
                      <a:endParaRPr sz="4000">
                        <a:latin typeface="Times New Roman" panose="02020603050405020304"/>
                        <a:cs typeface="Times New Roman" panose="02020603050405020304"/>
                      </a:endParaRPr>
                    </a:p>
                  </a:txBody>
                  <a:tcPr marL="0" marR="0" marT="0" marB="0"/>
                </a:tc>
                <a:tc>
                  <a:txBody>
                    <a:bodyPr/>
                    <a:lstStyle/>
                    <a:p>
                      <a:pPr>
                        <a:lnSpc>
                          <a:spcPct val="100000"/>
                        </a:lnSpc>
                      </a:pPr>
                      <a:endParaRPr sz="4000">
                        <a:latin typeface="Times New Roman" panose="02020603050405020304"/>
                        <a:cs typeface="Times New Roman" panose="02020603050405020304"/>
                      </a:endParaRPr>
                    </a:p>
                  </a:txBody>
                  <a:tcPr marL="0" marR="0" marT="0" marB="0">
                    <a:lnR w="28575">
                      <a:solidFill>
                        <a:srgbClr val="000000"/>
                      </a:solidFill>
                      <a:prstDash val="solid"/>
                    </a:lnR>
                  </a:tcPr>
                </a:tc>
                <a:tc>
                  <a:txBody>
                    <a:bodyPr/>
                    <a:lstStyle/>
                    <a:p>
                      <a:pPr algn="ctr">
                        <a:lnSpc>
                          <a:spcPct val="100000"/>
                        </a:lnSpc>
                        <a:spcBef>
                          <a:spcPts val="620"/>
                        </a:spcBef>
                      </a:pPr>
                      <a:r>
                        <a:rPr sz="3800" dirty="0">
                          <a:latin typeface="Arial" panose="020B0604020202020204"/>
                          <a:cs typeface="Arial" panose="020B0604020202020204"/>
                        </a:rPr>
                        <a:t>0</a:t>
                      </a:r>
                      <a:endParaRPr sz="3800">
                        <a:latin typeface="Arial" panose="020B0604020202020204"/>
                        <a:cs typeface="Arial" panose="020B0604020202020204"/>
                      </a:endParaRPr>
                    </a:p>
                  </a:txBody>
                  <a:tcPr marL="0" marR="0" marT="7874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R="417830" algn="r">
                        <a:lnSpc>
                          <a:spcPct val="100000"/>
                        </a:lnSpc>
                        <a:spcBef>
                          <a:spcPts val="620"/>
                        </a:spcBef>
                      </a:pPr>
                      <a:r>
                        <a:rPr sz="3800" dirty="0">
                          <a:latin typeface="Arial" panose="020B0604020202020204"/>
                          <a:cs typeface="Arial" panose="020B0604020202020204"/>
                        </a:rPr>
                        <a:t>1</a:t>
                      </a:r>
                      <a:endParaRPr sz="3800">
                        <a:latin typeface="Arial" panose="020B0604020202020204"/>
                        <a:cs typeface="Arial" panose="020B0604020202020204"/>
                      </a:endParaRPr>
                    </a:p>
                  </a:txBody>
                  <a:tcPr marL="0" marR="0" marT="7874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a:lnSpc>
                          <a:spcPct val="100000"/>
                        </a:lnSpc>
                      </a:pPr>
                      <a:endParaRPr sz="4000">
                        <a:latin typeface="Times New Roman" panose="02020603050405020304"/>
                        <a:cs typeface="Times New Roman" panose="02020603050405020304"/>
                      </a:endParaRPr>
                    </a:p>
                  </a:txBody>
                  <a:tcPr marL="0" marR="0" marT="0" marB="0">
                    <a:lnL w="28575">
                      <a:solidFill>
                        <a:srgbClr val="000000"/>
                      </a:solidFill>
                      <a:prstDash val="solid"/>
                    </a:lnL>
                    <a:lnR w="28575">
                      <a:solidFill>
                        <a:srgbClr val="000000"/>
                      </a:solidFill>
                      <a:prstDash val="solid"/>
                    </a:lnR>
                  </a:tcPr>
                </a:tc>
                <a:tc>
                  <a:txBody>
                    <a:bodyPr/>
                    <a:lstStyle/>
                    <a:p>
                      <a:pPr algn="ctr">
                        <a:lnSpc>
                          <a:spcPct val="100000"/>
                        </a:lnSpc>
                        <a:spcBef>
                          <a:spcPts val="620"/>
                        </a:spcBef>
                      </a:pPr>
                      <a:r>
                        <a:rPr sz="3800" dirty="0">
                          <a:latin typeface="Arial" panose="020B0604020202020204"/>
                          <a:cs typeface="Arial" panose="020B0604020202020204"/>
                        </a:rPr>
                        <a:t>1</a:t>
                      </a:r>
                      <a:endParaRPr sz="3800">
                        <a:latin typeface="Arial" panose="020B0604020202020204"/>
                        <a:cs typeface="Arial" panose="020B0604020202020204"/>
                      </a:endParaRPr>
                    </a:p>
                  </a:txBody>
                  <a:tcPr marL="0" marR="0" marT="7874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algn="ctr">
                        <a:lnSpc>
                          <a:spcPct val="100000"/>
                        </a:lnSpc>
                        <a:spcBef>
                          <a:spcPts val="620"/>
                        </a:spcBef>
                      </a:pPr>
                      <a:r>
                        <a:rPr sz="3800" dirty="0">
                          <a:latin typeface="Arial" panose="020B0604020202020204"/>
                          <a:cs typeface="Arial" panose="020B0604020202020204"/>
                        </a:rPr>
                        <a:t>0</a:t>
                      </a:r>
                      <a:endParaRPr sz="3800">
                        <a:latin typeface="Arial" panose="020B0604020202020204"/>
                        <a:cs typeface="Arial" panose="020B0604020202020204"/>
                      </a:endParaRPr>
                    </a:p>
                  </a:txBody>
                  <a:tcPr marL="0" marR="0" marT="7874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a:lnSpc>
                          <a:spcPct val="100000"/>
                        </a:lnSpc>
                      </a:pPr>
                      <a:endParaRPr sz="4000">
                        <a:latin typeface="Times New Roman" panose="02020603050405020304"/>
                        <a:cs typeface="Times New Roman" panose="02020603050405020304"/>
                      </a:endParaRPr>
                    </a:p>
                  </a:txBody>
                  <a:tcPr marL="0" marR="0" marT="0" marB="0">
                    <a:lnL w="28575">
                      <a:solidFill>
                        <a:srgbClr val="000000"/>
                      </a:solidFill>
                      <a:prstDash val="solid"/>
                    </a:lnL>
                  </a:tcPr>
                </a:tc>
                <a:tc>
                  <a:txBody>
                    <a:bodyPr/>
                    <a:lstStyle/>
                    <a:p>
                      <a:pPr>
                        <a:lnSpc>
                          <a:spcPct val="100000"/>
                        </a:lnSpc>
                      </a:pPr>
                      <a:endParaRPr sz="4000">
                        <a:latin typeface="Times New Roman" panose="02020603050405020304"/>
                        <a:cs typeface="Times New Roman" panose="02020603050405020304"/>
                      </a:endParaRPr>
                    </a:p>
                  </a:txBody>
                  <a:tcPr marL="0" marR="0" marT="0" marB="0"/>
                </a:tc>
                <a:tc>
                  <a:txBody>
                    <a:bodyPr/>
                    <a:lstStyle/>
                    <a:p>
                      <a:pPr>
                        <a:lnSpc>
                          <a:spcPct val="100000"/>
                        </a:lnSpc>
                      </a:pPr>
                      <a:endParaRPr sz="4000">
                        <a:latin typeface="Times New Roman" panose="02020603050405020304"/>
                        <a:cs typeface="Times New Roman" panose="02020603050405020304"/>
                      </a:endParaRPr>
                    </a:p>
                  </a:txBody>
                  <a:tcPr marL="0" marR="0" marT="0" marB="0"/>
                </a:tc>
                <a:tc>
                  <a:txBody>
                    <a:bodyPr/>
                    <a:lstStyle/>
                    <a:p>
                      <a:pPr>
                        <a:lnSpc>
                          <a:spcPct val="100000"/>
                        </a:lnSpc>
                      </a:pPr>
                      <a:endParaRPr sz="4000">
                        <a:latin typeface="Times New Roman" panose="02020603050405020304"/>
                        <a:cs typeface="Times New Roman" panose="02020603050405020304"/>
                      </a:endParaRPr>
                    </a:p>
                  </a:txBody>
                  <a:tcPr marL="0" marR="0" marT="0" marB="0">
                    <a:lnR w="28575">
                      <a:solidFill>
                        <a:srgbClr val="000000"/>
                      </a:solidFill>
                      <a:prstDash val="solid"/>
                    </a:lnR>
                  </a:tcPr>
                </a:tc>
                <a:tc>
                  <a:txBody>
                    <a:bodyPr/>
                    <a:lstStyle/>
                    <a:p>
                      <a:pPr marR="417830" algn="r">
                        <a:lnSpc>
                          <a:spcPct val="100000"/>
                        </a:lnSpc>
                        <a:spcBef>
                          <a:spcPts val="620"/>
                        </a:spcBef>
                      </a:pPr>
                      <a:r>
                        <a:rPr sz="3800" dirty="0">
                          <a:latin typeface="Arial" panose="020B0604020202020204"/>
                          <a:cs typeface="Arial" panose="020B0604020202020204"/>
                        </a:rPr>
                        <a:t>1</a:t>
                      </a:r>
                      <a:endParaRPr sz="3800">
                        <a:latin typeface="Arial" panose="020B0604020202020204"/>
                        <a:cs typeface="Arial" panose="020B0604020202020204"/>
                      </a:endParaRPr>
                    </a:p>
                  </a:txBody>
                  <a:tcPr marL="0" marR="0" marT="7874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R="417830" algn="r">
                        <a:lnSpc>
                          <a:spcPct val="100000"/>
                        </a:lnSpc>
                        <a:spcBef>
                          <a:spcPts val="620"/>
                        </a:spcBef>
                      </a:pPr>
                      <a:r>
                        <a:rPr sz="3800" dirty="0">
                          <a:latin typeface="Arial" panose="020B0604020202020204"/>
                          <a:cs typeface="Arial" panose="020B0604020202020204"/>
                        </a:rPr>
                        <a:t>0</a:t>
                      </a:r>
                      <a:endParaRPr sz="3800">
                        <a:latin typeface="Arial" panose="020B0604020202020204"/>
                        <a:cs typeface="Arial" panose="020B0604020202020204"/>
                      </a:endParaRPr>
                    </a:p>
                  </a:txBody>
                  <a:tcPr marL="0" marR="0" marT="7874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a:lnSpc>
                          <a:spcPct val="100000"/>
                        </a:lnSpc>
                      </a:pPr>
                      <a:endParaRPr sz="4000">
                        <a:latin typeface="Times New Roman" panose="02020603050405020304"/>
                        <a:cs typeface="Times New Roman" panose="02020603050405020304"/>
                      </a:endParaRPr>
                    </a:p>
                  </a:txBody>
                  <a:tcPr marL="0" marR="0" marT="0" marB="0">
                    <a:lnL w="28575">
                      <a:solidFill>
                        <a:srgbClr val="000000"/>
                      </a:solidFill>
                      <a:prstDash val="solid"/>
                    </a:lnL>
                    <a:lnR w="28575">
                      <a:solidFill>
                        <a:srgbClr val="000000"/>
                      </a:solidFill>
                      <a:prstDash val="solid"/>
                    </a:lnR>
                  </a:tcPr>
                </a:tc>
                <a:tc>
                  <a:txBody>
                    <a:bodyPr/>
                    <a:lstStyle/>
                    <a:p>
                      <a:pPr algn="ctr">
                        <a:lnSpc>
                          <a:spcPct val="100000"/>
                        </a:lnSpc>
                        <a:spcBef>
                          <a:spcPts val="620"/>
                        </a:spcBef>
                      </a:pPr>
                      <a:r>
                        <a:rPr sz="3800" dirty="0">
                          <a:latin typeface="Arial" panose="020B0604020202020204"/>
                          <a:cs typeface="Arial" panose="020B0604020202020204"/>
                        </a:rPr>
                        <a:t>0</a:t>
                      </a:r>
                      <a:endParaRPr sz="3800">
                        <a:latin typeface="Arial" panose="020B0604020202020204"/>
                        <a:cs typeface="Arial" panose="020B0604020202020204"/>
                      </a:endParaRPr>
                    </a:p>
                  </a:txBody>
                  <a:tcPr marL="0" marR="0" marT="7874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R="417830" algn="r">
                        <a:lnSpc>
                          <a:spcPct val="100000"/>
                        </a:lnSpc>
                        <a:spcBef>
                          <a:spcPts val="620"/>
                        </a:spcBef>
                      </a:pPr>
                      <a:r>
                        <a:rPr sz="3800" dirty="0">
                          <a:latin typeface="Arial" panose="020B0604020202020204"/>
                          <a:cs typeface="Arial" panose="020B0604020202020204"/>
                        </a:rPr>
                        <a:t>0</a:t>
                      </a:r>
                      <a:endParaRPr sz="3800">
                        <a:latin typeface="Arial" panose="020B0604020202020204"/>
                        <a:cs typeface="Arial" panose="020B0604020202020204"/>
                      </a:endParaRPr>
                    </a:p>
                  </a:txBody>
                  <a:tcPr marL="0" marR="0" marT="7874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r>
            </a:tbl>
          </a:graphicData>
        </a:graphic>
      </p:graphicFrame>
      <p:sp>
        <p:nvSpPr>
          <p:cNvPr id="45" name="object 45"/>
          <p:cNvSpPr txBox="1"/>
          <p:nvPr/>
        </p:nvSpPr>
        <p:spPr>
          <a:xfrm>
            <a:off x="12395019" y="8409885"/>
            <a:ext cx="1122680" cy="762635"/>
          </a:xfrm>
          <a:prstGeom prst="rect">
            <a:avLst/>
          </a:prstGeom>
          <a:ln w="26030">
            <a:solidFill>
              <a:srgbClr val="000000"/>
            </a:solidFill>
          </a:ln>
        </p:spPr>
        <p:txBody>
          <a:bodyPr vert="horz" wrap="square" lIns="0" tIns="78740" rIns="0" bIns="0" rtlCol="0">
            <a:spAutoFit/>
          </a:bodyPr>
          <a:lstStyle/>
          <a:p>
            <a:pPr algn="ctr">
              <a:lnSpc>
                <a:spcPct val="100000"/>
              </a:lnSpc>
              <a:spcBef>
                <a:spcPts val="620"/>
              </a:spcBef>
            </a:pPr>
            <a:r>
              <a:rPr sz="3800" spc="10" dirty="0">
                <a:latin typeface="Arial" panose="020B0604020202020204"/>
                <a:cs typeface="Arial" panose="020B0604020202020204"/>
              </a:rPr>
              <a:t>1</a:t>
            </a:r>
            <a:endParaRPr sz="3800">
              <a:latin typeface="Arial" panose="020B0604020202020204"/>
              <a:cs typeface="Arial" panose="020B0604020202020204"/>
            </a:endParaRPr>
          </a:p>
        </p:txBody>
      </p:sp>
      <p:sp>
        <p:nvSpPr>
          <p:cNvPr id="46" name="object 46"/>
          <p:cNvSpPr/>
          <p:nvPr/>
        </p:nvSpPr>
        <p:spPr>
          <a:xfrm>
            <a:off x="13517399" y="8409885"/>
            <a:ext cx="1122680" cy="762635"/>
          </a:xfrm>
          <a:custGeom>
            <a:avLst/>
            <a:gdLst/>
            <a:ahLst/>
            <a:cxnLst/>
            <a:rect l="l" t="t" r="r" b="b"/>
            <a:pathLst>
              <a:path w="1122680" h="762634">
                <a:moveTo>
                  <a:pt x="0" y="0"/>
                </a:moveTo>
                <a:lnTo>
                  <a:pt x="1122374" y="0"/>
                </a:lnTo>
                <a:lnTo>
                  <a:pt x="1122374" y="762462"/>
                </a:lnTo>
                <a:lnTo>
                  <a:pt x="0" y="762462"/>
                </a:lnTo>
                <a:lnTo>
                  <a:pt x="0" y="0"/>
                </a:lnTo>
                <a:close/>
              </a:path>
            </a:pathLst>
          </a:custGeom>
          <a:solidFill>
            <a:srgbClr val="FFFFFF"/>
          </a:solidFill>
        </p:spPr>
        <p:txBody>
          <a:bodyPr wrap="square" lIns="0" tIns="0" rIns="0" bIns="0" rtlCol="0"/>
          <a:lstStyle/>
          <a:p/>
        </p:txBody>
      </p:sp>
      <p:sp>
        <p:nvSpPr>
          <p:cNvPr id="47" name="object 47"/>
          <p:cNvSpPr txBox="1"/>
          <p:nvPr/>
        </p:nvSpPr>
        <p:spPr>
          <a:xfrm>
            <a:off x="13517398" y="8409885"/>
            <a:ext cx="1122680" cy="762635"/>
          </a:xfrm>
          <a:prstGeom prst="rect">
            <a:avLst/>
          </a:prstGeom>
          <a:ln w="26030">
            <a:solidFill>
              <a:srgbClr val="000000"/>
            </a:solidFill>
          </a:ln>
        </p:spPr>
        <p:txBody>
          <a:bodyPr vert="horz" wrap="square" lIns="0" tIns="78740" rIns="0" bIns="0" rtlCol="0">
            <a:spAutoFit/>
          </a:bodyPr>
          <a:lstStyle/>
          <a:p>
            <a:pPr algn="ctr">
              <a:lnSpc>
                <a:spcPct val="100000"/>
              </a:lnSpc>
              <a:spcBef>
                <a:spcPts val="620"/>
              </a:spcBef>
            </a:pPr>
            <a:r>
              <a:rPr sz="3800" spc="10" dirty="0">
                <a:latin typeface="Arial" panose="020B0604020202020204"/>
                <a:cs typeface="Arial" panose="020B0604020202020204"/>
              </a:rPr>
              <a:t>0</a:t>
            </a:r>
            <a:endParaRPr sz="3800">
              <a:latin typeface="Arial" panose="020B0604020202020204"/>
              <a:cs typeface="Arial" panose="020B0604020202020204"/>
            </a:endParaRPr>
          </a:p>
        </p:txBody>
      </p:sp>
      <p:sp>
        <p:nvSpPr>
          <p:cNvPr id="48" name="object 48"/>
          <p:cNvSpPr/>
          <p:nvPr/>
        </p:nvSpPr>
        <p:spPr>
          <a:xfrm>
            <a:off x="12338039" y="8137693"/>
            <a:ext cx="618490" cy="272415"/>
          </a:xfrm>
          <a:custGeom>
            <a:avLst/>
            <a:gdLst/>
            <a:ahLst/>
            <a:cxnLst/>
            <a:rect l="l" t="t" r="r" b="b"/>
            <a:pathLst>
              <a:path w="618490" h="272415">
                <a:moveTo>
                  <a:pt x="618169" y="272191"/>
                </a:moveTo>
                <a:lnTo>
                  <a:pt x="0" y="0"/>
                </a:lnTo>
              </a:path>
            </a:pathLst>
          </a:custGeom>
          <a:ln w="26030">
            <a:solidFill>
              <a:srgbClr val="000000"/>
            </a:solidFill>
          </a:ln>
        </p:spPr>
        <p:txBody>
          <a:bodyPr wrap="square" lIns="0" tIns="0" rIns="0" bIns="0" rtlCol="0"/>
          <a:lstStyle/>
          <a:p/>
        </p:txBody>
      </p:sp>
      <p:sp>
        <p:nvSpPr>
          <p:cNvPr id="49" name="object 49"/>
          <p:cNvSpPr/>
          <p:nvPr/>
        </p:nvSpPr>
        <p:spPr>
          <a:xfrm>
            <a:off x="14078587" y="8137693"/>
            <a:ext cx="620395" cy="272415"/>
          </a:xfrm>
          <a:custGeom>
            <a:avLst/>
            <a:gdLst/>
            <a:ahLst/>
            <a:cxnLst/>
            <a:rect l="l" t="t" r="r" b="b"/>
            <a:pathLst>
              <a:path w="620394" h="272415">
                <a:moveTo>
                  <a:pt x="0" y="272191"/>
                </a:moveTo>
                <a:lnTo>
                  <a:pt x="619808" y="0"/>
                </a:lnTo>
              </a:path>
            </a:pathLst>
          </a:custGeom>
          <a:ln w="26030">
            <a:solidFill>
              <a:srgbClr val="000000"/>
            </a:solidFill>
          </a:ln>
        </p:spPr>
        <p:txBody>
          <a:bodyPr wrap="square" lIns="0" tIns="0" rIns="0" bIns="0" rtlCol="0"/>
          <a:lstStyle/>
          <a:p/>
        </p:txBody>
      </p:sp>
      <p:sp>
        <p:nvSpPr>
          <p:cNvPr id="50" name="object 50"/>
          <p:cNvSpPr/>
          <p:nvPr/>
        </p:nvSpPr>
        <p:spPr>
          <a:xfrm>
            <a:off x="14130374" y="7092381"/>
            <a:ext cx="560070" cy="290830"/>
          </a:xfrm>
          <a:custGeom>
            <a:avLst/>
            <a:gdLst/>
            <a:ahLst/>
            <a:cxnLst/>
            <a:rect l="l" t="t" r="r" b="b"/>
            <a:pathLst>
              <a:path w="560069" h="290829">
                <a:moveTo>
                  <a:pt x="559959" y="0"/>
                </a:moveTo>
                <a:lnTo>
                  <a:pt x="0" y="290227"/>
                </a:lnTo>
              </a:path>
            </a:pathLst>
          </a:custGeom>
          <a:ln w="26030">
            <a:solidFill>
              <a:srgbClr val="000000"/>
            </a:solidFill>
          </a:ln>
        </p:spPr>
        <p:txBody>
          <a:bodyPr wrap="square" lIns="0" tIns="0" rIns="0" bIns="0" rtlCol="0"/>
          <a:lstStyle/>
          <a:p/>
        </p:txBody>
      </p:sp>
      <p:sp>
        <p:nvSpPr>
          <p:cNvPr id="51" name="object 51"/>
          <p:cNvSpPr/>
          <p:nvPr/>
        </p:nvSpPr>
        <p:spPr>
          <a:xfrm>
            <a:off x="12299506" y="7103040"/>
            <a:ext cx="574040" cy="280035"/>
          </a:xfrm>
          <a:custGeom>
            <a:avLst/>
            <a:gdLst/>
            <a:ahLst/>
            <a:cxnLst/>
            <a:rect l="l" t="t" r="r" b="b"/>
            <a:pathLst>
              <a:path w="574040" h="280034">
                <a:moveTo>
                  <a:pt x="0" y="0"/>
                </a:moveTo>
                <a:lnTo>
                  <a:pt x="573897" y="279569"/>
                </a:lnTo>
              </a:path>
            </a:pathLst>
          </a:custGeom>
          <a:ln w="26030">
            <a:solidFill>
              <a:srgbClr val="000000"/>
            </a:solidFill>
          </a:ln>
        </p:spPr>
        <p:txBody>
          <a:bodyPr wrap="square" lIns="0" tIns="0" rIns="0" bIns="0" rtlCol="0"/>
          <a:lstStyle/>
          <a:p/>
        </p:txBody>
      </p:sp>
      <p:graphicFrame>
        <p:nvGraphicFramePr>
          <p:cNvPr id="52" name="object 52"/>
          <p:cNvGraphicFramePr>
            <a:graphicFrameLocks noGrp="1"/>
          </p:cNvGraphicFramePr>
          <p:nvPr/>
        </p:nvGraphicFramePr>
        <p:xfrm>
          <a:off x="9004210" y="3963960"/>
          <a:ext cx="885825" cy="754380"/>
        </p:xfrm>
        <a:graphic>
          <a:graphicData uri="http://schemas.openxmlformats.org/drawingml/2006/table">
            <a:tbl>
              <a:tblPr firstRow="1" bandRow="1">
                <a:tableStyleId>{2D5ABB26-0587-4C30-8999-92F81FD0307C}</a:tableStyleId>
              </a:tblPr>
              <a:tblGrid>
                <a:gridCol w="846455"/>
              </a:tblGrid>
              <a:tr h="300954">
                <a:tc>
                  <a:txBody>
                    <a:bodyPr/>
                    <a:lstStyle/>
                    <a:p>
                      <a:pPr>
                        <a:lnSpc>
                          <a:spcPct val="100000"/>
                        </a:lnSpc>
                      </a:pPr>
                      <a:endParaRPr sz="1800">
                        <a:latin typeface="Times New Roman" panose="02020603050405020304"/>
                        <a:cs typeface="Times New Roman" panose="02020603050405020304"/>
                      </a:endParaRPr>
                    </a:p>
                  </a:txBody>
                  <a:tcPr marL="0" marR="0" marT="0" marB="0">
                    <a:lnL w="28575">
                      <a:solidFill>
                        <a:srgbClr val="000000"/>
                      </a:solidFill>
                      <a:prstDash val="solid"/>
                    </a:lnL>
                    <a:lnR w="28575">
                      <a:solidFill>
                        <a:srgbClr val="000000"/>
                      </a:solidFill>
                      <a:prstDash val="solid"/>
                    </a:lnR>
                    <a:lnB w="28575">
                      <a:solidFill>
                        <a:srgbClr val="000000"/>
                      </a:solidFill>
                      <a:prstDash val="solid"/>
                    </a:lnB>
                  </a:tcPr>
                </a:tc>
              </a:tr>
              <a:tr h="208242">
                <a:tc>
                  <a:txBody>
                    <a:bodyPr/>
                    <a:lstStyle/>
                    <a:p>
                      <a:pPr>
                        <a:lnSpc>
                          <a:spcPct val="100000"/>
                        </a:lnSpc>
                      </a:pPr>
                      <a:endParaRPr sz="1200">
                        <a:latin typeface="Times New Roman" panose="02020603050405020304"/>
                        <a:cs typeface="Times New Roman" panose="02020603050405020304"/>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r>
              <a:tr h="231950">
                <a:tc>
                  <a:txBody>
                    <a:bodyPr/>
                    <a:lstStyle/>
                    <a:p>
                      <a:pPr>
                        <a:lnSpc>
                          <a:spcPct val="100000"/>
                        </a:lnSpc>
                      </a:pPr>
                      <a:endParaRPr sz="1400">
                        <a:latin typeface="Times New Roman" panose="02020603050405020304"/>
                        <a:cs typeface="Times New Roman" panose="02020603050405020304"/>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r>
            </a:tbl>
          </a:graphicData>
        </a:graphic>
      </p:graphicFrame>
      <p:sp>
        <p:nvSpPr>
          <p:cNvPr id="53" name="object 53"/>
          <p:cNvSpPr/>
          <p:nvPr/>
        </p:nvSpPr>
        <p:spPr>
          <a:xfrm>
            <a:off x="10992866" y="3993338"/>
            <a:ext cx="0" cy="741680"/>
          </a:xfrm>
          <a:custGeom>
            <a:avLst/>
            <a:gdLst/>
            <a:ahLst/>
            <a:cxnLst/>
            <a:rect l="l" t="t" r="r" b="b"/>
            <a:pathLst>
              <a:path h="741679">
                <a:moveTo>
                  <a:pt x="0" y="0"/>
                </a:moveTo>
                <a:lnTo>
                  <a:pt x="0" y="741146"/>
                </a:lnTo>
              </a:path>
            </a:pathLst>
          </a:custGeom>
          <a:ln w="26030">
            <a:solidFill>
              <a:srgbClr val="000000"/>
            </a:solidFill>
          </a:ln>
        </p:spPr>
        <p:txBody>
          <a:bodyPr wrap="square" lIns="0" tIns="0" rIns="0" bIns="0" rtlCol="0"/>
          <a:lstStyle/>
          <a:p/>
        </p:txBody>
      </p:sp>
      <p:sp>
        <p:nvSpPr>
          <p:cNvPr id="54" name="object 54"/>
          <p:cNvSpPr/>
          <p:nvPr/>
        </p:nvSpPr>
        <p:spPr>
          <a:xfrm>
            <a:off x="10146367" y="3978649"/>
            <a:ext cx="0" cy="741680"/>
          </a:xfrm>
          <a:custGeom>
            <a:avLst/>
            <a:gdLst/>
            <a:ahLst/>
            <a:cxnLst/>
            <a:rect l="l" t="t" r="r" b="b"/>
            <a:pathLst>
              <a:path h="741679">
                <a:moveTo>
                  <a:pt x="0" y="0"/>
                </a:moveTo>
                <a:lnTo>
                  <a:pt x="0" y="741146"/>
                </a:lnTo>
              </a:path>
            </a:pathLst>
          </a:custGeom>
          <a:ln w="26030">
            <a:solidFill>
              <a:srgbClr val="000000"/>
            </a:solidFill>
          </a:ln>
        </p:spPr>
        <p:txBody>
          <a:bodyPr wrap="square" lIns="0" tIns="0" rIns="0" bIns="0" rtlCol="0"/>
          <a:lstStyle/>
          <a:p/>
        </p:txBody>
      </p:sp>
      <p:sp>
        <p:nvSpPr>
          <p:cNvPr id="55" name="object 55"/>
          <p:cNvSpPr/>
          <p:nvPr/>
        </p:nvSpPr>
        <p:spPr>
          <a:xfrm>
            <a:off x="10132840" y="4719796"/>
            <a:ext cx="860425" cy="0"/>
          </a:xfrm>
          <a:custGeom>
            <a:avLst/>
            <a:gdLst/>
            <a:ahLst/>
            <a:cxnLst/>
            <a:rect l="l" t="t" r="r" b="b"/>
            <a:pathLst>
              <a:path w="860425">
                <a:moveTo>
                  <a:pt x="0" y="0"/>
                </a:moveTo>
                <a:lnTo>
                  <a:pt x="860025" y="0"/>
                </a:lnTo>
              </a:path>
            </a:pathLst>
          </a:custGeom>
          <a:ln w="26030">
            <a:solidFill>
              <a:srgbClr val="000000"/>
            </a:solidFill>
          </a:ln>
        </p:spPr>
        <p:txBody>
          <a:bodyPr wrap="square" lIns="0" tIns="0" rIns="0" bIns="0" rtlCol="0"/>
          <a:lstStyle/>
          <a:p/>
        </p:txBody>
      </p:sp>
      <p:sp>
        <p:nvSpPr>
          <p:cNvPr id="56" name="object 56"/>
          <p:cNvSpPr/>
          <p:nvPr/>
        </p:nvSpPr>
        <p:spPr>
          <a:xfrm>
            <a:off x="12115244" y="4000682"/>
            <a:ext cx="0" cy="741680"/>
          </a:xfrm>
          <a:custGeom>
            <a:avLst/>
            <a:gdLst/>
            <a:ahLst/>
            <a:cxnLst/>
            <a:rect l="l" t="t" r="r" b="b"/>
            <a:pathLst>
              <a:path h="741679">
                <a:moveTo>
                  <a:pt x="0" y="0"/>
                </a:moveTo>
                <a:lnTo>
                  <a:pt x="0" y="741146"/>
                </a:lnTo>
              </a:path>
            </a:pathLst>
          </a:custGeom>
          <a:ln w="26030">
            <a:solidFill>
              <a:srgbClr val="000000"/>
            </a:solidFill>
          </a:ln>
        </p:spPr>
        <p:txBody>
          <a:bodyPr wrap="square" lIns="0" tIns="0" rIns="0" bIns="0" rtlCol="0"/>
          <a:lstStyle/>
          <a:p/>
        </p:txBody>
      </p:sp>
      <p:sp>
        <p:nvSpPr>
          <p:cNvPr id="57" name="object 57"/>
          <p:cNvSpPr/>
          <p:nvPr/>
        </p:nvSpPr>
        <p:spPr>
          <a:xfrm>
            <a:off x="11268746" y="3985993"/>
            <a:ext cx="0" cy="741680"/>
          </a:xfrm>
          <a:custGeom>
            <a:avLst/>
            <a:gdLst/>
            <a:ahLst/>
            <a:cxnLst/>
            <a:rect l="l" t="t" r="r" b="b"/>
            <a:pathLst>
              <a:path h="741679">
                <a:moveTo>
                  <a:pt x="0" y="0"/>
                </a:moveTo>
                <a:lnTo>
                  <a:pt x="0" y="741146"/>
                </a:lnTo>
              </a:path>
            </a:pathLst>
          </a:custGeom>
          <a:ln w="26030">
            <a:solidFill>
              <a:srgbClr val="000000"/>
            </a:solidFill>
          </a:ln>
        </p:spPr>
        <p:txBody>
          <a:bodyPr wrap="square" lIns="0" tIns="0" rIns="0" bIns="0" rtlCol="0"/>
          <a:lstStyle/>
          <a:p/>
        </p:txBody>
      </p:sp>
      <p:sp>
        <p:nvSpPr>
          <p:cNvPr id="58" name="object 58"/>
          <p:cNvSpPr/>
          <p:nvPr/>
        </p:nvSpPr>
        <p:spPr>
          <a:xfrm>
            <a:off x="11255219" y="4727140"/>
            <a:ext cx="860425" cy="0"/>
          </a:xfrm>
          <a:custGeom>
            <a:avLst/>
            <a:gdLst/>
            <a:ahLst/>
            <a:cxnLst/>
            <a:rect l="l" t="t" r="r" b="b"/>
            <a:pathLst>
              <a:path w="860425">
                <a:moveTo>
                  <a:pt x="0" y="0"/>
                </a:moveTo>
                <a:lnTo>
                  <a:pt x="860025" y="0"/>
                </a:lnTo>
              </a:path>
            </a:pathLst>
          </a:custGeom>
          <a:ln w="26030">
            <a:solidFill>
              <a:srgbClr val="000000"/>
            </a:solidFill>
          </a:ln>
        </p:spPr>
        <p:txBody>
          <a:bodyPr wrap="square" lIns="0" tIns="0" rIns="0" bIns="0" rtlCol="0"/>
          <a:lstStyle/>
          <a:p/>
        </p:txBody>
      </p:sp>
      <p:sp>
        <p:nvSpPr>
          <p:cNvPr id="59" name="object 59"/>
          <p:cNvSpPr/>
          <p:nvPr/>
        </p:nvSpPr>
        <p:spPr>
          <a:xfrm>
            <a:off x="13290571" y="4008061"/>
            <a:ext cx="0" cy="741680"/>
          </a:xfrm>
          <a:custGeom>
            <a:avLst/>
            <a:gdLst/>
            <a:ahLst/>
            <a:cxnLst/>
            <a:rect l="l" t="t" r="r" b="b"/>
            <a:pathLst>
              <a:path h="741679">
                <a:moveTo>
                  <a:pt x="0" y="0"/>
                </a:moveTo>
                <a:lnTo>
                  <a:pt x="0" y="741146"/>
                </a:lnTo>
              </a:path>
            </a:pathLst>
          </a:custGeom>
          <a:ln w="26030">
            <a:solidFill>
              <a:srgbClr val="000000"/>
            </a:solidFill>
          </a:ln>
        </p:spPr>
        <p:txBody>
          <a:bodyPr wrap="square" lIns="0" tIns="0" rIns="0" bIns="0" rtlCol="0"/>
          <a:lstStyle/>
          <a:p/>
        </p:txBody>
      </p:sp>
      <p:sp>
        <p:nvSpPr>
          <p:cNvPr id="60" name="object 60"/>
          <p:cNvSpPr/>
          <p:nvPr/>
        </p:nvSpPr>
        <p:spPr>
          <a:xfrm>
            <a:off x="12444073" y="3993372"/>
            <a:ext cx="0" cy="741680"/>
          </a:xfrm>
          <a:custGeom>
            <a:avLst/>
            <a:gdLst/>
            <a:ahLst/>
            <a:cxnLst/>
            <a:rect l="l" t="t" r="r" b="b"/>
            <a:pathLst>
              <a:path h="741679">
                <a:moveTo>
                  <a:pt x="0" y="0"/>
                </a:moveTo>
                <a:lnTo>
                  <a:pt x="0" y="741146"/>
                </a:lnTo>
              </a:path>
            </a:pathLst>
          </a:custGeom>
          <a:ln w="26030">
            <a:solidFill>
              <a:srgbClr val="000000"/>
            </a:solidFill>
          </a:ln>
        </p:spPr>
        <p:txBody>
          <a:bodyPr wrap="square" lIns="0" tIns="0" rIns="0" bIns="0" rtlCol="0"/>
          <a:lstStyle/>
          <a:p/>
        </p:txBody>
      </p:sp>
      <p:sp>
        <p:nvSpPr>
          <p:cNvPr id="61" name="object 61"/>
          <p:cNvSpPr/>
          <p:nvPr/>
        </p:nvSpPr>
        <p:spPr>
          <a:xfrm>
            <a:off x="12430545" y="4734519"/>
            <a:ext cx="860425" cy="0"/>
          </a:xfrm>
          <a:custGeom>
            <a:avLst/>
            <a:gdLst/>
            <a:ahLst/>
            <a:cxnLst/>
            <a:rect l="l" t="t" r="r" b="b"/>
            <a:pathLst>
              <a:path w="860425">
                <a:moveTo>
                  <a:pt x="0" y="0"/>
                </a:moveTo>
                <a:lnTo>
                  <a:pt x="860025" y="0"/>
                </a:lnTo>
              </a:path>
            </a:pathLst>
          </a:custGeom>
          <a:ln w="26030">
            <a:solidFill>
              <a:srgbClr val="000000"/>
            </a:solidFill>
          </a:ln>
        </p:spPr>
        <p:txBody>
          <a:bodyPr wrap="square" lIns="0" tIns="0" rIns="0" bIns="0" rtlCol="0"/>
          <a:lstStyle/>
          <a:p/>
        </p:txBody>
      </p:sp>
      <p:sp>
        <p:nvSpPr>
          <p:cNvPr id="62" name="object 62"/>
          <p:cNvSpPr/>
          <p:nvPr/>
        </p:nvSpPr>
        <p:spPr>
          <a:xfrm>
            <a:off x="14360001" y="4008027"/>
            <a:ext cx="0" cy="741680"/>
          </a:xfrm>
          <a:custGeom>
            <a:avLst/>
            <a:gdLst/>
            <a:ahLst/>
            <a:cxnLst/>
            <a:rect l="l" t="t" r="r" b="b"/>
            <a:pathLst>
              <a:path h="741679">
                <a:moveTo>
                  <a:pt x="0" y="0"/>
                </a:moveTo>
                <a:lnTo>
                  <a:pt x="0" y="741146"/>
                </a:lnTo>
              </a:path>
            </a:pathLst>
          </a:custGeom>
          <a:ln w="26030">
            <a:solidFill>
              <a:srgbClr val="000000"/>
            </a:solidFill>
          </a:ln>
        </p:spPr>
        <p:txBody>
          <a:bodyPr wrap="square" lIns="0" tIns="0" rIns="0" bIns="0" rtlCol="0"/>
          <a:lstStyle/>
          <a:p/>
        </p:txBody>
      </p:sp>
      <p:sp>
        <p:nvSpPr>
          <p:cNvPr id="63" name="object 63"/>
          <p:cNvSpPr/>
          <p:nvPr/>
        </p:nvSpPr>
        <p:spPr>
          <a:xfrm>
            <a:off x="13513503" y="3993338"/>
            <a:ext cx="0" cy="741680"/>
          </a:xfrm>
          <a:custGeom>
            <a:avLst/>
            <a:gdLst/>
            <a:ahLst/>
            <a:cxnLst/>
            <a:rect l="l" t="t" r="r" b="b"/>
            <a:pathLst>
              <a:path h="741679">
                <a:moveTo>
                  <a:pt x="0" y="0"/>
                </a:moveTo>
                <a:lnTo>
                  <a:pt x="0" y="741146"/>
                </a:lnTo>
              </a:path>
            </a:pathLst>
          </a:custGeom>
          <a:ln w="26030">
            <a:solidFill>
              <a:srgbClr val="000000"/>
            </a:solidFill>
          </a:ln>
        </p:spPr>
        <p:txBody>
          <a:bodyPr wrap="square" lIns="0" tIns="0" rIns="0" bIns="0" rtlCol="0"/>
          <a:lstStyle/>
          <a:p/>
        </p:txBody>
      </p:sp>
      <p:sp>
        <p:nvSpPr>
          <p:cNvPr id="64" name="object 64"/>
          <p:cNvSpPr/>
          <p:nvPr/>
        </p:nvSpPr>
        <p:spPr>
          <a:xfrm>
            <a:off x="13499975" y="4734485"/>
            <a:ext cx="860425" cy="0"/>
          </a:xfrm>
          <a:custGeom>
            <a:avLst/>
            <a:gdLst/>
            <a:ahLst/>
            <a:cxnLst/>
            <a:rect l="l" t="t" r="r" b="b"/>
            <a:pathLst>
              <a:path w="860425">
                <a:moveTo>
                  <a:pt x="0" y="0"/>
                </a:moveTo>
                <a:lnTo>
                  <a:pt x="860025" y="0"/>
                </a:lnTo>
              </a:path>
            </a:pathLst>
          </a:custGeom>
          <a:ln w="26030">
            <a:solidFill>
              <a:srgbClr val="000000"/>
            </a:solidFill>
          </a:ln>
        </p:spPr>
        <p:txBody>
          <a:bodyPr wrap="square" lIns="0" tIns="0" rIns="0" bIns="0" rtlCol="0"/>
          <a:lstStyle/>
          <a:p/>
        </p:txBody>
      </p:sp>
      <p:sp>
        <p:nvSpPr>
          <p:cNvPr id="65" name="object 65"/>
          <p:cNvSpPr/>
          <p:nvPr/>
        </p:nvSpPr>
        <p:spPr>
          <a:xfrm>
            <a:off x="15482380" y="4015406"/>
            <a:ext cx="0" cy="741680"/>
          </a:xfrm>
          <a:custGeom>
            <a:avLst/>
            <a:gdLst/>
            <a:ahLst/>
            <a:cxnLst/>
            <a:rect l="l" t="t" r="r" b="b"/>
            <a:pathLst>
              <a:path h="741679">
                <a:moveTo>
                  <a:pt x="0" y="0"/>
                </a:moveTo>
                <a:lnTo>
                  <a:pt x="0" y="741146"/>
                </a:lnTo>
              </a:path>
            </a:pathLst>
          </a:custGeom>
          <a:ln w="26030">
            <a:solidFill>
              <a:srgbClr val="000000"/>
            </a:solidFill>
          </a:ln>
        </p:spPr>
        <p:txBody>
          <a:bodyPr wrap="square" lIns="0" tIns="0" rIns="0" bIns="0" rtlCol="0"/>
          <a:lstStyle/>
          <a:p/>
        </p:txBody>
      </p:sp>
      <p:sp>
        <p:nvSpPr>
          <p:cNvPr id="66" name="object 66"/>
          <p:cNvSpPr/>
          <p:nvPr/>
        </p:nvSpPr>
        <p:spPr>
          <a:xfrm>
            <a:off x="14635881" y="4000717"/>
            <a:ext cx="0" cy="741680"/>
          </a:xfrm>
          <a:custGeom>
            <a:avLst/>
            <a:gdLst/>
            <a:ahLst/>
            <a:cxnLst/>
            <a:rect l="l" t="t" r="r" b="b"/>
            <a:pathLst>
              <a:path h="741679">
                <a:moveTo>
                  <a:pt x="0" y="0"/>
                </a:moveTo>
                <a:lnTo>
                  <a:pt x="0" y="741146"/>
                </a:lnTo>
              </a:path>
            </a:pathLst>
          </a:custGeom>
          <a:ln w="26030">
            <a:solidFill>
              <a:srgbClr val="000000"/>
            </a:solidFill>
          </a:ln>
        </p:spPr>
        <p:txBody>
          <a:bodyPr wrap="square" lIns="0" tIns="0" rIns="0" bIns="0" rtlCol="0"/>
          <a:lstStyle/>
          <a:p/>
        </p:txBody>
      </p:sp>
      <p:sp>
        <p:nvSpPr>
          <p:cNvPr id="67" name="object 67"/>
          <p:cNvSpPr/>
          <p:nvPr/>
        </p:nvSpPr>
        <p:spPr>
          <a:xfrm>
            <a:off x="14622353" y="4741864"/>
            <a:ext cx="860425" cy="0"/>
          </a:xfrm>
          <a:custGeom>
            <a:avLst/>
            <a:gdLst/>
            <a:ahLst/>
            <a:cxnLst/>
            <a:rect l="l" t="t" r="r" b="b"/>
            <a:pathLst>
              <a:path w="860425">
                <a:moveTo>
                  <a:pt x="0" y="0"/>
                </a:moveTo>
                <a:lnTo>
                  <a:pt x="860025" y="0"/>
                </a:lnTo>
              </a:path>
            </a:pathLst>
          </a:custGeom>
          <a:ln w="26030">
            <a:solidFill>
              <a:srgbClr val="000000"/>
            </a:solidFill>
          </a:ln>
        </p:spPr>
        <p:txBody>
          <a:bodyPr wrap="square" lIns="0" tIns="0" rIns="0" bIns="0" rtlCol="0"/>
          <a:lstStyle/>
          <a:p/>
        </p:txBody>
      </p:sp>
      <p:sp>
        <p:nvSpPr>
          <p:cNvPr id="68" name="object 68"/>
          <p:cNvSpPr/>
          <p:nvPr/>
        </p:nvSpPr>
        <p:spPr>
          <a:xfrm>
            <a:off x="9938329" y="7082543"/>
            <a:ext cx="1812925" cy="300355"/>
          </a:xfrm>
          <a:custGeom>
            <a:avLst/>
            <a:gdLst/>
            <a:ahLst/>
            <a:cxnLst/>
            <a:rect l="l" t="t" r="r" b="b"/>
            <a:pathLst>
              <a:path w="1812925" h="300354">
                <a:moveTo>
                  <a:pt x="0" y="0"/>
                </a:moveTo>
                <a:lnTo>
                  <a:pt x="1812694" y="300066"/>
                </a:lnTo>
              </a:path>
            </a:pathLst>
          </a:custGeom>
          <a:ln w="26030">
            <a:solidFill>
              <a:srgbClr val="000000"/>
            </a:solidFill>
          </a:ln>
        </p:spPr>
        <p:txBody>
          <a:bodyPr wrap="square" lIns="0" tIns="0" rIns="0" bIns="0" rtlCol="0"/>
          <a:lstStyle/>
          <a:p/>
        </p:txBody>
      </p:sp>
      <p:sp>
        <p:nvSpPr>
          <p:cNvPr id="69" name="object 69"/>
          <p:cNvSpPr txBox="1"/>
          <p:nvPr/>
        </p:nvSpPr>
        <p:spPr>
          <a:xfrm>
            <a:off x="4210641" y="3344672"/>
            <a:ext cx="1698625" cy="608965"/>
          </a:xfrm>
          <a:prstGeom prst="rect">
            <a:avLst/>
          </a:prstGeom>
        </p:spPr>
        <p:txBody>
          <a:bodyPr vert="horz" wrap="square" lIns="0" tIns="15875" rIns="0" bIns="0" rtlCol="0">
            <a:spAutoFit/>
          </a:bodyPr>
          <a:lstStyle/>
          <a:p>
            <a:pPr marL="12700">
              <a:lnSpc>
                <a:spcPct val="100000"/>
              </a:lnSpc>
              <a:spcBef>
                <a:spcPts val="125"/>
              </a:spcBef>
            </a:pPr>
            <a:r>
              <a:rPr sz="3800" spc="10" dirty="0">
                <a:latin typeface="Arial" panose="020B0604020202020204"/>
                <a:cs typeface="Arial" panose="020B0604020202020204"/>
              </a:rPr>
              <a:t>P</a:t>
            </a:r>
            <a:r>
              <a:rPr sz="3800" spc="10" dirty="0">
                <a:latin typeface="Arial" panose="020B0604020202020204"/>
                <a:cs typeface="Arial" panose="020B0604020202020204"/>
              </a:rPr>
              <a:t>rimary</a:t>
            </a:r>
            <a:endParaRPr sz="3800">
              <a:latin typeface="Arial" panose="020B0604020202020204"/>
              <a:cs typeface="Arial" panose="020B0604020202020204"/>
            </a:endParaRPr>
          </a:p>
        </p:txBody>
      </p:sp>
      <p:sp>
        <p:nvSpPr>
          <p:cNvPr id="72" name="object 72"/>
          <p:cNvSpPr txBox="1">
            <a:spLocks noGrp="1"/>
          </p:cNvSpPr>
          <p:nvPr>
            <p:ph type="sldNum" sz="quarter" idx="7"/>
          </p:nvPr>
        </p:nvSpPr>
        <p:spPr>
          <a:prstGeom prst="rect">
            <a:avLst/>
          </a:prstGeom>
        </p:spPr>
        <p:txBody>
          <a:bodyPr vert="horz" wrap="square" lIns="0" tIns="7620" rIns="0" bIns="0" rtlCol="0">
            <a:spAutoFit/>
          </a:bodyPr>
          <a:lstStyle/>
          <a:p>
            <a:pPr marL="25400">
              <a:lnSpc>
                <a:spcPct val="100000"/>
              </a:lnSpc>
              <a:spcBef>
                <a:spcPts val="60"/>
              </a:spcBef>
            </a:pPr>
            <a:r>
              <a:rPr spc="15" dirty="0"/>
              <a:t>35</a:t>
            </a:r>
            <a:endParaRPr spc="15" dirty="0"/>
          </a:p>
        </p:txBody>
      </p:sp>
      <p:sp>
        <p:nvSpPr>
          <p:cNvPr id="70" name="object 70"/>
          <p:cNvSpPr txBox="1"/>
          <p:nvPr/>
        </p:nvSpPr>
        <p:spPr>
          <a:xfrm>
            <a:off x="11379333" y="3344672"/>
            <a:ext cx="2347595" cy="608965"/>
          </a:xfrm>
          <a:prstGeom prst="rect">
            <a:avLst/>
          </a:prstGeom>
        </p:spPr>
        <p:txBody>
          <a:bodyPr vert="horz" wrap="square" lIns="0" tIns="15875" rIns="0" bIns="0" rtlCol="0">
            <a:spAutoFit/>
          </a:bodyPr>
          <a:lstStyle/>
          <a:p>
            <a:pPr marL="12700">
              <a:lnSpc>
                <a:spcPct val="100000"/>
              </a:lnSpc>
              <a:spcBef>
                <a:spcPts val="125"/>
              </a:spcBef>
            </a:pPr>
            <a:r>
              <a:rPr sz="3800" spc="5" dirty="0">
                <a:latin typeface="Arial" panose="020B0604020202020204"/>
                <a:cs typeface="Arial" panose="020B0604020202020204"/>
              </a:rPr>
              <a:t>Secondary</a:t>
            </a:r>
            <a:endParaRPr sz="3800">
              <a:latin typeface="Arial" panose="020B0604020202020204"/>
              <a:cs typeface="Arial" panose="020B0604020202020204"/>
            </a:endParaRPr>
          </a:p>
        </p:txBody>
      </p:sp>
      <p:sp>
        <p:nvSpPr>
          <p:cNvPr id="71" name="object 71"/>
          <p:cNvSpPr txBox="1"/>
          <p:nvPr/>
        </p:nvSpPr>
        <p:spPr>
          <a:xfrm>
            <a:off x="16510930" y="3840234"/>
            <a:ext cx="1752600" cy="1655445"/>
          </a:xfrm>
          <a:prstGeom prst="rect">
            <a:avLst/>
          </a:prstGeom>
        </p:spPr>
        <p:txBody>
          <a:bodyPr vert="horz" wrap="square" lIns="0" tIns="12065" rIns="0" bIns="0" rtlCol="0">
            <a:spAutoFit/>
          </a:bodyPr>
          <a:lstStyle/>
          <a:p>
            <a:pPr marL="127000" marR="5080" indent="-114935">
              <a:lnSpc>
                <a:spcPct val="141000"/>
              </a:lnSpc>
              <a:spcBef>
                <a:spcPts val="95"/>
              </a:spcBef>
            </a:pPr>
            <a:r>
              <a:rPr sz="3800" spc="5" dirty="0">
                <a:latin typeface="Arial" panose="020B0604020202020204"/>
                <a:cs typeface="Arial" panose="020B0604020202020204"/>
              </a:rPr>
              <a:t>Packet</a:t>
            </a:r>
            <a:r>
              <a:rPr sz="3800" spc="5" dirty="0">
                <a:latin typeface="Arial" panose="020B0604020202020204"/>
                <a:cs typeface="Arial" panose="020B0604020202020204"/>
              </a:rPr>
              <a:t>s  </a:t>
            </a:r>
            <a:r>
              <a:rPr sz="3800" spc="10" dirty="0">
                <a:latin typeface="Arial" panose="020B0604020202020204"/>
                <a:cs typeface="Arial" panose="020B0604020202020204"/>
              </a:rPr>
              <a:t>Queue</a:t>
            </a:r>
            <a:endParaRPr sz="3800">
              <a:latin typeface="Arial" panose="020B0604020202020204"/>
              <a:cs typeface="Arial" panose="020B0604020202020204"/>
            </a:endParaRPr>
          </a:p>
        </p:txBody>
      </p:sp>
      <p:grpSp>
        <p:nvGrpSpPr>
          <p:cNvPr id="95" name="组合 94"/>
          <p:cNvGrpSpPr/>
          <p:nvPr/>
        </p:nvGrpSpPr>
        <p:grpSpPr>
          <a:xfrm>
            <a:off x="342265" y="6630035"/>
            <a:ext cx="19419570" cy="2787650"/>
            <a:chOff x="539" y="10441"/>
            <a:chExt cx="30582" cy="4390"/>
          </a:xfrm>
        </p:grpSpPr>
        <p:sp>
          <p:nvSpPr>
            <p:cNvPr id="91" name="object 91"/>
            <p:cNvSpPr/>
            <p:nvPr/>
          </p:nvSpPr>
          <p:spPr>
            <a:xfrm>
              <a:off x="539" y="10441"/>
              <a:ext cx="30582" cy="4390"/>
            </a:xfrm>
            <a:custGeom>
              <a:avLst/>
              <a:gdLst/>
              <a:ahLst/>
              <a:cxnLst/>
              <a:rect l="l" t="t" r="r" b="b"/>
              <a:pathLst>
                <a:path w="19419570" h="2787650">
                  <a:moveTo>
                    <a:pt x="18954778" y="0"/>
                  </a:moveTo>
                  <a:lnTo>
                    <a:pt x="464513" y="0"/>
                  </a:lnTo>
                  <a:lnTo>
                    <a:pt x="417019" y="2398"/>
                  </a:lnTo>
                  <a:lnTo>
                    <a:pt x="370897" y="9437"/>
                  </a:lnTo>
                  <a:lnTo>
                    <a:pt x="326381" y="20883"/>
                  </a:lnTo>
                  <a:lnTo>
                    <a:pt x="283703" y="36503"/>
                  </a:lnTo>
                  <a:lnTo>
                    <a:pt x="243098" y="56064"/>
                  </a:lnTo>
                  <a:lnTo>
                    <a:pt x="204799" y="79331"/>
                  </a:lnTo>
                  <a:lnTo>
                    <a:pt x="169039" y="106072"/>
                  </a:lnTo>
                  <a:lnTo>
                    <a:pt x="136052" y="136052"/>
                  </a:lnTo>
                  <a:lnTo>
                    <a:pt x="106072" y="169039"/>
                  </a:lnTo>
                  <a:lnTo>
                    <a:pt x="79331" y="204799"/>
                  </a:lnTo>
                  <a:lnTo>
                    <a:pt x="56064" y="243098"/>
                  </a:lnTo>
                  <a:lnTo>
                    <a:pt x="36503" y="283703"/>
                  </a:lnTo>
                  <a:lnTo>
                    <a:pt x="20883" y="326381"/>
                  </a:lnTo>
                  <a:lnTo>
                    <a:pt x="9437" y="370897"/>
                  </a:lnTo>
                  <a:lnTo>
                    <a:pt x="2398" y="417019"/>
                  </a:lnTo>
                  <a:lnTo>
                    <a:pt x="0" y="464513"/>
                  </a:lnTo>
                  <a:lnTo>
                    <a:pt x="0" y="2322510"/>
                  </a:lnTo>
                  <a:lnTo>
                    <a:pt x="2398" y="2370004"/>
                  </a:lnTo>
                  <a:lnTo>
                    <a:pt x="9437" y="2416126"/>
                  </a:lnTo>
                  <a:lnTo>
                    <a:pt x="20883" y="2460642"/>
                  </a:lnTo>
                  <a:lnTo>
                    <a:pt x="36503" y="2503320"/>
                  </a:lnTo>
                  <a:lnTo>
                    <a:pt x="56064" y="2543925"/>
                  </a:lnTo>
                  <a:lnTo>
                    <a:pt x="79331" y="2582224"/>
                  </a:lnTo>
                  <a:lnTo>
                    <a:pt x="106072" y="2617984"/>
                  </a:lnTo>
                  <a:lnTo>
                    <a:pt x="136052" y="2650971"/>
                  </a:lnTo>
                  <a:lnTo>
                    <a:pt x="169039" y="2680951"/>
                  </a:lnTo>
                  <a:lnTo>
                    <a:pt x="204799" y="2707692"/>
                  </a:lnTo>
                  <a:lnTo>
                    <a:pt x="243098" y="2730959"/>
                  </a:lnTo>
                  <a:lnTo>
                    <a:pt x="283703" y="2750520"/>
                  </a:lnTo>
                  <a:lnTo>
                    <a:pt x="326381" y="2766140"/>
                  </a:lnTo>
                  <a:lnTo>
                    <a:pt x="370897" y="2777586"/>
                  </a:lnTo>
                  <a:lnTo>
                    <a:pt x="417019" y="2784625"/>
                  </a:lnTo>
                  <a:lnTo>
                    <a:pt x="464513" y="2787024"/>
                  </a:lnTo>
                  <a:lnTo>
                    <a:pt x="18954778" y="2787024"/>
                  </a:lnTo>
                  <a:lnTo>
                    <a:pt x="19002273" y="2784625"/>
                  </a:lnTo>
                  <a:lnTo>
                    <a:pt x="19048395" y="2777586"/>
                  </a:lnTo>
                  <a:lnTo>
                    <a:pt x="19092911" y="2766140"/>
                  </a:lnTo>
                  <a:lnTo>
                    <a:pt x="19135589" y="2750520"/>
                  </a:lnTo>
                  <a:lnTo>
                    <a:pt x="19176194" y="2730959"/>
                  </a:lnTo>
                  <a:lnTo>
                    <a:pt x="19214493" y="2707692"/>
                  </a:lnTo>
                  <a:lnTo>
                    <a:pt x="19250252" y="2680951"/>
                  </a:lnTo>
                  <a:lnTo>
                    <a:pt x="19283238" y="2650971"/>
                  </a:lnTo>
                  <a:lnTo>
                    <a:pt x="19313218" y="2617984"/>
                  </a:lnTo>
                  <a:lnTo>
                    <a:pt x="19339958" y="2582224"/>
                  </a:lnTo>
                  <a:lnTo>
                    <a:pt x="19363225" y="2543925"/>
                  </a:lnTo>
                  <a:lnTo>
                    <a:pt x="19382785" y="2503320"/>
                  </a:lnTo>
                  <a:lnTo>
                    <a:pt x="19398405" y="2460642"/>
                  </a:lnTo>
                  <a:lnTo>
                    <a:pt x="19409851" y="2416126"/>
                  </a:lnTo>
                  <a:lnTo>
                    <a:pt x="19416890" y="2370004"/>
                  </a:lnTo>
                  <a:lnTo>
                    <a:pt x="19419288" y="2322510"/>
                  </a:lnTo>
                  <a:lnTo>
                    <a:pt x="19419288" y="464513"/>
                  </a:lnTo>
                  <a:lnTo>
                    <a:pt x="19416890" y="417019"/>
                  </a:lnTo>
                  <a:lnTo>
                    <a:pt x="19409851" y="370897"/>
                  </a:lnTo>
                  <a:lnTo>
                    <a:pt x="19398405" y="326381"/>
                  </a:lnTo>
                  <a:lnTo>
                    <a:pt x="19382785" y="283703"/>
                  </a:lnTo>
                  <a:lnTo>
                    <a:pt x="19363225" y="243098"/>
                  </a:lnTo>
                  <a:lnTo>
                    <a:pt x="19339958" y="204799"/>
                  </a:lnTo>
                  <a:lnTo>
                    <a:pt x="19313218" y="169039"/>
                  </a:lnTo>
                  <a:lnTo>
                    <a:pt x="19283238" y="136052"/>
                  </a:lnTo>
                  <a:lnTo>
                    <a:pt x="19250252" y="106072"/>
                  </a:lnTo>
                  <a:lnTo>
                    <a:pt x="19214493" y="79331"/>
                  </a:lnTo>
                  <a:lnTo>
                    <a:pt x="19176194" y="56064"/>
                  </a:lnTo>
                  <a:lnTo>
                    <a:pt x="19135589" y="36503"/>
                  </a:lnTo>
                  <a:lnTo>
                    <a:pt x="19092911" y="20883"/>
                  </a:lnTo>
                  <a:lnTo>
                    <a:pt x="19048395" y="9437"/>
                  </a:lnTo>
                  <a:lnTo>
                    <a:pt x="19002273" y="2398"/>
                  </a:lnTo>
                  <a:lnTo>
                    <a:pt x="18954778" y="0"/>
                  </a:lnTo>
                  <a:close/>
                </a:path>
              </a:pathLst>
            </a:custGeom>
            <a:solidFill>
              <a:srgbClr val="F8BA00"/>
            </a:solidFill>
          </p:spPr>
          <p:txBody>
            <a:bodyPr wrap="square" lIns="0" tIns="0" rIns="0" bIns="0" rtlCol="0"/>
            <a:p/>
          </p:txBody>
        </p:sp>
        <p:sp>
          <p:nvSpPr>
            <p:cNvPr id="93" name="object 93"/>
            <p:cNvSpPr txBox="1"/>
            <p:nvPr/>
          </p:nvSpPr>
          <p:spPr>
            <a:xfrm>
              <a:off x="2312" y="11638"/>
              <a:ext cx="27335" cy="2114"/>
            </a:xfrm>
            <a:prstGeom prst="rect">
              <a:avLst/>
            </a:prstGeom>
          </p:spPr>
          <p:txBody>
            <a:bodyPr vert="horz" wrap="square" lIns="0" tIns="17145" rIns="0" bIns="0" rtlCol="0">
              <a:spAutoFit/>
            </a:bodyPr>
            <a:p>
              <a:pPr marL="38100">
                <a:lnSpc>
                  <a:spcPct val="100000"/>
                </a:lnSpc>
                <a:spcBef>
                  <a:spcPts val="135"/>
                </a:spcBef>
              </a:pPr>
              <a:r>
                <a:rPr sz="4250" b="1" spc="10" dirty="0">
                  <a:latin typeface="Arial" panose="020B0604020202020204"/>
                  <a:cs typeface="Arial" panose="020B0604020202020204"/>
                </a:rPr>
                <a:t>cFFS-based queues has a small memory footprint and requires</a:t>
              </a:r>
              <a:endParaRPr sz="4250" b="1" spc="10" dirty="0">
                <a:latin typeface="Arial" panose="020B0604020202020204"/>
                <a:cs typeface="Arial" panose="020B0604020202020204"/>
              </a:endParaRPr>
            </a:p>
            <a:p>
              <a:pPr marL="38100" algn="ctr">
                <a:lnSpc>
                  <a:spcPct val="100000"/>
                </a:lnSpc>
                <a:spcBef>
                  <a:spcPts val="135"/>
                </a:spcBef>
              </a:pPr>
              <a:r>
                <a:rPr sz="4250" b="1" spc="10" dirty="0">
                  <a:latin typeface="Arial" panose="020B0604020202020204"/>
                  <a:cs typeface="Arial" panose="020B0604020202020204"/>
                </a:rPr>
                <a:t>O(log</a:t>
              </a:r>
              <a:r>
                <a:rPr sz="4275" spc="15" baseline="-19000" dirty="0">
                  <a:latin typeface="Courier New" panose="02070309020205020404"/>
                  <a:cs typeface="Courier New" panose="02070309020205020404"/>
                </a:rPr>
                <a:t>w </a:t>
              </a:r>
              <a:r>
                <a:rPr sz="4250" b="1" spc="15" dirty="0">
                  <a:latin typeface="Arial" panose="020B0604020202020204"/>
                  <a:cs typeface="Arial" panose="020B0604020202020204"/>
                </a:rPr>
                <a:t>N) steps </a:t>
              </a:r>
              <a:r>
                <a:rPr sz="4250" b="1" spc="10" dirty="0">
                  <a:latin typeface="Arial" panose="020B0604020202020204"/>
                  <a:cs typeface="Arial" panose="020B0604020202020204"/>
                </a:rPr>
                <a:t>for </a:t>
              </a:r>
              <a:r>
                <a:rPr sz="4250" b="1" spc="15" dirty="0">
                  <a:latin typeface="Arial" panose="020B0604020202020204"/>
                  <a:cs typeface="Arial" panose="020B0604020202020204"/>
                </a:rPr>
                <a:t>ExtractMin operating over </a:t>
              </a:r>
              <a:r>
                <a:rPr sz="4250" b="1" spc="20" dirty="0">
                  <a:latin typeface="Arial" panose="020B0604020202020204"/>
                  <a:cs typeface="Arial" panose="020B0604020202020204"/>
                </a:rPr>
                <a:t>a </a:t>
              </a:r>
              <a:r>
                <a:rPr sz="4250" b="1" spc="15" dirty="0">
                  <a:latin typeface="Arial" panose="020B0604020202020204"/>
                  <a:cs typeface="Arial" panose="020B0604020202020204"/>
                </a:rPr>
                <a:t>small</a:t>
              </a:r>
              <a:r>
                <a:rPr sz="4250" b="1" spc="-509" dirty="0">
                  <a:latin typeface="Arial" panose="020B0604020202020204"/>
                  <a:cs typeface="Arial" panose="020B0604020202020204"/>
                </a:rPr>
                <a:t> </a:t>
              </a:r>
              <a:r>
                <a:rPr sz="4250" b="1" spc="25" dirty="0">
                  <a:latin typeface="Arial" panose="020B0604020202020204"/>
                  <a:cs typeface="Arial" panose="020B0604020202020204"/>
                </a:rPr>
                <a:t>N</a:t>
              </a:r>
              <a:endParaRPr sz="4250">
                <a:latin typeface="Arial" panose="020B0604020202020204"/>
                <a:cs typeface="Arial" panose="020B0604020202020204"/>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99259" y="4908615"/>
            <a:ext cx="14711680" cy="1433195"/>
          </a:xfrm>
          <a:prstGeom prst="rect">
            <a:avLst/>
          </a:prstGeom>
        </p:spPr>
        <p:txBody>
          <a:bodyPr vert="horz" wrap="square" lIns="0" tIns="17145" rIns="0" bIns="0" rtlCol="0">
            <a:spAutoFit/>
          </a:bodyPr>
          <a:lstStyle/>
          <a:p>
            <a:pPr marL="12700">
              <a:lnSpc>
                <a:spcPct val="100000"/>
              </a:lnSpc>
              <a:spcBef>
                <a:spcPts val="135"/>
              </a:spcBef>
            </a:pPr>
            <a:r>
              <a:rPr spc="185" dirty="0">
                <a:solidFill>
                  <a:srgbClr val="FFFFFF"/>
                </a:solidFill>
              </a:rPr>
              <a:t>Scheduler</a:t>
            </a:r>
            <a:r>
              <a:rPr spc="-25" dirty="0">
                <a:solidFill>
                  <a:srgbClr val="FFFFFF"/>
                </a:solidFill>
              </a:rPr>
              <a:t> </a:t>
            </a:r>
            <a:r>
              <a:rPr spc="229" dirty="0">
                <a:solidFill>
                  <a:srgbClr val="FFFFFF"/>
                </a:solidFill>
              </a:rPr>
              <a:t>Programmability</a:t>
            </a:r>
            <a:endParaRPr spc="229" dirty="0">
              <a:solidFill>
                <a:srgbClr val="FFFFFF"/>
              </a:solidFill>
            </a:endParaRPr>
          </a:p>
        </p:txBody>
      </p:sp>
      <p:sp>
        <p:nvSpPr>
          <p:cNvPr id="3" name="object 3"/>
          <p:cNvSpPr txBox="1">
            <a:spLocks noGrp="1"/>
          </p:cNvSpPr>
          <p:nvPr>
            <p:ph type="sldNum" sz="quarter" idx="7"/>
          </p:nvPr>
        </p:nvSpPr>
        <p:spPr>
          <a:prstGeom prst="rect">
            <a:avLst/>
          </a:prstGeom>
        </p:spPr>
        <p:txBody>
          <a:bodyPr vert="horz" wrap="square" lIns="0" tIns="7620" rIns="0" bIns="0" rtlCol="0">
            <a:spAutoFit/>
          </a:bodyPr>
          <a:lstStyle/>
          <a:p>
            <a:pPr marL="25400">
              <a:lnSpc>
                <a:spcPct val="100000"/>
              </a:lnSpc>
              <a:spcBef>
                <a:spcPts val="60"/>
              </a:spcBef>
            </a:pPr>
            <a:r>
              <a:rPr spc="15" dirty="0"/>
              <a:t>37</a:t>
            </a:r>
            <a:endParaRPr spc="15" dirty="0"/>
          </a:p>
        </p:txBody>
      </p:sp>
      <p:pic>
        <p:nvPicPr>
          <p:cNvPr id="4" name="图片 3"/>
          <p:cNvPicPr>
            <a:picLocks noChangeAspect="1"/>
          </p:cNvPicPr>
          <p:nvPr/>
        </p:nvPicPr>
        <p:blipFill>
          <a:blip r:embed="rId1"/>
          <a:stretch>
            <a:fillRect/>
          </a:stretch>
        </p:blipFill>
        <p:spPr>
          <a:xfrm>
            <a:off x="-37465" y="4406900"/>
            <a:ext cx="20178395" cy="340868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525316" y="3052863"/>
            <a:ext cx="16228694" cy="5767070"/>
          </a:xfrm>
          <a:prstGeom prst="rect">
            <a:avLst/>
          </a:prstGeom>
        </p:spPr>
        <p:txBody>
          <a:bodyPr vert="horz" wrap="square" lIns="0" tIns="381000" rIns="0" bIns="0" rtlCol="0">
            <a:spAutoFit/>
          </a:bodyPr>
          <a:lstStyle/>
          <a:p>
            <a:pPr marL="682625" indent="-670560">
              <a:lnSpc>
                <a:spcPct val="100000"/>
              </a:lnSpc>
              <a:spcBef>
                <a:spcPts val="3000"/>
              </a:spcBef>
              <a:buSzPct val="125000"/>
              <a:buChar char="•"/>
              <a:tabLst>
                <a:tab pos="682625" algn="l"/>
                <a:tab pos="683260" algn="l"/>
              </a:tabLst>
            </a:pPr>
            <a:r>
              <a:rPr sz="5000" dirty="0">
                <a:latin typeface="Arial" panose="020B0604020202020204"/>
                <a:cs typeface="Arial" panose="020B0604020202020204"/>
                <a:sym typeface="+mn-ea"/>
              </a:rPr>
              <a:t>scheduling transactions</a:t>
            </a:r>
            <a:endParaRPr sz="5000" dirty="0">
              <a:latin typeface="Arial" panose="020B0604020202020204"/>
              <a:cs typeface="Arial" panose="020B0604020202020204"/>
              <a:sym typeface="+mn-ea"/>
            </a:endParaRPr>
          </a:p>
          <a:p>
            <a:pPr marL="682625" indent="-670560">
              <a:lnSpc>
                <a:spcPct val="100000"/>
              </a:lnSpc>
              <a:spcBef>
                <a:spcPts val="3000"/>
              </a:spcBef>
              <a:buSzPct val="125000"/>
              <a:buChar char="•"/>
              <a:tabLst>
                <a:tab pos="682625" algn="l"/>
                <a:tab pos="683260" algn="l"/>
              </a:tabLst>
            </a:pPr>
            <a:endParaRPr sz="5000" dirty="0">
              <a:latin typeface="Arial" panose="020B0604020202020204"/>
              <a:cs typeface="Arial" panose="020B0604020202020204"/>
            </a:endParaRPr>
          </a:p>
          <a:p>
            <a:pPr marL="682625" indent="-670560">
              <a:lnSpc>
                <a:spcPct val="100000"/>
              </a:lnSpc>
              <a:spcBef>
                <a:spcPts val="3000"/>
              </a:spcBef>
              <a:buSzPct val="125000"/>
              <a:buChar char="•"/>
              <a:tabLst>
                <a:tab pos="682625" algn="l"/>
                <a:tab pos="683260" algn="l"/>
              </a:tabLst>
            </a:pPr>
            <a:r>
              <a:rPr sz="5000" dirty="0">
                <a:latin typeface="Arial" panose="020B0604020202020204"/>
                <a:cs typeface="Arial" panose="020B0604020202020204"/>
              </a:rPr>
              <a:t>scheduling trees</a:t>
            </a:r>
            <a:endParaRPr sz="5000" dirty="0">
              <a:latin typeface="Arial" panose="020B0604020202020204"/>
              <a:cs typeface="Arial" panose="020B0604020202020204"/>
            </a:endParaRPr>
          </a:p>
          <a:p>
            <a:pPr marL="12065" indent="0">
              <a:lnSpc>
                <a:spcPct val="100000"/>
              </a:lnSpc>
              <a:spcBef>
                <a:spcPts val="3000"/>
              </a:spcBef>
              <a:buSzPct val="125000"/>
              <a:buNone/>
              <a:tabLst>
                <a:tab pos="682625" algn="l"/>
                <a:tab pos="683260" algn="l"/>
              </a:tabLst>
            </a:pPr>
            <a:r>
              <a:rPr sz="5000" dirty="0">
                <a:latin typeface="Arial" panose="020B0604020202020204"/>
                <a:cs typeface="Arial" panose="020B0604020202020204"/>
              </a:rPr>
              <a:t> </a:t>
            </a:r>
            <a:endParaRPr sz="5000" dirty="0">
              <a:latin typeface="Arial" panose="020B0604020202020204"/>
              <a:cs typeface="Arial" panose="020B0604020202020204"/>
            </a:endParaRPr>
          </a:p>
          <a:p>
            <a:pPr marL="682625" indent="-670560">
              <a:lnSpc>
                <a:spcPct val="100000"/>
              </a:lnSpc>
              <a:spcBef>
                <a:spcPts val="3000"/>
              </a:spcBef>
              <a:buSzPct val="125000"/>
              <a:buChar char="•"/>
              <a:tabLst>
                <a:tab pos="682625" algn="l"/>
                <a:tab pos="683260" algn="l"/>
              </a:tabLst>
            </a:pPr>
            <a:r>
              <a:rPr sz="5000" dirty="0">
                <a:latin typeface="Arial" panose="020B0604020202020204"/>
                <a:cs typeface="Arial" panose="020B0604020202020204"/>
                <a:sym typeface="+mn-ea"/>
              </a:rPr>
              <a:t>shap</a:t>
            </a:r>
            <a:r>
              <a:rPr sz="5000" dirty="0">
                <a:latin typeface="Arial" panose="020B0604020202020204"/>
                <a:cs typeface="Arial" panose="020B0604020202020204"/>
              </a:rPr>
              <a:t>ing transactions</a:t>
            </a:r>
            <a:endParaRPr sz="5000">
              <a:latin typeface="Arial" panose="020B0604020202020204"/>
              <a:cs typeface="Arial" panose="020B0604020202020204"/>
            </a:endParaRPr>
          </a:p>
        </p:txBody>
      </p:sp>
      <p:pic>
        <p:nvPicPr>
          <p:cNvPr id="8" name="图片 7"/>
          <p:cNvPicPr>
            <a:picLocks noChangeAspect="1"/>
          </p:cNvPicPr>
          <p:nvPr/>
        </p:nvPicPr>
        <p:blipFill>
          <a:blip r:embed="rId1"/>
          <a:stretch>
            <a:fillRect/>
          </a:stretch>
        </p:blipFill>
        <p:spPr>
          <a:xfrm>
            <a:off x="7760335" y="3894455"/>
            <a:ext cx="11021060" cy="4640580"/>
          </a:xfrm>
          <a:prstGeom prst="rect">
            <a:avLst/>
          </a:prstGeom>
        </p:spPr>
      </p:pic>
      <p:sp>
        <p:nvSpPr>
          <p:cNvPr id="6" name="object 6"/>
          <p:cNvSpPr txBox="1">
            <a:spLocks noGrp="1"/>
          </p:cNvSpPr>
          <p:nvPr>
            <p:ph type="sldNum" sz="quarter" idx="7"/>
          </p:nvPr>
        </p:nvSpPr>
        <p:spPr>
          <a:prstGeom prst="rect">
            <a:avLst/>
          </a:prstGeom>
        </p:spPr>
        <p:txBody>
          <a:bodyPr vert="horz" wrap="square" lIns="0" tIns="7620" rIns="0" bIns="0" rtlCol="0">
            <a:spAutoFit/>
          </a:bodyPr>
          <a:lstStyle/>
          <a:p>
            <a:pPr marL="25400">
              <a:lnSpc>
                <a:spcPct val="100000"/>
              </a:lnSpc>
              <a:spcBef>
                <a:spcPts val="60"/>
              </a:spcBef>
            </a:pPr>
            <a:r>
              <a:rPr spc="15" dirty="0"/>
              <a:t>38</a:t>
            </a:r>
            <a:endParaRPr spc="15" dirty="0"/>
          </a:p>
        </p:txBody>
      </p:sp>
      <p:sp>
        <p:nvSpPr>
          <p:cNvPr id="2" name="object 2"/>
          <p:cNvSpPr txBox="1">
            <a:spLocks noGrp="1"/>
          </p:cNvSpPr>
          <p:nvPr>
            <p:ph type="title"/>
          </p:nvPr>
        </p:nvSpPr>
        <p:spPr>
          <a:xfrm>
            <a:off x="3013385" y="489902"/>
            <a:ext cx="14083030" cy="1370965"/>
          </a:xfrm>
          <a:prstGeom prst="rect">
            <a:avLst/>
          </a:prstGeom>
        </p:spPr>
        <p:txBody>
          <a:bodyPr vert="horz" wrap="square" lIns="0" tIns="17145" rIns="0" bIns="0" rtlCol="0">
            <a:spAutoFit/>
          </a:bodyPr>
          <a:lstStyle/>
          <a:p>
            <a:pPr marL="12700">
              <a:lnSpc>
                <a:spcPct val="100000"/>
              </a:lnSpc>
              <a:spcBef>
                <a:spcPts val="135"/>
              </a:spcBef>
            </a:pPr>
            <a:r>
              <a:rPr sz="8800" spc="-65" dirty="0"/>
              <a:t>PIFO </a:t>
            </a:r>
            <a:r>
              <a:rPr sz="8800" spc="220" dirty="0"/>
              <a:t>Programming</a:t>
            </a:r>
            <a:r>
              <a:rPr sz="8800" spc="5" dirty="0"/>
              <a:t> </a:t>
            </a:r>
            <a:r>
              <a:rPr sz="8800" spc="325" dirty="0"/>
              <a:t>Model</a:t>
            </a:r>
            <a:endParaRPr sz="8800" spc="325"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sldNum" sz="quarter" idx="7"/>
          </p:nvPr>
        </p:nvSpPr>
        <p:spPr>
          <a:prstGeom prst="rect">
            <a:avLst/>
          </a:prstGeom>
        </p:spPr>
        <p:txBody>
          <a:bodyPr vert="horz" wrap="square" lIns="0" tIns="7620" rIns="0" bIns="0" rtlCol="0">
            <a:spAutoFit/>
          </a:bodyPr>
          <a:lstStyle/>
          <a:p>
            <a:pPr marL="25400">
              <a:lnSpc>
                <a:spcPct val="100000"/>
              </a:lnSpc>
              <a:spcBef>
                <a:spcPts val="60"/>
              </a:spcBef>
            </a:pPr>
            <a:r>
              <a:rPr spc="15" dirty="0"/>
              <a:t>38</a:t>
            </a:r>
            <a:endParaRPr spc="15" dirty="0"/>
          </a:p>
        </p:txBody>
      </p:sp>
      <p:sp>
        <p:nvSpPr>
          <p:cNvPr id="2" name="object 2"/>
          <p:cNvSpPr txBox="1">
            <a:spLocks noGrp="1"/>
          </p:cNvSpPr>
          <p:nvPr>
            <p:ph type="title"/>
          </p:nvPr>
        </p:nvSpPr>
        <p:spPr>
          <a:xfrm>
            <a:off x="3013385" y="489902"/>
            <a:ext cx="14083030" cy="1370965"/>
          </a:xfrm>
          <a:prstGeom prst="rect">
            <a:avLst/>
          </a:prstGeom>
        </p:spPr>
        <p:txBody>
          <a:bodyPr vert="horz" wrap="square" lIns="0" tIns="17145" rIns="0" bIns="0" rtlCol="0">
            <a:spAutoFit/>
          </a:bodyPr>
          <a:lstStyle/>
          <a:p>
            <a:pPr marL="12700">
              <a:lnSpc>
                <a:spcPct val="100000"/>
              </a:lnSpc>
              <a:spcBef>
                <a:spcPts val="135"/>
              </a:spcBef>
            </a:pPr>
            <a:r>
              <a:rPr sz="8800" spc="-65" dirty="0"/>
              <a:t>PIFO </a:t>
            </a:r>
            <a:r>
              <a:rPr sz="8800" spc="220" dirty="0"/>
              <a:t>Programming</a:t>
            </a:r>
            <a:r>
              <a:rPr sz="8800" spc="5" dirty="0"/>
              <a:t> </a:t>
            </a:r>
            <a:r>
              <a:rPr sz="8800" spc="325" dirty="0"/>
              <a:t>Model</a:t>
            </a:r>
            <a:endParaRPr sz="8800" spc="325" dirty="0"/>
          </a:p>
        </p:txBody>
      </p:sp>
      <p:sp>
        <p:nvSpPr>
          <p:cNvPr id="3" name="object 3"/>
          <p:cNvSpPr txBox="1"/>
          <p:nvPr/>
        </p:nvSpPr>
        <p:spPr>
          <a:xfrm>
            <a:off x="1421811" y="2983648"/>
            <a:ext cx="16228694" cy="3303270"/>
          </a:xfrm>
          <a:prstGeom prst="rect">
            <a:avLst/>
          </a:prstGeom>
        </p:spPr>
        <p:txBody>
          <a:bodyPr vert="horz" wrap="square" lIns="0" tIns="381000" rIns="0" bIns="0" rtlCol="0">
            <a:spAutoFit/>
          </a:bodyPr>
          <a:lstStyle/>
          <a:p>
            <a:pPr marL="682625" indent="-670560">
              <a:lnSpc>
                <a:spcPct val="100000"/>
              </a:lnSpc>
              <a:spcBef>
                <a:spcPts val="3000"/>
              </a:spcBef>
              <a:buSzPct val="125000"/>
              <a:buChar char="•"/>
              <a:tabLst>
                <a:tab pos="682625" algn="l"/>
                <a:tab pos="683260" algn="l"/>
              </a:tabLst>
            </a:pPr>
            <a:r>
              <a:rPr sz="5000" spc="-20" dirty="0">
                <a:latin typeface="Arial" panose="020B0604020202020204"/>
                <a:cs typeface="Arial" panose="020B0604020202020204"/>
              </a:rPr>
              <a:t>Eiﬀel </a:t>
            </a:r>
            <a:r>
              <a:rPr sz="5000" spc="50" dirty="0">
                <a:latin typeface="Arial" panose="020B0604020202020204"/>
                <a:cs typeface="Arial" panose="020B0604020202020204"/>
              </a:rPr>
              <a:t>extends </a:t>
            </a:r>
            <a:r>
              <a:rPr sz="5000" spc="-10" dirty="0">
                <a:latin typeface="Arial" panose="020B0604020202020204"/>
                <a:cs typeface="Arial" panose="020B0604020202020204"/>
              </a:rPr>
              <a:t>Push </a:t>
            </a:r>
            <a:r>
              <a:rPr sz="5000" spc="-40" dirty="0">
                <a:latin typeface="Arial" panose="020B0604020202020204"/>
                <a:cs typeface="Arial" panose="020B0604020202020204"/>
              </a:rPr>
              <a:t>In </a:t>
            </a:r>
            <a:r>
              <a:rPr sz="5000" spc="10" dirty="0">
                <a:latin typeface="Arial" panose="020B0604020202020204"/>
                <a:cs typeface="Arial" panose="020B0604020202020204"/>
              </a:rPr>
              <a:t>First </a:t>
            </a:r>
            <a:r>
              <a:rPr sz="5000" spc="45" dirty="0">
                <a:latin typeface="Arial" panose="020B0604020202020204"/>
                <a:cs typeface="Arial" panose="020B0604020202020204"/>
              </a:rPr>
              <a:t>Out </a:t>
            </a:r>
            <a:r>
              <a:rPr sz="5000" spc="-190" dirty="0">
                <a:latin typeface="Arial" panose="020B0604020202020204"/>
                <a:cs typeface="Arial" panose="020B0604020202020204"/>
              </a:rPr>
              <a:t>(PIFO)</a:t>
            </a:r>
            <a:r>
              <a:rPr sz="5000" spc="-5" dirty="0">
                <a:latin typeface="Arial" panose="020B0604020202020204"/>
                <a:cs typeface="Arial" panose="020B0604020202020204"/>
              </a:rPr>
              <a:t> </a:t>
            </a:r>
            <a:r>
              <a:rPr sz="5000" spc="70" dirty="0">
                <a:latin typeface="Arial" panose="020B0604020202020204"/>
                <a:cs typeface="Arial" panose="020B0604020202020204"/>
              </a:rPr>
              <a:t>model</a:t>
            </a:r>
            <a:endParaRPr sz="5000">
              <a:latin typeface="Arial" panose="020B0604020202020204"/>
              <a:cs typeface="Arial" panose="020B0604020202020204"/>
            </a:endParaRPr>
          </a:p>
          <a:p>
            <a:pPr marL="682625" marR="5080" indent="-670560">
              <a:lnSpc>
                <a:spcPct val="100000"/>
              </a:lnSpc>
              <a:spcBef>
                <a:spcPts val="4865"/>
              </a:spcBef>
              <a:buSzPct val="125000"/>
              <a:buChar char="•"/>
              <a:tabLst>
                <a:tab pos="682625" algn="l"/>
                <a:tab pos="683260" algn="l"/>
              </a:tabLst>
            </a:pPr>
            <a:r>
              <a:rPr sz="5000" spc="-100" dirty="0">
                <a:latin typeface="Arial" panose="020B0604020202020204"/>
                <a:cs typeface="Arial" panose="020B0604020202020204"/>
              </a:rPr>
              <a:t>PIFO </a:t>
            </a:r>
            <a:r>
              <a:rPr sz="5000" spc="70" dirty="0">
                <a:latin typeface="Arial" panose="020B0604020202020204"/>
                <a:cs typeface="Arial" panose="020B0604020202020204"/>
              </a:rPr>
              <a:t>model </a:t>
            </a:r>
            <a:r>
              <a:rPr sz="5000" spc="50" dirty="0">
                <a:latin typeface="Arial" panose="020B0604020202020204"/>
                <a:cs typeface="Arial" panose="020B0604020202020204"/>
              </a:rPr>
              <a:t>capture </a:t>
            </a:r>
            <a:r>
              <a:rPr sz="5000" spc="10" dirty="0">
                <a:latin typeface="Arial" panose="020B0604020202020204"/>
                <a:cs typeface="Arial" panose="020B0604020202020204"/>
              </a:rPr>
              <a:t>hierarchical </a:t>
            </a:r>
            <a:r>
              <a:rPr sz="5000" spc="55" dirty="0">
                <a:latin typeface="Arial" panose="020B0604020202020204"/>
                <a:cs typeface="Arial" panose="020B0604020202020204"/>
              </a:rPr>
              <a:t>policies </a:t>
            </a:r>
            <a:r>
              <a:rPr sz="5000" spc="30" dirty="0">
                <a:latin typeface="Arial" panose="020B0604020202020204"/>
                <a:cs typeface="Arial" panose="020B0604020202020204"/>
              </a:rPr>
              <a:t>using </a:t>
            </a:r>
            <a:r>
              <a:rPr sz="5000" spc="10" dirty="0">
                <a:latin typeface="Arial" panose="020B0604020202020204"/>
                <a:cs typeface="Arial" panose="020B0604020202020204"/>
              </a:rPr>
              <a:t>tress</a:t>
            </a:r>
            <a:r>
              <a:rPr sz="5000" spc="-95" dirty="0">
                <a:latin typeface="Arial" panose="020B0604020202020204"/>
                <a:cs typeface="Arial" panose="020B0604020202020204"/>
              </a:rPr>
              <a:t> </a:t>
            </a:r>
            <a:r>
              <a:rPr sz="5000" spc="100" dirty="0">
                <a:latin typeface="Arial" panose="020B0604020202020204"/>
                <a:cs typeface="Arial" panose="020B0604020202020204"/>
              </a:rPr>
              <a:t>of  </a:t>
            </a:r>
            <a:r>
              <a:rPr sz="5000" spc="65" dirty="0">
                <a:latin typeface="Arial" panose="020B0604020202020204"/>
                <a:cs typeface="Arial" panose="020B0604020202020204"/>
              </a:rPr>
              <a:t>priority </a:t>
            </a:r>
            <a:r>
              <a:rPr sz="5000" spc="10" dirty="0">
                <a:latin typeface="Arial" panose="020B0604020202020204"/>
                <a:cs typeface="Arial" panose="020B0604020202020204"/>
              </a:rPr>
              <a:t>queues </a:t>
            </a:r>
            <a:r>
              <a:rPr sz="5000" spc="-25" dirty="0">
                <a:latin typeface="Arial" panose="020B0604020202020204"/>
                <a:cs typeface="Arial" panose="020B0604020202020204"/>
              </a:rPr>
              <a:t>[Sivaraman </a:t>
            </a:r>
            <a:r>
              <a:rPr sz="5000" spc="40" dirty="0">
                <a:latin typeface="Arial" panose="020B0604020202020204"/>
                <a:cs typeface="Arial" panose="020B0604020202020204"/>
              </a:rPr>
              <a:t>et. </a:t>
            </a:r>
            <a:r>
              <a:rPr sz="5000" spc="-40" dirty="0">
                <a:latin typeface="Arial" panose="020B0604020202020204"/>
                <a:cs typeface="Arial" panose="020B0604020202020204"/>
              </a:rPr>
              <a:t>al </a:t>
            </a:r>
            <a:r>
              <a:rPr sz="5000" spc="20" dirty="0">
                <a:latin typeface="Arial" panose="020B0604020202020204"/>
                <a:cs typeface="Arial" panose="020B0604020202020204"/>
              </a:rPr>
              <a:t>SIGCOMM</a:t>
            </a:r>
            <a:r>
              <a:rPr sz="5000" spc="-20" dirty="0">
                <a:latin typeface="Arial" panose="020B0604020202020204"/>
                <a:cs typeface="Arial" panose="020B0604020202020204"/>
              </a:rPr>
              <a:t> </a:t>
            </a:r>
            <a:r>
              <a:rPr sz="5000" spc="55" dirty="0">
                <a:latin typeface="Arial" panose="020B0604020202020204"/>
                <a:cs typeface="Arial" panose="020B0604020202020204"/>
              </a:rPr>
              <a:t>’16]</a:t>
            </a:r>
            <a:endParaRPr sz="5000">
              <a:latin typeface="Arial" panose="020B0604020202020204"/>
              <a:cs typeface="Arial" panose="020B0604020202020204"/>
            </a:endParaRPr>
          </a:p>
        </p:txBody>
      </p:sp>
      <p:sp>
        <p:nvSpPr>
          <p:cNvPr id="4" name="object 4"/>
          <p:cNvSpPr txBox="1"/>
          <p:nvPr/>
        </p:nvSpPr>
        <p:spPr>
          <a:xfrm>
            <a:off x="1945355" y="6353598"/>
            <a:ext cx="264160" cy="3198495"/>
          </a:xfrm>
          <a:prstGeom prst="rect">
            <a:avLst/>
          </a:prstGeom>
        </p:spPr>
        <p:txBody>
          <a:bodyPr vert="horz" wrap="square" lIns="0" tIns="254635" rIns="0" bIns="0" rtlCol="0">
            <a:spAutoFit/>
          </a:bodyPr>
          <a:lstStyle/>
          <a:p>
            <a:pPr marL="12700">
              <a:lnSpc>
                <a:spcPct val="100000"/>
              </a:lnSpc>
              <a:spcBef>
                <a:spcPts val="2005"/>
              </a:spcBef>
            </a:pPr>
            <a:r>
              <a:rPr sz="5350" dirty="0">
                <a:latin typeface="Arial" panose="020B0604020202020204"/>
                <a:cs typeface="Arial" panose="020B0604020202020204"/>
              </a:rPr>
              <a:t>•</a:t>
            </a:r>
            <a:endParaRPr sz="5350">
              <a:latin typeface="Arial" panose="020B0604020202020204"/>
              <a:cs typeface="Arial" panose="020B0604020202020204"/>
            </a:endParaRPr>
          </a:p>
          <a:p>
            <a:pPr marL="12700">
              <a:lnSpc>
                <a:spcPct val="100000"/>
              </a:lnSpc>
              <a:spcBef>
                <a:spcPts val="1905"/>
              </a:spcBef>
            </a:pPr>
            <a:r>
              <a:rPr sz="5350" dirty="0">
                <a:latin typeface="Arial" panose="020B0604020202020204"/>
                <a:cs typeface="Arial" panose="020B0604020202020204"/>
              </a:rPr>
              <a:t>•</a:t>
            </a:r>
            <a:endParaRPr sz="5350">
              <a:latin typeface="Arial" panose="020B0604020202020204"/>
              <a:cs typeface="Arial" panose="020B0604020202020204"/>
            </a:endParaRPr>
          </a:p>
          <a:p>
            <a:pPr marL="12700">
              <a:lnSpc>
                <a:spcPct val="100000"/>
              </a:lnSpc>
              <a:spcBef>
                <a:spcPts val="1910"/>
              </a:spcBef>
            </a:pPr>
            <a:r>
              <a:rPr sz="5350" dirty="0">
                <a:latin typeface="Arial" panose="020B0604020202020204"/>
                <a:cs typeface="Arial" panose="020B0604020202020204"/>
              </a:rPr>
              <a:t>•</a:t>
            </a:r>
            <a:endParaRPr sz="5350">
              <a:latin typeface="Arial" panose="020B0604020202020204"/>
              <a:cs typeface="Arial" panose="020B0604020202020204"/>
            </a:endParaRPr>
          </a:p>
        </p:txBody>
      </p:sp>
      <p:sp>
        <p:nvSpPr>
          <p:cNvPr id="5" name="object 5"/>
          <p:cNvSpPr txBox="1"/>
          <p:nvPr/>
        </p:nvSpPr>
        <p:spPr>
          <a:xfrm>
            <a:off x="2615492" y="6667724"/>
            <a:ext cx="16000730" cy="2794000"/>
          </a:xfrm>
          <a:prstGeom prst="rect">
            <a:avLst/>
          </a:prstGeom>
        </p:spPr>
        <p:txBody>
          <a:bodyPr vert="horz" wrap="square" lIns="0" tIns="17145" rIns="0" bIns="0" rtlCol="0">
            <a:spAutoFit/>
          </a:bodyPr>
          <a:lstStyle/>
          <a:p>
            <a:pPr marL="12700">
              <a:lnSpc>
                <a:spcPct val="100000"/>
              </a:lnSpc>
              <a:spcBef>
                <a:spcPts val="135"/>
              </a:spcBef>
            </a:pPr>
            <a:r>
              <a:rPr sz="4250" spc="40" dirty="0">
                <a:latin typeface="Arial" panose="020B0604020202020204"/>
                <a:cs typeface="Arial" panose="020B0604020202020204"/>
              </a:rPr>
              <a:t>Packet </a:t>
            </a:r>
            <a:r>
              <a:rPr sz="4250" spc="25" dirty="0">
                <a:latin typeface="Arial" panose="020B0604020202020204"/>
                <a:cs typeface="Arial" panose="020B0604020202020204"/>
              </a:rPr>
              <a:t>ranking </a:t>
            </a:r>
            <a:r>
              <a:rPr sz="4250" spc="10" dirty="0">
                <a:latin typeface="Arial" panose="020B0604020202020204"/>
                <a:cs typeface="Arial" panose="020B0604020202020204"/>
              </a:rPr>
              <a:t>is </a:t>
            </a:r>
            <a:r>
              <a:rPr sz="4250" spc="60" dirty="0">
                <a:latin typeface="Arial" panose="020B0604020202020204"/>
                <a:cs typeface="Arial" panose="020B0604020202020204"/>
              </a:rPr>
              <a:t>performed </a:t>
            </a:r>
            <a:r>
              <a:rPr sz="4250" spc="55" dirty="0">
                <a:latin typeface="Arial" panose="020B0604020202020204"/>
                <a:cs typeface="Arial" panose="020B0604020202020204"/>
              </a:rPr>
              <a:t>on</a:t>
            </a:r>
            <a:r>
              <a:rPr sz="4250" spc="-85" dirty="0">
                <a:latin typeface="Arial" panose="020B0604020202020204"/>
                <a:cs typeface="Arial" panose="020B0604020202020204"/>
              </a:rPr>
              <a:t> </a:t>
            </a:r>
            <a:r>
              <a:rPr sz="4250" spc="5" dirty="0">
                <a:latin typeface="Arial" panose="020B0604020202020204"/>
                <a:cs typeface="Arial" panose="020B0604020202020204"/>
              </a:rPr>
              <a:t>enqueue</a:t>
            </a:r>
            <a:endParaRPr sz="4250">
              <a:latin typeface="Arial" panose="020B0604020202020204"/>
              <a:cs typeface="Arial" panose="020B0604020202020204"/>
            </a:endParaRPr>
          </a:p>
          <a:p>
            <a:pPr marL="12700" marR="5080">
              <a:lnSpc>
                <a:spcPts val="8330"/>
              </a:lnSpc>
              <a:spcBef>
                <a:spcPts val="815"/>
              </a:spcBef>
            </a:pPr>
            <a:r>
              <a:rPr sz="4250" spc="40" dirty="0">
                <a:latin typeface="Arial" panose="020B0604020202020204"/>
                <a:cs typeface="Arial" panose="020B0604020202020204"/>
              </a:rPr>
              <a:t>Scheduling </a:t>
            </a:r>
            <a:r>
              <a:rPr sz="4250" spc="45" dirty="0">
                <a:latin typeface="Arial" panose="020B0604020202020204"/>
                <a:cs typeface="Arial" panose="020B0604020202020204"/>
              </a:rPr>
              <a:t>and </a:t>
            </a:r>
            <a:r>
              <a:rPr sz="4250" spc="40" dirty="0">
                <a:latin typeface="Arial" panose="020B0604020202020204"/>
                <a:cs typeface="Arial" panose="020B0604020202020204"/>
              </a:rPr>
              <a:t>shaping </a:t>
            </a:r>
            <a:r>
              <a:rPr sz="4250" spc="-65" dirty="0">
                <a:latin typeface="Arial" panose="020B0604020202020204"/>
                <a:cs typeface="Arial" panose="020B0604020202020204"/>
              </a:rPr>
              <a:t>are </a:t>
            </a:r>
            <a:r>
              <a:rPr sz="4250" spc="70" dirty="0">
                <a:latin typeface="Arial" panose="020B0604020202020204"/>
                <a:cs typeface="Arial" panose="020B0604020202020204"/>
              </a:rPr>
              <a:t>tightly </a:t>
            </a:r>
            <a:r>
              <a:rPr sz="4250" spc="85" dirty="0">
                <a:latin typeface="Arial" panose="020B0604020202020204"/>
                <a:cs typeface="Arial" panose="020B0604020202020204"/>
              </a:rPr>
              <a:t>coupled </a:t>
            </a:r>
            <a:r>
              <a:rPr sz="4250" spc="10" dirty="0">
                <a:latin typeface="Arial" panose="020B0604020202020204"/>
                <a:cs typeface="Arial" panose="020B0604020202020204"/>
              </a:rPr>
              <a:t>in </a:t>
            </a:r>
            <a:r>
              <a:rPr sz="4250" spc="-65" dirty="0">
                <a:latin typeface="Arial" panose="020B0604020202020204"/>
                <a:cs typeface="Arial" panose="020B0604020202020204"/>
              </a:rPr>
              <a:t>a </a:t>
            </a:r>
            <a:r>
              <a:rPr sz="4250" spc="15" dirty="0">
                <a:latin typeface="Arial" panose="020B0604020202020204"/>
                <a:cs typeface="Arial" panose="020B0604020202020204"/>
              </a:rPr>
              <a:t>single</a:t>
            </a:r>
            <a:r>
              <a:rPr sz="4250" spc="-120" dirty="0">
                <a:latin typeface="Arial" panose="020B0604020202020204"/>
                <a:cs typeface="Arial" panose="020B0604020202020204"/>
              </a:rPr>
              <a:t> </a:t>
            </a:r>
            <a:r>
              <a:rPr sz="4250" spc="50" dirty="0">
                <a:latin typeface="Arial" panose="020B0604020202020204"/>
                <a:cs typeface="Arial" panose="020B0604020202020204"/>
              </a:rPr>
              <a:t>transaction  </a:t>
            </a:r>
            <a:r>
              <a:rPr sz="4250" spc="45" dirty="0">
                <a:latin typeface="Arial" panose="020B0604020202020204"/>
                <a:cs typeface="Arial" panose="020B0604020202020204"/>
              </a:rPr>
              <a:t>Implemented </a:t>
            </a:r>
            <a:r>
              <a:rPr sz="4250" spc="10" dirty="0">
                <a:latin typeface="Arial" panose="020B0604020202020204"/>
                <a:cs typeface="Arial" panose="020B0604020202020204"/>
              </a:rPr>
              <a:t>in </a:t>
            </a:r>
            <a:r>
              <a:rPr sz="4250" spc="5" dirty="0">
                <a:latin typeface="Arial" panose="020B0604020202020204"/>
                <a:cs typeface="Arial" panose="020B0604020202020204"/>
              </a:rPr>
              <a:t>hardware </a:t>
            </a:r>
            <a:r>
              <a:rPr sz="4250" spc="50" dirty="0">
                <a:latin typeface="Arial" panose="020B0604020202020204"/>
                <a:cs typeface="Arial" panose="020B0604020202020204"/>
              </a:rPr>
              <a:t>through </a:t>
            </a:r>
            <a:r>
              <a:rPr sz="4250" dirty="0">
                <a:latin typeface="Arial" panose="020B0604020202020204"/>
                <a:cs typeface="Arial" panose="020B0604020202020204"/>
              </a:rPr>
              <a:t>parallel</a:t>
            </a:r>
            <a:r>
              <a:rPr sz="4250" spc="-55" dirty="0">
                <a:latin typeface="Arial" panose="020B0604020202020204"/>
                <a:cs typeface="Arial" panose="020B0604020202020204"/>
              </a:rPr>
              <a:t> </a:t>
            </a:r>
            <a:r>
              <a:rPr sz="4250" spc="60" dirty="0">
                <a:latin typeface="Arial" panose="020B0604020202020204"/>
                <a:cs typeface="Arial" panose="020B0604020202020204"/>
              </a:rPr>
              <a:t>comparisons</a:t>
            </a:r>
            <a:endParaRPr sz="4250">
              <a:latin typeface="Arial" panose="020B0604020202020204"/>
              <a:cs typeface="Arial" panose="020B0604020202020204"/>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sldNum" sz="quarter" idx="7"/>
          </p:nvPr>
        </p:nvSpPr>
        <p:spPr>
          <a:prstGeom prst="rect">
            <a:avLst/>
          </a:prstGeom>
        </p:spPr>
        <p:txBody>
          <a:bodyPr vert="horz" wrap="square" lIns="0" tIns="7620" rIns="0" bIns="0" rtlCol="0">
            <a:spAutoFit/>
          </a:bodyPr>
          <a:lstStyle/>
          <a:p>
            <a:pPr marL="25400">
              <a:lnSpc>
                <a:spcPct val="100000"/>
              </a:lnSpc>
              <a:spcBef>
                <a:spcPts val="60"/>
              </a:spcBef>
            </a:pPr>
            <a:r>
              <a:rPr spc="15" dirty="0"/>
              <a:t>39</a:t>
            </a:r>
            <a:endParaRPr spc="15" dirty="0"/>
          </a:p>
        </p:txBody>
      </p:sp>
      <p:sp>
        <p:nvSpPr>
          <p:cNvPr id="2" name="object 2"/>
          <p:cNvSpPr txBox="1">
            <a:spLocks noGrp="1"/>
          </p:cNvSpPr>
          <p:nvPr>
            <p:ph type="title"/>
          </p:nvPr>
        </p:nvSpPr>
        <p:spPr>
          <a:xfrm>
            <a:off x="1005205" y="452374"/>
            <a:ext cx="18093690" cy="1370965"/>
          </a:xfrm>
          <a:prstGeom prst="rect">
            <a:avLst/>
          </a:prstGeom>
        </p:spPr>
        <p:txBody>
          <a:bodyPr vert="horz" wrap="square" lIns="0" tIns="17145" rIns="0" bIns="0" rtlCol="0">
            <a:spAutoFit/>
          </a:bodyPr>
          <a:lstStyle/>
          <a:p>
            <a:pPr marL="17780" algn="ctr">
              <a:lnSpc>
                <a:spcPct val="100000"/>
              </a:lnSpc>
              <a:spcBef>
                <a:spcPts val="135"/>
              </a:spcBef>
            </a:pPr>
            <a:r>
              <a:rPr sz="8800" spc="95" dirty="0"/>
              <a:t>Eiffel </a:t>
            </a:r>
            <a:r>
              <a:rPr sz="8800" spc="220" dirty="0"/>
              <a:t>Programming</a:t>
            </a:r>
            <a:r>
              <a:rPr sz="8800" spc="-140" dirty="0"/>
              <a:t> </a:t>
            </a:r>
            <a:r>
              <a:rPr sz="8800" spc="325" dirty="0"/>
              <a:t>Model</a:t>
            </a:r>
            <a:endParaRPr sz="8800" spc="325" dirty="0"/>
          </a:p>
        </p:txBody>
      </p:sp>
      <p:sp>
        <p:nvSpPr>
          <p:cNvPr id="3" name="object 3"/>
          <p:cNvSpPr txBox="1"/>
          <p:nvPr/>
        </p:nvSpPr>
        <p:spPr>
          <a:xfrm>
            <a:off x="1421811" y="4406013"/>
            <a:ext cx="11121390" cy="792480"/>
          </a:xfrm>
          <a:prstGeom prst="rect">
            <a:avLst/>
          </a:prstGeom>
        </p:spPr>
        <p:txBody>
          <a:bodyPr vert="horz" wrap="square" lIns="0" tIns="16510" rIns="0" bIns="0" rtlCol="0">
            <a:spAutoFit/>
          </a:bodyPr>
          <a:lstStyle/>
          <a:p>
            <a:pPr marL="682625" indent="-670560">
              <a:lnSpc>
                <a:spcPct val="100000"/>
              </a:lnSpc>
              <a:spcBef>
                <a:spcPts val="130"/>
              </a:spcBef>
              <a:buSzPct val="125000"/>
              <a:buChar char="•"/>
              <a:tabLst>
                <a:tab pos="682625" algn="l"/>
                <a:tab pos="683260" algn="l"/>
              </a:tabLst>
            </a:pPr>
            <a:r>
              <a:rPr sz="5000" spc="-20" dirty="0">
                <a:latin typeface="Arial" panose="020B0604020202020204"/>
                <a:cs typeface="Arial" panose="020B0604020202020204"/>
              </a:rPr>
              <a:t>Eiﬀel </a:t>
            </a:r>
            <a:r>
              <a:rPr sz="5000" spc="70" dirty="0">
                <a:latin typeface="Arial" panose="020B0604020202020204"/>
                <a:cs typeface="Arial" panose="020B0604020202020204"/>
              </a:rPr>
              <a:t>model </a:t>
            </a:r>
            <a:r>
              <a:rPr sz="5000" spc="50" dirty="0">
                <a:latin typeface="Arial" panose="020B0604020202020204"/>
                <a:cs typeface="Arial" panose="020B0604020202020204"/>
              </a:rPr>
              <a:t>extends </a:t>
            </a:r>
            <a:r>
              <a:rPr sz="5000" spc="40" dirty="0">
                <a:latin typeface="Arial" panose="020B0604020202020204"/>
                <a:cs typeface="Arial" panose="020B0604020202020204"/>
              </a:rPr>
              <a:t>the </a:t>
            </a:r>
            <a:r>
              <a:rPr sz="5000" spc="-100" dirty="0">
                <a:latin typeface="Arial" panose="020B0604020202020204"/>
                <a:cs typeface="Arial" panose="020B0604020202020204"/>
              </a:rPr>
              <a:t>PIFO</a:t>
            </a:r>
            <a:r>
              <a:rPr sz="5000" spc="-165" dirty="0">
                <a:latin typeface="Arial" panose="020B0604020202020204"/>
                <a:cs typeface="Arial" panose="020B0604020202020204"/>
              </a:rPr>
              <a:t> </a:t>
            </a:r>
            <a:r>
              <a:rPr sz="5000" spc="70" dirty="0">
                <a:latin typeface="Arial" panose="020B0604020202020204"/>
                <a:cs typeface="Arial" panose="020B0604020202020204"/>
              </a:rPr>
              <a:t>model</a:t>
            </a:r>
            <a:endParaRPr sz="5000">
              <a:latin typeface="Arial" panose="020B0604020202020204"/>
              <a:cs typeface="Arial" panose="020B0604020202020204"/>
            </a:endParaRPr>
          </a:p>
        </p:txBody>
      </p:sp>
      <p:sp>
        <p:nvSpPr>
          <p:cNvPr id="4" name="object 4"/>
          <p:cNvSpPr txBox="1"/>
          <p:nvPr/>
        </p:nvSpPr>
        <p:spPr>
          <a:xfrm>
            <a:off x="1945355" y="5264625"/>
            <a:ext cx="264160" cy="3229610"/>
          </a:xfrm>
          <a:prstGeom prst="rect">
            <a:avLst/>
          </a:prstGeom>
        </p:spPr>
        <p:txBody>
          <a:bodyPr vert="horz" wrap="square" lIns="0" tIns="264795" rIns="0" bIns="0" rtlCol="0">
            <a:spAutoFit/>
          </a:bodyPr>
          <a:lstStyle/>
          <a:p>
            <a:pPr marL="12700">
              <a:lnSpc>
                <a:spcPct val="100000"/>
              </a:lnSpc>
              <a:spcBef>
                <a:spcPts val="2085"/>
              </a:spcBef>
            </a:pPr>
            <a:r>
              <a:rPr sz="5350" dirty="0">
                <a:latin typeface="Arial" panose="020B0604020202020204"/>
                <a:cs typeface="Arial" panose="020B0604020202020204"/>
              </a:rPr>
              <a:t>•</a:t>
            </a:r>
            <a:endParaRPr sz="5350">
              <a:latin typeface="Arial" panose="020B0604020202020204"/>
              <a:cs typeface="Arial" panose="020B0604020202020204"/>
            </a:endParaRPr>
          </a:p>
          <a:p>
            <a:pPr marL="12700">
              <a:lnSpc>
                <a:spcPct val="100000"/>
              </a:lnSpc>
              <a:spcBef>
                <a:spcPts val="1990"/>
              </a:spcBef>
            </a:pPr>
            <a:r>
              <a:rPr sz="5350" dirty="0">
                <a:latin typeface="Arial" panose="020B0604020202020204"/>
                <a:cs typeface="Arial" panose="020B0604020202020204"/>
              </a:rPr>
              <a:t>•</a:t>
            </a:r>
            <a:endParaRPr sz="5350">
              <a:latin typeface="Arial" panose="020B0604020202020204"/>
              <a:cs typeface="Arial" panose="020B0604020202020204"/>
            </a:endParaRPr>
          </a:p>
          <a:p>
            <a:pPr marL="12700">
              <a:lnSpc>
                <a:spcPct val="100000"/>
              </a:lnSpc>
              <a:spcBef>
                <a:spcPts val="1990"/>
              </a:spcBef>
            </a:pPr>
            <a:r>
              <a:rPr sz="5350" dirty="0">
                <a:latin typeface="Arial" panose="020B0604020202020204"/>
                <a:cs typeface="Arial" panose="020B0604020202020204"/>
              </a:rPr>
              <a:t>•</a:t>
            </a:r>
            <a:endParaRPr sz="5350">
              <a:latin typeface="Arial" panose="020B0604020202020204"/>
              <a:cs typeface="Arial" panose="020B0604020202020204"/>
            </a:endParaRPr>
          </a:p>
        </p:txBody>
      </p:sp>
      <p:sp>
        <p:nvSpPr>
          <p:cNvPr id="5" name="object 5"/>
          <p:cNvSpPr txBox="1"/>
          <p:nvPr/>
        </p:nvSpPr>
        <p:spPr>
          <a:xfrm>
            <a:off x="2615492" y="5589223"/>
            <a:ext cx="14610080" cy="2814955"/>
          </a:xfrm>
          <a:prstGeom prst="rect">
            <a:avLst/>
          </a:prstGeom>
        </p:spPr>
        <p:txBody>
          <a:bodyPr vert="horz" wrap="square" lIns="0" tIns="17145" rIns="0" bIns="0" rtlCol="0">
            <a:spAutoFit/>
          </a:bodyPr>
          <a:lstStyle/>
          <a:p>
            <a:pPr marL="12700">
              <a:lnSpc>
                <a:spcPct val="100000"/>
              </a:lnSpc>
              <a:spcBef>
                <a:spcPts val="135"/>
              </a:spcBef>
            </a:pPr>
            <a:r>
              <a:rPr sz="4250" spc="40" dirty="0">
                <a:latin typeface="Arial" panose="020B0604020202020204"/>
                <a:cs typeface="Arial" panose="020B0604020202020204"/>
              </a:rPr>
              <a:t>Packets </a:t>
            </a:r>
            <a:r>
              <a:rPr sz="4250" spc="45" dirty="0">
                <a:latin typeface="Arial" panose="020B0604020202020204"/>
                <a:cs typeface="Arial" panose="020B0604020202020204"/>
              </a:rPr>
              <a:t>can </a:t>
            </a:r>
            <a:r>
              <a:rPr sz="4250" spc="55" dirty="0">
                <a:latin typeface="Arial" panose="020B0604020202020204"/>
                <a:cs typeface="Arial" panose="020B0604020202020204"/>
              </a:rPr>
              <a:t>be </a:t>
            </a:r>
            <a:r>
              <a:rPr sz="4250" spc="25" dirty="0">
                <a:latin typeface="Arial" panose="020B0604020202020204"/>
                <a:cs typeface="Arial" panose="020B0604020202020204"/>
              </a:rPr>
              <a:t>ordered </a:t>
            </a:r>
            <a:r>
              <a:rPr sz="4250" spc="50" dirty="0">
                <a:latin typeface="Arial" panose="020B0604020202020204"/>
                <a:cs typeface="Arial" panose="020B0604020202020204"/>
              </a:rPr>
              <a:t>based </a:t>
            </a:r>
            <a:r>
              <a:rPr sz="4250" spc="55" dirty="0">
                <a:latin typeface="Arial" panose="020B0604020202020204"/>
                <a:cs typeface="Arial" panose="020B0604020202020204"/>
              </a:rPr>
              <a:t>on </a:t>
            </a:r>
            <a:r>
              <a:rPr sz="4250" spc="90" dirty="0">
                <a:latin typeface="Arial" panose="020B0604020202020204"/>
                <a:cs typeface="Arial" panose="020B0604020202020204"/>
              </a:rPr>
              <a:t>flow</a:t>
            </a:r>
            <a:r>
              <a:rPr sz="4250" spc="-204" dirty="0">
                <a:latin typeface="Arial" panose="020B0604020202020204"/>
                <a:cs typeface="Arial" panose="020B0604020202020204"/>
              </a:rPr>
              <a:t> </a:t>
            </a:r>
            <a:r>
              <a:rPr sz="4250" spc="25" dirty="0">
                <a:latin typeface="Arial" panose="020B0604020202020204"/>
                <a:cs typeface="Arial" panose="020B0604020202020204"/>
              </a:rPr>
              <a:t>ranking</a:t>
            </a:r>
            <a:endParaRPr sz="4250">
              <a:latin typeface="Arial" panose="020B0604020202020204"/>
              <a:cs typeface="Arial" panose="020B0604020202020204"/>
            </a:endParaRPr>
          </a:p>
          <a:p>
            <a:pPr marL="12700" marR="5080">
              <a:lnSpc>
                <a:spcPct val="165000"/>
              </a:lnSpc>
            </a:pPr>
            <a:r>
              <a:rPr sz="4250" spc="30" dirty="0">
                <a:latin typeface="Arial" panose="020B0604020202020204"/>
                <a:cs typeface="Arial" panose="020B0604020202020204"/>
              </a:rPr>
              <a:t>Flows </a:t>
            </a:r>
            <a:r>
              <a:rPr sz="4250" spc="45" dirty="0">
                <a:latin typeface="Arial" panose="020B0604020202020204"/>
                <a:cs typeface="Arial" panose="020B0604020202020204"/>
              </a:rPr>
              <a:t>and </a:t>
            </a:r>
            <a:r>
              <a:rPr sz="4250" spc="70" dirty="0">
                <a:latin typeface="Arial" panose="020B0604020202020204"/>
                <a:cs typeface="Arial" panose="020B0604020202020204"/>
              </a:rPr>
              <a:t>packets </a:t>
            </a:r>
            <a:r>
              <a:rPr sz="4250" spc="45" dirty="0">
                <a:latin typeface="Arial" panose="020B0604020202020204"/>
                <a:cs typeface="Arial" panose="020B0604020202020204"/>
              </a:rPr>
              <a:t>can </a:t>
            </a:r>
            <a:r>
              <a:rPr sz="4250" spc="55" dirty="0">
                <a:latin typeface="Arial" panose="020B0604020202020204"/>
                <a:cs typeface="Arial" panose="020B0604020202020204"/>
              </a:rPr>
              <a:t>be </a:t>
            </a:r>
            <a:r>
              <a:rPr sz="4250" spc="30" dirty="0">
                <a:latin typeface="Arial" panose="020B0604020202020204"/>
                <a:cs typeface="Arial" panose="020B0604020202020204"/>
              </a:rPr>
              <a:t>ranked </a:t>
            </a:r>
            <a:r>
              <a:rPr sz="4250" spc="55" dirty="0">
                <a:latin typeface="Arial" panose="020B0604020202020204"/>
                <a:cs typeface="Arial" panose="020B0604020202020204"/>
              </a:rPr>
              <a:t>on </a:t>
            </a:r>
            <a:r>
              <a:rPr sz="4250" spc="5" dirty="0">
                <a:latin typeface="Arial" panose="020B0604020202020204"/>
                <a:cs typeface="Arial" panose="020B0604020202020204"/>
              </a:rPr>
              <a:t>enqueue </a:t>
            </a:r>
            <a:r>
              <a:rPr sz="4250" spc="45" dirty="0">
                <a:latin typeface="Arial" panose="020B0604020202020204"/>
                <a:cs typeface="Arial" panose="020B0604020202020204"/>
              </a:rPr>
              <a:t>and</a:t>
            </a:r>
            <a:r>
              <a:rPr sz="4250" spc="-245" dirty="0">
                <a:latin typeface="Arial" panose="020B0604020202020204"/>
                <a:cs typeface="Arial" panose="020B0604020202020204"/>
              </a:rPr>
              <a:t> </a:t>
            </a:r>
            <a:r>
              <a:rPr sz="4250" spc="30" dirty="0">
                <a:latin typeface="Arial" panose="020B0604020202020204"/>
                <a:cs typeface="Arial" panose="020B0604020202020204"/>
              </a:rPr>
              <a:t>dequeue  </a:t>
            </a:r>
            <a:r>
              <a:rPr sz="4250" spc="25" dirty="0">
                <a:latin typeface="Arial" panose="020B0604020202020204"/>
                <a:cs typeface="Arial" panose="020B0604020202020204"/>
              </a:rPr>
              <a:t>Shaping </a:t>
            </a:r>
            <a:r>
              <a:rPr sz="4250" spc="45" dirty="0">
                <a:latin typeface="Arial" panose="020B0604020202020204"/>
                <a:cs typeface="Arial" panose="020B0604020202020204"/>
              </a:rPr>
              <a:t>and scheduling </a:t>
            </a:r>
            <a:r>
              <a:rPr sz="4250" spc="-65" dirty="0">
                <a:latin typeface="Arial" panose="020B0604020202020204"/>
                <a:cs typeface="Arial" panose="020B0604020202020204"/>
              </a:rPr>
              <a:t>are </a:t>
            </a:r>
            <a:r>
              <a:rPr sz="4250" spc="75" dirty="0">
                <a:latin typeface="Arial" panose="020B0604020202020204"/>
                <a:cs typeface="Arial" panose="020B0604020202020204"/>
              </a:rPr>
              <a:t>decoupled </a:t>
            </a:r>
            <a:r>
              <a:rPr sz="4250" spc="65" dirty="0">
                <a:latin typeface="Arial" panose="020B0604020202020204"/>
                <a:cs typeface="Arial" panose="020B0604020202020204"/>
              </a:rPr>
              <a:t>for</a:t>
            </a:r>
            <a:r>
              <a:rPr sz="4250" spc="-55" dirty="0">
                <a:latin typeface="Arial" panose="020B0604020202020204"/>
                <a:cs typeface="Arial" panose="020B0604020202020204"/>
              </a:rPr>
              <a:t> </a:t>
            </a:r>
            <a:r>
              <a:rPr sz="4250" spc="60" dirty="0">
                <a:latin typeface="Arial" panose="020B0604020202020204"/>
                <a:cs typeface="Arial" panose="020B0604020202020204"/>
              </a:rPr>
              <a:t>eﬃciency</a:t>
            </a:r>
            <a:endParaRPr sz="4250">
              <a:latin typeface="Arial" panose="020B0604020202020204"/>
              <a:cs typeface="Arial" panose="020B0604020202020204"/>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798702" y="489902"/>
            <a:ext cx="12498070" cy="1370965"/>
          </a:xfrm>
          <a:prstGeom prst="rect">
            <a:avLst/>
          </a:prstGeom>
        </p:spPr>
        <p:txBody>
          <a:bodyPr vert="horz" wrap="square" lIns="0" tIns="17145" rIns="0" bIns="0" rtlCol="0">
            <a:spAutoFit/>
          </a:bodyPr>
          <a:lstStyle/>
          <a:p>
            <a:pPr marL="12700">
              <a:lnSpc>
                <a:spcPct val="100000"/>
              </a:lnSpc>
              <a:spcBef>
                <a:spcPts val="135"/>
              </a:spcBef>
            </a:pPr>
            <a:r>
              <a:rPr sz="8800" spc="95" dirty="0"/>
              <a:t>Eiffel </a:t>
            </a:r>
            <a:r>
              <a:rPr sz="8800" spc="145" dirty="0"/>
              <a:t>Example:</a:t>
            </a:r>
            <a:r>
              <a:rPr sz="8800" spc="-140" dirty="0"/>
              <a:t> </a:t>
            </a:r>
            <a:r>
              <a:rPr sz="8800" spc="260" dirty="0"/>
              <a:t>pFabric</a:t>
            </a:r>
            <a:endParaRPr sz="8800" spc="260" dirty="0"/>
          </a:p>
        </p:txBody>
      </p:sp>
      <p:pic>
        <p:nvPicPr>
          <p:cNvPr id="15" name="图片 2"/>
          <p:cNvPicPr>
            <a:picLocks noChangeAspect="1"/>
          </p:cNvPicPr>
          <p:nvPr/>
        </p:nvPicPr>
        <p:blipFill>
          <a:blip r:embed="rId1"/>
          <a:stretch>
            <a:fillRect/>
          </a:stretch>
        </p:blipFill>
        <p:spPr>
          <a:xfrm>
            <a:off x="3642995" y="2188845"/>
            <a:ext cx="11645900" cy="775906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798702" y="489902"/>
            <a:ext cx="12498070" cy="1370965"/>
          </a:xfrm>
          <a:prstGeom prst="rect">
            <a:avLst/>
          </a:prstGeom>
        </p:spPr>
        <p:txBody>
          <a:bodyPr vert="horz" wrap="square" lIns="0" tIns="17145" rIns="0" bIns="0" rtlCol="0">
            <a:spAutoFit/>
          </a:bodyPr>
          <a:lstStyle/>
          <a:p>
            <a:pPr marL="12700">
              <a:lnSpc>
                <a:spcPct val="100000"/>
              </a:lnSpc>
              <a:spcBef>
                <a:spcPts val="135"/>
              </a:spcBef>
            </a:pPr>
            <a:r>
              <a:rPr sz="8800" spc="95" dirty="0"/>
              <a:t>Eiffel </a:t>
            </a:r>
            <a:r>
              <a:rPr sz="8800" spc="145" dirty="0"/>
              <a:t>Example:</a:t>
            </a:r>
            <a:r>
              <a:rPr sz="8800" spc="-140" dirty="0"/>
              <a:t> </a:t>
            </a:r>
            <a:r>
              <a:rPr sz="8800" spc="260" dirty="0"/>
              <a:t>pFabric</a:t>
            </a:r>
            <a:endParaRPr sz="8800" spc="260" dirty="0"/>
          </a:p>
        </p:txBody>
      </p:sp>
      <p:sp>
        <p:nvSpPr>
          <p:cNvPr id="3" name="object 3"/>
          <p:cNvSpPr/>
          <p:nvPr/>
        </p:nvSpPr>
        <p:spPr>
          <a:xfrm>
            <a:off x="12959155" y="6817300"/>
            <a:ext cx="6494780" cy="0"/>
          </a:xfrm>
          <a:custGeom>
            <a:avLst/>
            <a:gdLst/>
            <a:ahLst/>
            <a:cxnLst/>
            <a:rect l="l" t="t" r="r" b="b"/>
            <a:pathLst>
              <a:path w="6494780">
                <a:moveTo>
                  <a:pt x="0" y="0"/>
                </a:moveTo>
                <a:lnTo>
                  <a:pt x="6494416" y="0"/>
                </a:lnTo>
              </a:path>
            </a:pathLst>
          </a:custGeom>
          <a:ln w="62825">
            <a:solidFill>
              <a:srgbClr val="000000"/>
            </a:solidFill>
          </a:ln>
        </p:spPr>
        <p:txBody>
          <a:bodyPr wrap="square" lIns="0" tIns="0" rIns="0" bIns="0" rtlCol="0"/>
          <a:lstStyle/>
          <a:p/>
        </p:txBody>
      </p:sp>
      <p:sp>
        <p:nvSpPr>
          <p:cNvPr id="4" name="object 4"/>
          <p:cNvSpPr/>
          <p:nvPr/>
        </p:nvSpPr>
        <p:spPr>
          <a:xfrm>
            <a:off x="12959155" y="8523392"/>
            <a:ext cx="6494780" cy="0"/>
          </a:xfrm>
          <a:custGeom>
            <a:avLst/>
            <a:gdLst/>
            <a:ahLst/>
            <a:cxnLst/>
            <a:rect l="l" t="t" r="r" b="b"/>
            <a:pathLst>
              <a:path w="6494780">
                <a:moveTo>
                  <a:pt x="0" y="0"/>
                </a:moveTo>
                <a:lnTo>
                  <a:pt x="6494416" y="0"/>
                </a:lnTo>
              </a:path>
            </a:pathLst>
          </a:custGeom>
          <a:ln w="62825">
            <a:solidFill>
              <a:srgbClr val="000000"/>
            </a:solidFill>
          </a:ln>
        </p:spPr>
        <p:txBody>
          <a:bodyPr wrap="square" lIns="0" tIns="0" rIns="0" bIns="0" rtlCol="0"/>
          <a:lstStyle/>
          <a:p/>
        </p:txBody>
      </p:sp>
      <p:sp>
        <p:nvSpPr>
          <p:cNvPr id="5" name="object 5"/>
          <p:cNvSpPr/>
          <p:nvPr/>
        </p:nvSpPr>
        <p:spPr>
          <a:xfrm>
            <a:off x="19436884" y="6804421"/>
            <a:ext cx="0" cy="1732280"/>
          </a:xfrm>
          <a:custGeom>
            <a:avLst/>
            <a:gdLst/>
            <a:ahLst/>
            <a:cxnLst/>
            <a:rect l="l" t="t" r="r" b="b"/>
            <a:pathLst>
              <a:path h="1732279">
                <a:moveTo>
                  <a:pt x="0" y="0"/>
                </a:moveTo>
                <a:lnTo>
                  <a:pt x="0" y="1731930"/>
                </a:lnTo>
              </a:path>
            </a:pathLst>
          </a:custGeom>
          <a:ln w="62825">
            <a:solidFill>
              <a:srgbClr val="000000"/>
            </a:solidFill>
          </a:ln>
        </p:spPr>
        <p:txBody>
          <a:bodyPr wrap="square" lIns="0" tIns="0" rIns="0" bIns="0" rtlCol="0"/>
          <a:lstStyle/>
          <a:p/>
        </p:txBody>
      </p:sp>
      <p:sp>
        <p:nvSpPr>
          <p:cNvPr id="6" name="object 6"/>
          <p:cNvSpPr txBox="1"/>
          <p:nvPr/>
        </p:nvSpPr>
        <p:spPr>
          <a:xfrm>
            <a:off x="18584815" y="6879001"/>
            <a:ext cx="734695" cy="1583055"/>
          </a:xfrm>
          <a:prstGeom prst="rect">
            <a:avLst/>
          </a:prstGeom>
          <a:solidFill>
            <a:srgbClr val="00A2FF"/>
          </a:solidFill>
        </p:spPr>
        <p:txBody>
          <a:bodyPr vert="horz" wrap="square" lIns="0" tIns="3810" rIns="0" bIns="0" rtlCol="0">
            <a:spAutoFit/>
          </a:bodyPr>
          <a:lstStyle/>
          <a:p>
            <a:pPr>
              <a:lnSpc>
                <a:spcPct val="100000"/>
              </a:lnSpc>
              <a:spcBef>
                <a:spcPts val="30"/>
              </a:spcBef>
            </a:pPr>
            <a:endParaRPr sz="3950">
              <a:latin typeface="Times New Roman" panose="02020603050405020304"/>
              <a:cs typeface="Times New Roman" panose="02020603050405020304"/>
            </a:endParaRPr>
          </a:p>
          <a:p>
            <a:pPr marL="84455">
              <a:lnSpc>
                <a:spcPct val="100000"/>
              </a:lnSpc>
            </a:pPr>
            <a:r>
              <a:rPr sz="2600" spc="20" dirty="0">
                <a:solidFill>
                  <a:srgbClr val="FFFFFF"/>
                </a:solidFill>
                <a:latin typeface="Arial" panose="020B0604020202020204"/>
                <a:cs typeface="Arial" panose="020B0604020202020204"/>
              </a:rPr>
              <a:t>100</a:t>
            </a:r>
            <a:endParaRPr sz="2600">
              <a:latin typeface="Arial" panose="020B0604020202020204"/>
              <a:cs typeface="Arial" panose="020B0604020202020204"/>
            </a:endParaRPr>
          </a:p>
        </p:txBody>
      </p:sp>
      <p:sp>
        <p:nvSpPr>
          <p:cNvPr id="7" name="object 7"/>
          <p:cNvSpPr txBox="1"/>
          <p:nvPr/>
        </p:nvSpPr>
        <p:spPr>
          <a:xfrm>
            <a:off x="15930122" y="6879001"/>
            <a:ext cx="734695" cy="1583055"/>
          </a:xfrm>
          <a:prstGeom prst="rect">
            <a:avLst/>
          </a:prstGeom>
          <a:solidFill>
            <a:srgbClr val="EE220C"/>
          </a:solidFill>
        </p:spPr>
        <p:txBody>
          <a:bodyPr vert="horz" wrap="square" lIns="0" tIns="3810" rIns="0" bIns="0" rtlCol="0">
            <a:spAutoFit/>
          </a:bodyPr>
          <a:lstStyle/>
          <a:p>
            <a:pPr>
              <a:lnSpc>
                <a:spcPct val="100000"/>
              </a:lnSpc>
              <a:spcBef>
                <a:spcPts val="30"/>
              </a:spcBef>
            </a:pPr>
            <a:endParaRPr sz="3950">
              <a:latin typeface="Times New Roman" panose="02020603050405020304"/>
              <a:cs typeface="Times New Roman" panose="02020603050405020304"/>
            </a:endParaRPr>
          </a:p>
          <a:p>
            <a:pPr marL="184150">
              <a:lnSpc>
                <a:spcPct val="100000"/>
              </a:lnSpc>
            </a:pPr>
            <a:r>
              <a:rPr sz="2600" spc="20" dirty="0">
                <a:solidFill>
                  <a:srgbClr val="FFFFFF"/>
                </a:solidFill>
                <a:latin typeface="Arial" panose="020B0604020202020204"/>
                <a:cs typeface="Arial" panose="020B0604020202020204"/>
              </a:rPr>
              <a:t>80</a:t>
            </a:r>
            <a:endParaRPr sz="2600">
              <a:latin typeface="Arial" panose="020B0604020202020204"/>
              <a:cs typeface="Arial" panose="020B0604020202020204"/>
            </a:endParaRPr>
          </a:p>
        </p:txBody>
      </p:sp>
      <p:sp>
        <p:nvSpPr>
          <p:cNvPr id="8" name="object 8"/>
          <p:cNvSpPr txBox="1"/>
          <p:nvPr/>
        </p:nvSpPr>
        <p:spPr>
          <a:xfrm>
            <a:off x="17699911" y="6879001"/>
            <a:ext cx="734695" cy="1583055"/>
          </a:xfrm>
          <a:prstGeom prst="rect">
            <a:avLst/>
          </a:prstGeom>
          <a:solidFill>
            <a:srgbClr val="00A2FF"/>
          </a:solidFill>
        </p:spPr>
        <p:txBody>
          <a:bodyPr vert="horz" wrap="square" lIns="0" tIns="3810" rIns="0" bIns="0" rtlCol="0">
            <a:spAutoFit/>
          </a:bodyPr>
          <a:lstStyle/>
          <a:p>
            <a:pPr>
              <a:lnSpc>
                <a:spcPct val="100000"/>
              </a:lnSpc>
              <a:spcBef>
                <a:spcPts val="30"/>
              </a:spcBef>
            </a:pPr>
            <a:endParaRPr sz="3950">
              <a:latin typeface="Times New Roman" panose="02020603050405020304"/>
              <a:cs typeface="Times New Roman" panose="02020603050405020304"/>
            </a:endParaRPr>
          </a:p>
          <a:p>
            <a:pPr marL="184150">
              <a:lnSpc>
                <a:spcPct val="100000"/>
              </a:lnSpc>
            </a:pPr>
            <a:r>
              <a:rPr sz="2600" spc="20" dirty="0">
                <a:solidFill>
                  <a:srgbClr val="FFFFFF"/>
                </a:solidFill>
                <a:latin typeface="Arial" panose="020B0604020202020204"/>
                <a:cs typeface="Arial" panose="020B0604020202020204"/>
              </a:rPr>
              <a:t>60</a:t>
            </a:r>
            <a:endParaRPr sz="2600">
              <a:latin typeface="Arial" panose="020B0604020202020204"/>
              <a:cs typeface="Arial" panose="020B0604020202020204"/>
            </a:endParaRPr>
          </a:p>
        </p:txBody>
      </p:sp>
      <p:sp>
        <p:nvSpPr>
          <p:cNvPr id="9" name="object 9"/>
          <p:cNvSpPr txBox="1"/>
          <p:nvPr/>
        </p:nvSpPr>
        <p:spPr>
          <a:xfrm>
            <a:off x="16815017" y="6879001"/>
            <a:ext cx="734695" cy="1583055"/>
          </a:xfrm>
          <a:prstGeom prst="rect">
            <a:avLst/>
          </a:prstGeom>
          <a:solidFill>
            <a:srgbClr val="EE220C"/>
          </a:solidFill>
        </p:spPr>
        <p:txBody>
          <a:bodyPr vert="horz" wrap="square" lIns="0" tIns="3810" rIns="0" bIns="0" rtlCol="0">
            <a:spAutoFit/>
          </a:bodyPr>
          <a:lstStyle/>
          <a:p>
            <a:pPr>
              <a:lnSpc>
                <a:spcPct val="100000"/>
              </a:lnSpc>
              <a:spcBef>
                <a:spcPts val="30"/>
              </a:spcBef>
            </a:pPr>
            <a:endParaRPr sz="3950">
              <a:latin typeface="Times New Roman" panose="02020603050405020304"/>
              <a:cs typeface="Times New Roman" panose="02020603050405020304"/>
            </a:endParaRPr>
          </a:p>
          <a:p>
            <a:pPr marL="84455">
              <a:lnSpc>
                <a:spcPct val="100000"/>
              </a:lnSpc>
            </a:pPr>
            <a:r>
              <a:rPr sz="2600" spc="20" dirty="0">
                <a:solidFill>
                  <a:srgbClr val="FFFFFF"/>
                </a:solidFill>
                <a:latin typeface="Arial" panose="020B0604020202020204"/>
                <a:cs typeface="Arial" panose="020B0604020202020204"/>
              </a:rPr>
              <a:t>100</a:t>
            </a:r>
            <a:endParaRPr sz="2600">
              <a:latin typeface="Arial" panose="020B0604020202020204"/>
              <a:cs typeface="Arial" panose="020B0604020202020204"/>
            </a:endParaRPr>
          </a:p>
        </p:txBody>
      </p:sp>
      <p:sp>
        <p:nvSpPr>
          <p:cNvPr id="10" name="object 10"/>
          <p:cNvSpPr txBox="1"/>
          <p:nvPr/>
        </p:nvSpPr>
        <p:spPr>
          <a:xfrm>
            <a:off x="646965" y="2615492"/>
            <a:ext cx="11579860" cy="3485515"/>
          </a:xfrm>
          <a:prstGeom prst="rect">
            <a:avLst/>
          </a:prstGeom>
        </p:spPr>
        <p:txBody>
          <a:bodyPr vert="horz" wrap="square" lIns="0" tIns="39370" rIns="0" bIns="0" rtlCol="0">
            <a:spAutoFit/>
          </a:bodyPr>
          <a:lstStyle/>
          <a:p>
            <a:pPr marL="514985" marR="842010" indent="-502920">
              <a:lnSpc>
                <a:spcPts val="5610"/>
              </a:lnSpc>
              <a:spcBef>
                <a:spcPts val="310"/>
              </a:spcBef>
              <a:buSzPct val="124000"/>
              <a:buChar char="•"/>
              <a:tabLst>
                <a:tab pos="515620" algn="l"/>
              </a:tabLst>
            </a:pPr>
            <a:r>
              <a:rPr sz="4700" spc="-45" dirty="0">
                <a:latin typeface="Arial" panose="020B0604020202020204"/>
                <a:cs typeface="Arial" panose="020B0604020202020204"/>
              </a:rPr>
              <a:t>Each </a:t>
            </a:r>
            <a:r>
              <a:rPr sz="4700" spc="70" dirty="0">
                <a:latin typeface="Arial" panose="020B0604020202020204"/>
                <a:cs typeface="Arial" panose="020B0604020202020204"/>
              </a:rPr>
              <a:t>packet </a:t>
            </a:r>
            <a:r>
              <a:rPr sz="4700" spc="-5" dirty="0">
                <a:latin typeface="Arial" panose="020B0604020202020204"/>
                <a:cs typeface="Arial" panose="020B0604020202020204"/>
              </a:rPr>
              <a:t>is </a:t>
            </a:r>
            <a:r>
              <a:rPr sz="4700" spc="55" dirty="0">
                <a:latin typeface="Arial" panose="020B0604020202020204"/>
                <a:cs typeface="Arial" panose="020B0604020202020204"/>
              </a:rPr>
              <a:t>tagged </a:t>
            </a:r>
            <a:r>
              <a:rPr sz="4700" spc="85" dirty="0">
                <a:latin typeface="Arial" panose="020B0604020202020204"/>
                <a:cs typeface="Arial" panose="020B0604020202020204"/>
              </a:rPr>
              <a:t>with</a:t>
            </a:r>
            <a:r>
              <a:rPr sz="4700" spc="-150" dirty="0">
                <a:latin typeface="Arial" panose="020B0604020202020204"/>
                <a:cs typeface="Arial" panose="020B0604020202020204"/>
              </a:rPr>
              <a:t> </a:t>
            </a:r>
            <a:r>
              <a:rPr sz="4700" spc="-20" dirty="0">
                <a:latin typeface="Arial" panose="020B0604020202020204"/>
                <a:cs typeface="Arial" panose="020B0604020202020204"/>
              </a:rPr>
              <a:t>Remaining  </a:t>
            </a:r>
            <a:r>
              <a:rPr sz="4700" spc="5" dirty="0">
                <a:latin typeface="Arial" panose="020B0604020202020204"/>
                <a:cs typeface="Arial" panose="020B0604020202020204"/>
              </a:rPr>
              <a:t>Processing</a:t>
            </a:r>
            <a:r>
              <a:rPr sz="4700" spc="-5" dirty="0">
                <a:latin typeface="Arial" panose="020B0604020202020204"/>
                <a:cs typeface="Arial" panose="020B0604020202020204"/>
              </a:rPr>
              <a:t> </a:t>
            </a:r>
            <a:r>
              <a:rPr sz="4700" spc="-45" dirty="0">
                <a:latin typeface="Arial" panose="020B0604020202020204"/>
                <a:cs typeface="Arial" panose="020B0604020202020204"/>
              </a:rPr>
              <a:t>Time</a:t>
            </a:r>
            <a:endParaRPr sz="4700">
              <a:latin typeface="Arial" panose="020B0604020202020204"/>
              <a:cs typeface="Arial" panose="020B0604020202020204"/>
            </a:endParaRPr>
          </a:p>
          <a:p>
            <a:pPr marL="514985" marR="5080" indent="-502920">
              <a:lnSpc>
                <a:spcPct val="101000"/>
              </a:lnSpc>
              <a:spcBef>
                <a:spcPts val="4430"/>
              </a:spcBef>
              <a:buSzPct val="124000"/>
              <a:buChar char="•"/>
              <a:tabLst>
                <a:tab pos="515620" algn="l"/>
              </a:tabLst>
            </a:pPr>
            <a:r>
              <a:rPr sz="4700" spc="20" dirty="0">
                <a:latin typeface="Arial" panose="020B0604020202020204"/>
                <a:cs typeface="Arial" panose="020B0604020202020204"/>
              </a:rPr>
              <a:t>Packets </a:t>
            </a:r>
            <a:r>
              <a:rPr sz="4700" spc="-90" dirty="0">
                <a:latin typeface="Arial" panose="020B0604020202020204"/>
                <a:cs typeface="Arial" panose="020B0604020202020204"/>
              </a:rPr>
              <a:t>are </a:t>
            </a:r>
            <a:r>
              <a:rPr sz="4700" spc="55" dirty="0">
                <a:latin typeface="Arial" panose="020B0604020202020204"/>
                <a:cs typeface="Arial" panose="020B0604020202020204"/>
              </a:rPr>
              <a:t>transmitted </a:t>
            </a:r>
            <a:r>
              <a:rPr sz="4700" spc="85" dirty="0">
                <a:latin typeface="Arial" panose="020B0604020202020204"/>
                <a:cs typeface="Arial" panose="020B0604020202020204"/>
              </a:rPr>
              <a:t>with </a:t>
            </a:r>
            <a:r>
              <a:rPr sz="4700" i="1" spc="20" dirty="0">
                <a:latin typeface="Arial" panose="020B0604020202020204"/>
                <a:cs typeface="Arial" panose="020B0604020202020204"/>
              </a:rPr>
              <a:t>Shortest  </a:t>
            </a:r>
            <a:r>
              <a:rPr sz="4700" i="1" spc="-30" dirty="0">
                <a:latin typeface="Arial" panose="020B0604020202020204"/>
                <a:cs typeface="Arial" panose="020B0604020202020204"/>
              </a:rPr>
              <a:t>Remaining </a:t>
            </a:r>
            <a:r>
              <a:rPr sz="4700" i="1" spc="-15" dirty="0">
                <a:latin typeface="Arial" panose="020B0604020202020204"/>
                <a:cs typeface="Arial" panose="020B0604020202020204"/>
              </a:rPr>
              <a:t>Processing </a:t>
            </a:r>
            <a:r>
              <a:rPr sz="4700" i="1" spc="-45" dirty="0">
                <a:latin typeface="Arial" panose="020B0604020202020204"/>
                <a:cs typeface="Arial" panose="020B0604020202020204"/>
              </a:rPr>
              <a:t>Time </a:t>
            </a:r>
            <a:r>
              <a:rPr sz="4700" i="1" spc="-20" dirty="0">
                <a:latin typeface="Arial" panose="020B0604020202020204"/>
                <a:cs typeface="Arial" panose="020B0604020202020204"/>
              </a:rPr>
              <a:t>First</a:t>
            </a:r>
            <a:r>
              <a:rPr sz="4700" i="1" spc="55" dirty="0">
                <a:latin typeface="Arial" panose="020B0604020202020204"/>
                <a:cs typeface="Arial" panose="020B0604020202020204"/>
              </a:rPr>
              <a:t> </a:t>
            </a:r>
            <a:r>
              <a:rPr sz="4700" i="1" spc="-200" dirty="0">
                <a:latin typeface="Arial" panose="020B0604020202020204"/>
                <a:cs typeface="Arial" panose="020B0604020202020204"/>
              </a:rPr>
              <a:t>(SRPTF)</a:t>
            </a:r>
            <a:endParaRPr sz="4700">
              <a:latin typeface="Arial" panose="020B0604020202020204"/>
              <a:cs typeface="Arial" panose="020B0604020202020204"/>
            </a:endParaRPr>
          </a:p>
        </p:txBody>
      </p:sp>
      <p:sp>
        <p:nvSpPr>
          <p:cNvPr id="11" name="object 11"/>
          <p:cNvSpPr txBox="1"/>
          <p:nvPr/>
        </p:nvSpPr>
        <p:spPr>
          <a:xfrm>
            <a:off x="646965" y="6657254"/>
            <a:ext cx="11170920" cy="3464560"/>
          </a:xfrm>
          <a:prstGeom prst="rect">
            <a:avLst/>
          </a:prstGeom>
        </p:spPr>
        <p:txBody>
          <a:bodyPr vert="horz" wrap="square" lIns="0" tIns="39370" rIns="0" bIns="0" rtlCol="0">
            <a:spAutoFit/>
          </a:bodyPr>
          <a:lstStyle/>
          <a:p>
            <a:pPr marL="514985" marR="24765" indent="-502920">
              <a:lnSpc>
                <a:spcPts val="5610"/>
              </a:lnSpc>
              <a:spcBef>
                <a:spcPts val="310"/>
              </a:spcBef>
              <a:buSzPct val="124000"/>
              <a:buChar char="•"/>
              <a:tabLst>
                <a:tab pos="515620" algn="l"/>
              </a:tabLst>
            </a:pPr>
            <a:r>
              <a:rPr sz="4700" spc="-310" dirty="0">
                <a:latin typeface="Arial" panose="020B0604020202020204"/>
                <a:cs typeface="Arial" panose="020B0604020202020204"/>
              </a:rPr>
              <a:t>To </a:t>
            </a:r>
            <a:r>
              <a:rPr sz="4700" spc="30" dirty="0">
                <a:latin typeface="Arial" panose="020B0604020202020204"/>
                <a:cs typeface="Arial" panose="020B0604020202020204"/>
              </a:rPr>
              <a:t>avoid </a:t>
            </a:r>
            <a:r>
              <a:rPr sz="4700" spc="20" dirty="0">
                <a:latin typeface="Arial" panose="020B0604020202020204"/>
                <a:cs typeface="Arial" panose="020B0604020202020204"/>
              </a:rPr>
              <a:t>starvation, </a:t>
            </a:r>
            <a:r>
              <a:rPr sz="4700" spc="-15" dirty="0">
                <a:latin typeface="Arial" panose="020B0604020202020204"/>
                <a:cs typeface="Arial" panose="020B0604020202020204"/>
              </a:rPr>
              <a:t>earliest </a:t>
            </a:r>
            <a:r>
              <a:rPr sz="4700" spc="70" dirty="0">
                <a:latin typeface="Arial" panose="020B0604020202020204"/>
                <a:cs typeface="Arial" panose="020B0604020202020204"/>
              </a:rPr>
              <a:t>packet </a:t>
            </a:r>
            <a:r>
              <a:rPr sz="4700" spc="40" dirty="0">
                <a:latin typeface="Arial" panose="020B0604020202020204"/>
                <a:cs typeface="Arial" panose="020B0604020202020204"/>
              </a:rPr>
              <a:t>from  </a:t>
            </a:r>
            <a:r>
              <a:rPr sz="4700" spc="25" dirty="0">
                <a:latin typeface="Arial" panose="020B0604020202020204"/>
                <a:cs typeface="Arial" panose="020B0604020202020204"/>
              </a:rPr>
              <a:t>the </a:t>
            </a:r>
            <a:r>
              <a:rPr sz="4700" spc="20" dirty="0">
                <a:latin typeface="Arial" panose="020B0604020202020204"/>
                <a:cs typeface="Arial" panose="020B0604020202020204"/>
              </a:rPr>
              <a:t>highest </a:t>
            </a:r>
            <a:r>
              <a:rPr sz="4700" spc="50" dirty="0">
                <a:latin typeface="Arial" panose="020B0604020202020204"/>
                <a:cs typeface="Arial" panose="020B0604020202020204"/>
              </a:rPr>
              <a:t>priority </a:t>
            </a:r>
            <a:r>
              <a:rPr sz="4700" spc="80" dirty="0">
                <a:latin typeface="Arial" panose="020B0604020202020204"/>
                <a:cs typeface="Arial" panose="020B0604020202020204"/>
              </a:rPr>
              <a:t>flow </a:t>
            </a:r>
            <a:r>
              <a:rPr sz="4700" spc="-5" dirty="0">
                <a:latin typeface="Arial" panose="020B0604020202020204"/>
                <a:cs typeface="Arial" panose="020B0604020202020204"/>
              </a:rPr>
              <a:t>is</a:t>
            </a:r>
            <a:r>
              <a:rPr sz="4700" spc="-180" dirty="0">
                <a:latin typeface="Arial" panose="020B0604020202020204"/>
                <a:cs typeface="Arial" panose="020B0604020202020204"/>
              </a:rPr>
              <a:t> </a:t>
            </a:r>
            <a:r>
              <a:rPr sz="4700" spc="55" dirty="0">
                <a:latin typeface="Arial" panose="020B0604020202020204"/>
                <a:cs typeface="Arial" panose="020B0604020202020204"/>
              </a:rPr>
              <a:t>transmitted</a:t>
            </a:r>
            <a:endParaRPr sz="4700">
              <a:latin typeface="Arial" panose="020B0604020202020204"/>
              <a:cs typeface="Arial" panose="020B0604020202020204"/>
            </a:endParaRPr>
          </a:p>
          <a:p>
            <a:pPr marL="514985" marR="5080" indent="-502920">
              <a:lnSpc>
                <a:spcPts val="5610"/>
              </a:lnSpc>
              <a:spcBef>
                <a:spcPts val="4610"/>
              </a:spcBef>
              <a:buSzPct val="124000"/>
              <a:buChar char="•"/>
              <a:tabLst>
                <a:tab pos="515620" algn="l"/>
              </a:tabLst>
            </a:pPr>
            <a:r>
              <a:rPr sz="4700" spc="35" dirty="0">
                <a:latin typeface="Arial" panose="020B0604020202020204"/>
                <a:cs typeface="Arial" panose="020B0604020202020204"/>
              </a:rPr>
              <a:t>pFabric </a:t>
            </a:r>
            <a:r>
              <a:rPr sz="4700" spc="-25" dirty="0">
                <a:latin typeface="Arial" panose="020B0604020202020204"/>
                <a:cs typeface="Arial" panose="020B0604020202020204"/>
              </a:rPr>
              <a:t>requires </a:t>
            </a:r>
            <a:r>
              <a:rPr sz="4700" spc="30" dirty="0">
                <a:latin typeface="Arial" panose="020B0604020202020204"/>
                <a:cs typeface="Arial" panose="020B0604020202020204"/>
              </a:rPr>
              <a:t>prioritizing</a:t>
            </a:r>
            <a:r>
              <a:rPr sz="4700" dirty="0">
                <a:latin typeface="Arial" panose="020B0604020202020204"/>
                <a:cs typeface="Arial" panose="020B0604020202020204"/>
              </a:rPr>
              <a:t> </a:t>
            </a:r>
            <a:r>
              <a:rPr sz="4700" spc="65" dirty="0">
                <a:latin typeface="Arial" panose="020B0604020202020204"/>
                <a:cs typeface="Arial" panose="020B0604020202020204"/>
              </a:rPr>
              <a:t>flows</a:t>
            </a:r>
            <a:r>
              <a:rPr sz="4700" spc="5" dirty="0">
                <a:latin typeface="Arial" panose="020B0604020202020204"/>
                <a:cs typeface="Arial" panose="020B0604020202020204"/>
              </a:rPr>
              <a:t> </a:t>
            </a:r>
            <a:r>
              <a:rPr sz="4700" spc="30" dirty="0">
                <a:latin typeface="Arial" panose="020B0604020202020204"/>
                <a:cs typeface="Arial" panose="020B0604020202020204"/>
              </a:rPr>
              <a:t>based </a:t>
            </a:r>
            <a:r>
              <a:rPr sz="4700" spc="15" dirty="0">
                <a:latin typeface="Arial" panose="020B0604020202020204"/>
                <a:cs typeface="Arial" panose="020B0604020202020204"/>
              </a:rPr>
              <a:t> </a:t>
            </a:r>
            <a:r>
              <a:rPr sz="4700" spc="40" dirty="0">
                <a:latin typeface="Arial" panose="020B0604020202020204"/>
                <a:cs typeface="Arial" panose="020B0604020202020204"/>
              </a:rPr>
              <a:t>on </a:t>
            </a:r>
            <a:r>
              <a:rPr sz="4700" spc="-5" dirty="0">
                <a:latin typeface="Arial" panose="020B0604020202020204"/>
                <a:cs typeface="Arial" panose="020B0604020202020204"/>
              </a:rPr>
              <a:t>ranks </a:t>
            </a:r>
            <a:r>
              <a:rPr sz="4700" spc="80" dirty="0">
                <a:latin typeface="Arial" panose="020B0604020202020204"/>
                <a:cs typeface="Arial" panose="020B0604020202020204"/>
              </a:rPr>
              <a:t>of</a:t>
            </a:r>
            <a:r>
              <a:rPr sz="4700" spc="-40" dirty="0">
                <a:latin typeface="Arial" panose="020B0604020202020204"/>
                <a:cs typeface="Arial" panose="020B0604020202020204"/>
              </a:rPr>
              <a:t> </a:t>
            </a:r>
            <a:r>
              <a:rPr sz="4700" spc="60" dirty="0">
                <a:latin typeface="Arial" panose="020B0604020202020204"/>
                <a:cs typeface="Arial" panose="020B0604020202020204"/>
              </a:rPr>
              <a:t>packets</a:t>
            </a:r>
            <a:endParaRPr sz="4700">
              <a:latin typeface="Arial" panose="020B0604020202020204"/>
              <a:cs typeface="Arial" panose="020B0604020202020204"/>
            </a:endParaRPr>
          </a:p>
        </p:txBody>
      </p:sp>
      <p:sp>
        <p:nvSpPr>
          <p:cNvPr id="12" name="object 12"/>
          <p:cNvSpPr/>
          <p:nvPr/>
        </p:nvSpPr>
        <p:spPr>
          <a:xfrm>
            <a:off x="19469710" y="7670387"/>
            <a:ext cx="534670" cy="0"/>
          </a:xfrm>
          <a:custGeom>
            <a:avLst/>
            <a:gdLst/>
            <a:ahLst/>
            <a:cxnLst/>
            <a:rect l="l" t="t" r="r" b="b"/>
            <a:pathLst>
              <a:path w="534669">
                <a:moveTo>
                  <a:pt x="0" y="0"/>
                </a:moveTo>
                <a:lnTo>
                  <a:pt x="524067" y="0"/>
                </a:lnTo>
                <a:lnTo>
                  <a:pt x="534538" y="0"/>
                </a:lnTo>
              </a:path>
            </a:pathLst>
          </a:custGeom>
          <a:ln w="20941">
            <a:solidFill>
              <a:srgbClr val="000000"/>
            </a:solidFill>
          </a:ln>
        </p:spPr>
        <p:txBody>
          <a:bodyPr wrap="square" lIns="0" tIns="0" rIns="0" bIns="0" rtlCol="0"/>
          <a:lstStyle/>
          <a:p/>
        </p:txBody>
      </p:sp>
      <p:sp>
        <p:nvSpPr>
          <p:cNvPr id="13" name="object 13"/>
          <p:cNvSpPr/>
          <p:nvPr/>
        </p:nvSpPr>
        <p:spPr>
          <a:xfrm>
            <a:off x="19993778" y="7620127"/>
            <a:ext cx="100965" cy="100965"/>
          </a:xfrm>
          <a:custGeom>
            <a:avLst/>
            <a:gdLst/>
            <a:ahLst/>
            <a:cxnLst/>
            <a:rect l="l" t="t" r="r" b="b"/>
            <a:pathLst>
              <a:path w="100965" h="100965">
                <a:moveTo>
                  <a:pt x="0" y="0"/>
                </a:moveTo>
                <a:lnTo>
                  <a:pt x="0" y="100520"/>
                </a:lnTo>
                <a:lnTo>
                  <a:pt x="100520" y="50260"/>
                </a:lnTo>
                <a:lnTo>
                  <a:pt x="0" y="0"/>
                </a:lnTo>
                <a:close/>
              </a:path>
            </a:pathLst>
          </a:custGeom>
          <a:solidFill>
            <a:srgbClr val="000000"/>
          </a:solidFill>
        </p:spPr>
        <p:txBody>
          <a:bodyPr wrap="square" lIns="0" tIns="0" rIns="0" bIns="0" rtlCol="0"/>
          <a:lstStyle/>
          <a:p/>
        </p:txBody>
      </p:sp>
      <p:sp>
        <p:nvSpPr>
          <p:cNvPr id="14" name="object 14"/>
          <p:cNvSpPr txBox="1"/>
          <p:nvPr/>
        </p:nvSpPr>
        <p:spPr>
          <a:xfrm>
            <a:off x="9892757" y="10812017"/>
            <a:ext cx="305435" cy="321945"/>
          </a:xfrm>
          <a:prstGeom prst="rect">
            <a:avLst/>
          </a:prstGeom>
        </p:spPr>
        <p:txBody>
          <a:bodyPr vert="horz" wrap="square" lIns="0" tIns="7620" rIns="0" bIns="0" rtlCol="0">
            <a:spAutoFit/>
          </a:bodyPr>
          <a:lstStyle/>
          <a:p>
            <a:pPr marL="12700">
              <a:lnSpc>
                <a:spcPct val="100000"/>
              </a:lnSpc>
              <a:spcBef>
                <a:spcPts val="60"/>
              </a:spcBef>
            </a:pPr>
            <a:r>
              <a:rPr sz="1950" spc="15" dirty="0">
                <a:latin typeface="Arial" panose="020B0604020202020204"/>
                <a:cs typeface="Arial" panose="020B0604020202020204"/>
              </a:rPr>
              <a:t>40</a:t>
            </a:r>
            <a:endParaRPr sz="1950">
              <a:latin typeface="Arial" panose="020B0604020202020204"/>
              <a:cs typeface="Arial" panose="020B0604020202020204"/>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798702" y="489902"/>
            <a:ext cx="12498070" cy="1370965"/>
          </a:xfrm>
          <a:prstGeom prst="rect">
            <a:avLst/>
          </a:prstGeom>
        </p:spPr>
        <p:txBody>
          <a:bodyPr vert="horz" wrap="square" lIns="0" tIns="17145" rIns="0" bIns="0" rtlCol="0">
            <a:spAutoFit/>
          </a:bodyPr>
          <a:lstStyle/>
          <a:p>
            <a:pPr marL="12700">
              <a:lnSpc>
                <a:spcPct val="100000"/>
              </a:lnSpc>
              <a:spcBef>
                <a:spcPts val="135"/>
              </a:spcBef>
            </a:pPr>
            <a:r>
              <a:rPr sz="8800" spc="95" dirty="0"/>
              <a:t>Eiffel </a:t>
            </a:r>
            <a:r>
              <a:rPr sz="8800" spc="145" dirty="0"/>
              <a:t>Example:</a:t>
            </a:r>
            <a:r>
              <a:rPr sz="8800" spc="-140" dirty="0"/>
              <a:t> </a:t>
            </a:r>
            <a:r>
              <a:rPr sz="8800" spc="260" dirty="0"/>
              <a:t>pFabric</a:t>
            </a:r>
            <a:endParaRPr sz="8800" spc="260" dirty="0"/>
          </a:p>
        </p:txBody>
      </p:sp>
      <p:sp>
        <p:nvSpPr>
          <p:cNvPr id="3" name="object 3"/>
          <p:cNvSpPr/>
          <p:nvPr/>
        </p:nvSpPr>
        <p:spPr>
          <a:xfrm>
            <a:off x="12959155" y="6817300"/>
            <a:ext cx="6494780" cy="0"/>
          </a:xfrm>
          <a:custGeom>
            <a:avLst/>
            <a:gdLst/>
            <a:ahLst/>
            <a:cxnLst/>
            <a:rect l="l" t="t" r="r" b="b"/>
            <a:pathLst>
              <a:path w="6494780">
                <a:moveTo>
                  <a:pt x="0" y="0"/>
                </a:moveTo>
                <a:lnTo>
                  <a:pt x="6494416" y="0"/>
                </a:lnTo>
              </a:path>
            </a:pathLst>
          </a:custGeom>
          <a:ln w="62825">
            <a:solidFill>
              <a:srgbClr val="000000"/>
            </a:solidFill>
          </a:ln>
        </p:spPr>
        <p:txBody>
          <a:bodyPr wrap="square" lIns="0" tIns="0" rIns="0" bIns="0" rtlCol="0"/>
          <a:lstStyle/>
          <a:p/>
        </p:txBody>
      </p:sp>
      <p:sp>
        <p:nvSpPr>
          <p:cNvPr id="4" name="object 4"/>
          <p:cNvSpPr/>
          <p:nvPr/>
        </p:nvSpPr>
        <p:spPr>
          <a:xfrm>
            <a:off x="12959155" y="8523392"/>
            <a:ext cx="6494780" cy="0"/>
          </a:xfrm>
          <a:custGeom>
            <a:avLst/>
            <a:gdLst/>
            <a:ahLst/>
            <a:cxnLst/>
            <a:rect l="l" t="t" r="r" b="b"/>
            <a:pathLst>
              <a:path w="6494780">
                <a:moveTo>
                  <a:pt x="0" y="0"/>
                </a:moveTo>
                <a:lnTo>
                  <a:pt x="6494416" y="0"/>
                </a:lnTo>
              </a:path>
            </a:pathLst>
          </a:custGeom>
          <a:ln w="62825">
            <a:solidFill>
              <a:srgbClr val="000000"/>
            </a:solidFill>
          </a:ln>
        </p:spPr>
        <p:txBody>
          <a:bodyPr wrap="square" lIns="0" tIns="0" rIns="0" bIns="0" rtlCol="0"/>
          <a:lstStyle/>
          <a:p/>
        </p:txBody>
      </p:sp>
      <p:sp>
        <p:nvSpPr>
          <p:cNvPr id="5" name="object 5"/>
          <p:cNvSpPr/>
          <p:nvPr/>
        </p:nvSpPr>
        <p:spPr>
          <a:xfrm>
            <a:off x="19436884" y="6804421"/>
            <a:ext cx="0" cy="1732280"/>
          </a:xfrm>
          <a:custGeom>
            <a:avLst/>
            <a:gdLst/>
            <a:ahLst/>
            <a:cxnLst/>
            <a:rect l="l" t="t" r="r" b="b"/>
            <a:pathLst>
              <a:path h="1732279">
                <a:moveTo>
                  <a:pt x="0" y="0"/>
                </a:moveTo>
                <a:lnTo>
                  <a:pt x="0" y="1731930"/>
                </a:lnTo>
              </a:path>
            </a:pathLst>
          </a:custGeom>
          <a:ln w="62825">
            <a:solidFill>
              <a:srgbClr val="000000"/>
            </a:solidFill>
          </a:ln>
        </p:spPr>
        <p:txBody>
          <a:bodyPr wrap="square" lIns="0" tIns="0" rIns="0" bIns="0" rtlCol="0"/>
          <a:lstStyle/>
          <a:p/>
        </p:txBody>
      </p:sp>
      <p:sp>
        <p:nvSpPr>
          <p:cNvPr id="6" name="object 6"/>
          <p:cNvSpPr txBox="1"/>
          <p:nvPr/>
        </p:nvSpPr>
        <p:spPr>
          <a:xfrm>
            <a:off x="18584815" y="6879001"/>
            <a:ext cx="734695" cy="1583055"/>
          </a:xfrm>
          <a:prstGeom prst="rect">
            <a:avLst/>
          </a:prstGeom>
          <a:solidFill>
            <a:srgbClr val="00A2FF"/>
          </a:solidFill>
        </p:spPr>
        <p:txBody>
          <a:bodyPr vert="horz" wrap="square" lIns="0" tIns="3810" rIns="0" bIns="0" rtlCol="0">
            <a:spAutoFit/>
          </a:bodyPr>
          <a:lstStyle/>
          <a:p>
            <a:pPr>
              <a:lnSpc>
                <a:spcPct val="100000"/>
              </a:lnSpc>
              <a:spcBef>
                <a:spcPts val="30"/>
              </a:spcBef>
            </a:pPr>
            <a:endParaRPr sz="3950">
              <a:latin typeface="Times New Roman" panose="02020603050405020304"/>
              <a:cs typeface="Times New Roman" panose="02020603050405020304"/>
            </a:endParaRPr>
          </a:p>
          <a:p>
            <a:pPr marL="84455">
              <a:lnSpc>
                <a:spcPct val="100000"/>
              </a:lnSpc>
            </a:pPr>
            <a:r>
              <a:rPr sz="2600" spc="20" dirty="0">
                <a:solidFill>
                  <a:srgbClr val="FFFFFF"/>
                </a:solidFill>
                <a:latin typeface="Arial" panose="020B0604020202020204"/>
                <a:cs typeface="Arial" panose="020B0604020202020204"/>
              </a:rPr>
              <a:t>100</a:t>
            </a:r>
            <a:endParaRPr sz="2600">
              <a:latin typeface="Arial" panose="020B0604020202020204"/>
              <a:cs typeface="Arial" panose="020B0604020202020204"/>
            </a:endParaRPr>
          </a:p>
        </p:txBody>
      </p:sp>
      <p:sp>
        <p:nvSpPr>
          <p:cNvPr id="7" name="object 7"/>
          <p:cNvSpPr txBox="1"/>
          <p:nvPr/>
        </p:nvSpPr>
        <p:spPr>
          <a:xfrm>
            <a:off x="15930122" y="6879001"/>
            <a:ext cx="734695" cy="1583055"/>
          </a:xfrm>
          <a:prstGeom prst="rect">
            <a:avLst/>
          </a:prstGeom>
          <a:solidFill>
            <a:srgbClr val="EE220C"/>
          </a:solidFill>
        </p:spPr>
        <p:txBody>
          <a:bodyPr vert="horz" wrap="square" lIns="0" tIns="3810" rIns="0" bIns="0" rtlCol="0">
            <a:spAutoFit/>
          </a:bodyPr>
          <a:lstStyle/>
          <a:p>
            <a:pPr>
              <a:lnSpc>
                <a:spcPct val="100000"/>
              </a:lnSpc>
              <a:spcBef>
                <a:spcPts val="30"/>
              </a:spcBef>
            </a:pPr>
            <a:endParaRPr sz="3950">
              <a:latin typeface="Times New Roman" panose="02020603050405020304"/>
              <a:cs typeface="Times New Roman" panose="02020603050405020304"/>
            </a:endParaRPr>
          </a:p>
          <a:p>
            <a:pPr marL="184150">
              <a:lnSpc>
                <a:spcPct val="100000"/>
              </a:lnSpc>
            </a:pPr>
            <a:r>
              <a:rPr sz="2600" spc="20" dirty="0">
                <a:solidFill>
                  <a:srgbClr val="FFFFFF"/>
                </a:solidFill>
                <a:latin typeface="Arial" panose="020B0604020202020204"/>
                <a:cs typeface="Arial" panose="020B0604020202020204"/>
              </a:rPr>
              <a:t>80</a:t>
            </a:r>
            <a:endParaRPr sz="2600">
              <a:latin typeface="Arial" panose="020B0604020202020204"/>
              <a:cs typeface="Arial" panose="020B0604020202020204"/>
            </a:endParaRPr>
          </a:p>
        </p:txBody>
      </p:sp>
      <p:sp>
        <p:nvSpPr>
          <p:cNvPr id="8" name="object 8"/>
          <p:cNvSpPr txBox="1"/>
          <p:nvPr/>
        </p:nvSpPr>
        <p:spPr>
          <a:xfrm>
            <a:off x="13536892" y="3616955"/>
            <a:ext cx="734695" cy="1583055"/>
          </a:xfrm>
          <a:prstGeom prst="rect">
            <a:avLst/>
          </a:prstGeom>
          <a:solidFill>
            <a:srgbClr val="EE220C"/>
          </a:solidFill>
        </p:spPr>
        <p:txBody>
          <a:bodyPr vert="horz" wrap="square" lIns="0" tIns="6350" rIns="0" bIns="0" rtlCol="0">
            <a:spAutoFit/>
          </a:bodyPr>
          <a:lstStyle/>
          <a:p>
            <a:pPr>
              <a:lnSpc>
                <a:spcPct val="100000"/>
              </a:lnSpc>
              <a:spcBef>
                <a:spcPts val="50"/>
              </a:spcBef>
            </a:pPr>
            <a:endParaRPr sz="3950">
              <a:latin typeface="Times New Roman" panose="02020603050405020304"/>
              <a:cs typeface="Times New Roman" panose="02020603050405020304"/>
            </a:endParaRPr>
          </a:p>
          <a:p>
            <a:pPr marL="179705">
              <a:lnSpc>
                <a:spcPct val="100000"/>
              </a:lnSpc>
              <a:spcBef>
                <a:spcPts val="5"/>
              </a:spcBef>
            </a:pPr>
            <a:r>
              <a:rPr sz="2600" spc="20" dirty="0">
                <a:solidFill>
                  <a:srgbClr val="FFFFFF"/>
                </a:solidFill>
                <a:latin typeface="Arial" panose="020B0604020202020204"/>
                <a:cs typeface="Arial" panose="020B0604020202020204"/>
              </a:rPr>
              <a:t>40</a:t>
            </a:r>
            <a:endParaRPr sz="2600">
              <a:latin typeface="Arial" panose="020B0604020202020204"/>
              <a:cs typeface="Arial" panose="020B0604020202020204"/>
            </a:endParaRPr>
          </a:p>
        </p:txBody>
      </p:sp>
      <p:sp>
        <p:nvSpPr>
          <p:cNvPr id="9" name="object 9"/>
          <p:cNvSpPr txBox="1"/>
          <p:nvPr/>
        </p:nvSpPr>
        <p:spPr>
          <a:xfrm>
            <a:off x="17699911" y="6879001"/>
            <a:ext cx="734695" cy="1583055"/>
          </a:xfrm>
          <a:prstGeom prst="rect">
            <a:avLst/>
          </a:prstGeom>
          <a:solidFill>
            <a:srgbClr val="00A2FF"/>
          </a:solidFill>
        </p:spPr>
        <p:txBody>
          <a:bodyPr vert="horz" wrap="square" lIns="0" tIns="3810" rIns="0" bIns="0" rtlCol="0">
            <a:spAutoFit/>
          </a:bodyPr>
          <a:lstStyle/>
          <a:p>
            <a:pPr>
              <a:lnSpc>
                <a:spcPct val="100000"/>
              </a:lnSpc>
              <a:spcBef>
                <a:spcPts val="30"/>
              </a:spcBef>
            </a:pPr>
            <a:endParaRPr sz="3950">
              <a:latin typeface="Times New Roman" panose="02020603050405020304"/>
              <a:cs typeface="Times New Roman" panose="02020603050405020304"/>
            </a:endParaRPr>
          </a:p>
          <a:p>
            <a:pPr marL="184150">
              <a:lnSpc>
                <a:spcPct val="100000"/>
              </a:lnSpc>
            </a:pPr>
            <a:r>
              <a:rPr sz="2600" spc="20" dirty="0">
                <a:solidFill>
                  <a:srgbClr val="FFFFFF"/>
                </a:solidFill>
                <a:latin typeface="Arial" panose="020B0604020202020204"/>
                <a:cs typeface="Arial" panose="020B0604020202020204"/>
              </a:rPr>
              <a:t>60</a:t>
            </a:r>
            <a:endParaRPr sz="2600">
              <a:latin typeface="Arial" panose="020B0604020202020204"/>
              <a:cs typeface="Arial" panose="020B0604020202020204"/>
            </a:endParaRPr>
          </a:p>
        </p:txBody>
      </p:sp>
      <p:sp>
        <p:nvSpPr>
          <p:cNvPr id="10" name="object 10"/>
          <p:cNvSpPr txBox="1"/>
          <p:nvPr/>
        </p:nvSpPr>
        <p:spPr>
          <a:xfrm>
            <a:off x="16815017" y="6879001"/>
            <a:ext cx="734695" cy="1583055"/>
          </a:xfrm>
          <a:prstGeom prst="rect">
            <a:avLst/>
          </a:prstGeom>
          <a:solidFill>
            <a:srgbClr val="EE220C"/>
          </a:solidFill>
        </p:spPr>
        <p:txBody>
          <a:bodyPr vert="horz" wrap="square" lIns="0" tIns="3810" rIns="0" bIns="0" rtlCol="0">
            <a:spAutoFit/>
          </a:bodyPr>
          <a:lstStyle/>
          <a:p>
            <a:pPr>
              <a:lnSpc>
                <a:spcPct val="100000"/>
              </a:lnSpc>
              <a:spcBef>
                <a:spcPts val="30"/>
              </a:spcBef>
            </a:pPr>
            <a:endParaRPr sz="3950">
              <a:latin typeface="Times New Roman" panose="02020603050405020304"/>
              <a:cs typeface="Times New Roman" panose="02020603050405020304"/>
            </a:endParaRPr>
          </a:p>
          <a:p>
            <a:pPr marL="84455">
              <a:lnSpc>
                <a:spcPct val="100000"/>
              </a:lnSpc>
            </a:pPr>
            <a:r>
              <a:rPr sz="2600" spc="20" dirty="0">
                <a:solidFill>
                  <a:srgbClr val="FFFFFF"/>
                </a:solidFill>
                <a:latin typeface="Arial" panose="020B0604020202020204"/>
                <a:cs typeface="Arial" panose="020B0604020202020204"/>
              </a:rPr>
              <a:t>100</a:t>
            </a:r>
            <a:endParaRPr sz="2600">
              <a:latin typeface="Arial" panose="020B0604020202020204"/>
              <a:cs typeface="Arial" panose="020B0604020202020204"/>
            </a:endParaRPr>
          </a:p>
        </p:txBody>
      </p:sp>
      <p:sp>
        <p:nvSpPr>
          <p:cNvPr id="11" name="object 11"/>
          <p:cNvSpPr txBox="1"/>
          <p:nvPr/>
        </p:nvSpPr>
        <p:spPr>
          <a:xfrm>
            <a:off x="646965" y="2615492"/>
            <a:ext cx="11579860" cy="7506334"/>
          </a:xfrm>
          <a:prstGeom prst="rect">
            <a:avLst/>
          </a:prstGeom>
        </p:spPr>
        <p:txBody>
          <a:bodyPr vert="horz" wrap="square" lIns="0" tIns="39370" rIns="0" bIns="0" rtlCol="0">
            <a:spAutoFit/>
          </a:bodyPr>
          <a:lstStyle/>
          <a:p>
            <a:pPr marL="514985" marR="842010" indent="-502920">
              <a:lnSpc>
                <a:spcPts val="5610"/>
              </a:lnSpc>
              <a:spcBef>
                <a:spcPts val="310"/>
              </a:spcBef>
              <a:buSzPct val="124000"/>
              <a:buChar char="•"/>
              <a:tabLst>
                <a:tab pos="515620" algn="l"/>
              </a:tabLst>
            </a:pPr>
            <a:r>
              <a:rPr sz="4700" spc="-45" dirty="0">
                <a:latin typeface="Arial" panose="020B0604020202020204"/>
                <a:cs typeface="Arial" panose="020B0604020202020204"/>
              </a:rPr>
              <a:t>Each </a:t>
            </a:r>
            <a:r>
              <a:rPr sz="4700" spc="70" dirty="0">
                <a:latin typeface="Arial" panose="020B0604020202020204"/>
                <a:cs typeface="Arial" panose="020B0604020202020204"/>
              </a:rPr>
              <a:t>packet </a:t>
            </a:r>
            <a:r>
              <a:rPr sz="4700" spc="-5" dirty="0">
                <a:latin typeface="Arial" panose="020B0604020202020204"/>
                <a:cs typeface="Arial" panose="020B0604020202020204"/>
              </a:rPr>
              <a:t>is </a:t>
            </a:r>
            <a:r>
              <a:rPr sz="4700" spc="55" dirty="0">
                <a:latin typeface="Arial" panose="020B0604020202020204"/>
                <a:cs typeface="Arial" panose="020B0604020202020204"/>
              </a:rPr>
              <a:t>tagged </a:t>
            </a:r>
            <a:r>
              <a:rPr sz="4700" spc="85" dirty="0">
                <a:latin typeface="Arial" panose="020B0604020202020204"/>
                <a:cs typeface="Arial" panose="020B0604020202020204"/>
              </a:rPr>
              <a:t>with</a:t>
            </a:r>
            <a:r>
              <a:rPr sz="4700" spc="-150" dirty="0">
                <a:latin typeface="Arial" panose="020B0604020202020204"/>
                <a:cs typeface="Arial" panose="020B0604020202020204"/>
              </a:rPr>
              <a:t> </a:t>
            </a:r>
            <a:r>
              <a:rPr sz="4700" spc="-20" dirty="0">
                <a:latin typeface="Arial" panose="020B0604020202020204"/>
                <a:cs typeface="Arial" panose="020B0604020202020204"/>
              </a:rPr>
              <a:t>Remaining  </a:t>
            </a:r>
            <a:r>
              <a:rPr sz="4700" spc="5" dirty="0">
                <a:latin typeface="Arial" panose="020B0604020202020204"/>
                <a:cs typeface="Arial" panose="020B0604020202020204"/>
              </a:rPr>
              <a:t>Processing</a:t>
            </a:r>
            <a:r>
              <a:rPr sz="4700" spc="-5" dirty="0">
                <a:latin typeface="Arial" panose="020B0604020202020204"/>
                <a:cs typeface="Arial" panose="020B0604020202020204"/>
              </a:rPr>
              <a:t> </a:t>
            </a:r>
            <a:r>
              <a:rPr sz="4700" spc="-45" dirty="0">
                <a:latin typeface="Arial" panose="020B0604020202020204"/>
                <a:cs typeface="Arial" panose="020B0604020202020204"/>
              </a:rPr>
              <a:t>Time</a:t>
            </a:r>
            <a:endParaRPr sz="4700">
              <a:latin typeface="Arial" panose="020B0604020202020204"/>
              <a:cs typeface="Arial" panose="020B0604020202020204"/>
            </a:endParaRPr>
          </a:p>
          <a:p>
            <a:pPr marL="514985" marR="5080" indent="-502920">
              <a:lnSpc>
                <a:spcPct val="101000"/>
              </a:lnSpc>
              <a:spcBef>
                <a:spcPts val="4430"/>
              </a:spcBef>
              <a:buSzPct val="124000"/>
              <a:buChar char="•"/>
              <a:tabLst>
                <a:tab pos="515620" algn="l"/>
              </a:tabLst>
            </a:pPr>
            <a:r>
              <a:rPr sz="4700" spc="20" dirty="0">
                <a:latin typeface="Arial" panose="020B0604020202020204"/>
                <a:cs typeface="Arial" panose="020B0604020202020204"/>
              </a:rPr>
              <a:t>Packets </a:t>
            </a:r>
            <a:r>
              <a:rPr sz="4700" spc="-90" dirty="0">
                <a:latin typeface="Arial" panose="020B0604020202020204"/>
                <a:cs typeface="Arial" panose="020B0604020202020204"/>
              </a:rPr>
              <a:t>are </a:t>
            </a:r>
            <a:r>
              <a:rPr sz="4700" spc="55" dirty="0">
                <a:latin typeface="Arial" panose="020B0604020202020204"/>
                <a:cs typeface="Arial" panose="020B0604020202020204"/>
              </a:rPr>
              <a:t>transmitted </a:t>
            </a:r>
            <a:r>
              <a:rPr sz="4700" spc="85" dirty="0">
                <a:latin typeface="Arial" panose="020B0604020202020204"/>
                <a:cs typeface="Arial" panose="020B0604020202020204"/>
              </a:rPr>
              <a:t>with </a:t>
            </a:r>
            <a:r>
              <a:rPr sz="4700" i="1" spc="20" dirty="0">
                <a:latin typeface="Arial" panose="020B0604020202020204"/>
                <a:cs typeface="Arial" panose="020B0604020202020204"/>
              </a:rPr>
              <a:t>Shortest  </a:t>
            </a:r>
            <a:r>
              <a:rPr sz="4700" i="1" spc="-30" dirty="0">
                <a:latin typeface="Arial" panose="020B0604020202020204"/>
                <a:cs typeface="Arial" panose="020B0604020202020204"/>
              </a:rPr>
              <a:t>Remaining </a:t>
            </a:r>
            <a:r>
              <a:rPr sz="4700" i="1" spc="-15" dirty="0">
                <a:latin typeface="Arial" panose="020B0604020202020204"/>
                <a:cs typeface="Arial" panose="020B0604020202020204"/>
              </a:rPr>
              <a:t>Processing </a:t>
            </a:r>
            <a:r>
              <a:rPr sz="4700" i="1" spc="-45" dirty="0">
                <a:latin typeface="Arial" panose="020B0604020202020204"/>
                <a:cs typeface="Arial" panose="020B0604020202020204"/>
              </a:rPr>
              <a:t>Time </a:t>
            </a:r>
            <a:r>
              <a:rPr sz="4700" i="1" spc="-20" dirty="0">
                <a:latin typeface="Arial" panose="020B0604020202020204"/>
                <a:cs typeface="Arial" panose="020B0604020202020204"/>
              </a:rPr>
              <a:t>First</a:t>
            </a:r>
            <a:r>
              <a:rPr sz="4700" i="1" spc="55" dirty="0">
                <a:latin typeface="Arial" panose="020B0604020202020204"/>
                <a:cs typeface="Arial" panose="020B0604020202020204"/>
              </a:rPr>
              <a:t> </a:t>
            </a:r>
            <a:r>
              <a:rPr sz="4700" i="1" spc="-200" dirty="0">
                <a:latin typeface="Arial" panose="020B0604020202020204"/>
                <a:cs typeface="Arial" panose="020B0604020202020204"/>
              </a:rPr>
              <a:t>(SRPTF)</a:t>
            </a:r>
            <a:endParaRPr sz="4700">
              <a:latin typeface="Arial" panose="020B0604020202020204"/>
              <a:cs typeface="Arial" panose="020B0604020202020204"/>
            </a:endParaRPr>
          </a:p>
          <a:p>
            <a:pPr marL="514985" marR="433070" indent="-502920">
              <a:lnSpc>
                <a:spcPts val="5610"/>
              </a:lnSpc>
              <a:spcBef>
                <a:spcPts val="4795"/>
              </a:spcBef>
              <a:buSzPct val="124000"/>
              <a:buChar char="•"/>
              <a:tabLst>
                <a:tab pos="515620" algn="l"/>
              </a:tabLst>
            </a:pPr>
            <a:r>
              <a:rPr sz="4700" spc="-310" dirty="0">
                <a:latin typeface="Arial" panose="020B0604020202020204"/>
                <a:cs typeface="Arial" panose="020B0604020202020204"/>
              </a:rPr>
              <a:t>To </a:t>
            </a:r>
            <a:r>
              <a:rPr sz="4700" spc="30" dirty="0">
                <a:latin typeface="Arial" panose="020B0604020202020204"/>
                <a:cs typeface="Arial" panose="020B0604020202020204"/>
              </a:rPr>
              <a:t>avoid </a:t>
            </a:r>
            <a:r>
              <a:rPr sz="4700" spc="20" dirty="0">
                <a:latin typeface="Arial" panose="020B0604020202020204"/>
                <a:cs typeface="Arial" panose="020B0604020202020204"/>
              </a:rPr>
              <a:t>starvation, </a:t>
            </a:r>
            <a:r>
              <a:rPr sz="4700" spc="-15" dirty="0">
                <a:latin typeface="Arial" panose="020B0604020202020204"/>
                <a:cs typeface="Arial" panose="020B0604020202020204"/>
              </a:rPr>
              <a:t>earliest </a:t>
            </a:r>
            <a:r>
              <a:rPr sz="4700" spc="70" dirty="0">
                <a:latin typeface="Arial" panose="020B0604020202020204"/>
                <a:cs typeface="Arial" panose="020B0604020202020204"/>
              </a:rPr>
              <a:t>packet </a:t>
            </a:r>
            <a:r>
              <a:rPr sz="4700" spc="40" dirty="0">
                <a:latin typeface="Arial" panose="020B0604020202020204"/>
                <a:cs typeface="Arial" panose="020B0604020202020204"/>
              </a:rPr>
              <a:t>from  </a:t>
            </a:r>
            <a:r>
              <a:rPr sz="4700" spc="25" dirty="0">
                <a:latin typeface="Arial" panose="020B0604020202020204"/>
                <a:cs typeface="Arial" panose="020B0604020202020204"/>
              </a:rPr>
              <a:t>the </a:t>
            </a:r>
            <a:r>
              <a:rPr sz="4700" spc="20" dirty="0">
                <a:latin typeface="Arial" panose="020B0604020202020204"/>
                <a:cs typeface="Arial" panose="020B0604020202020204"/>
              </a:rPr>
              <a:t>highest </a:t>
            </a:r>
            <a:r>
              <a:rPr sz="4700" spc="50" dirty="0">
                <a:latin typeface="Arial" panose="020B0604020202020204"/>
                <a:cs typeface="Arial" panose="020B0604020202020204"/>
              </a:rPr>
              <a:t>priority </a:t>
            </a:r>
            <a:r>
              <a:rPr sz="4700" spc="80" dirty="0">
                <a:latin typeface="Arial" panose="020B0604020202020204"/>
                <a:cs typeface="Arial" panose="020B0604020202020204"/>
              </a:rPr>
              <a:t>flow </a:t>
            </a:r>
            <a:r>
              <a:rPr sz="4700" spc="-5" dirty="0">
                <a:latin typeface="Arial" panose="020B0604020202020204"/>
                <a:cs typeface="Arial" panose="020B0604020202020204"/>
              </a:rPr>
              <a:t>is</a:t>
            </a:r>
            <a:r>
              <a:rPr sz="4700" spc="-180" dirty="0">
                <a:latin typeface="Arial" panose="020B0604020202020204"/>
                <a:cs typeface="Arial" panose="020B0604020202020204"/>
              </a:rPr>
              <a:t> </a:t>
            </a:r>
            <a:r>
              <a:rPr sz="4700" spc="55" dirty="0">
                <a:latin typeface="Arial" panose="020B0604020202020204"/>
                <a:cs typeface="Arial" panose="020B0604020202020204"/>
              </a:rPr>
              <a:t>transmitted</a:t>
            </a:r>
            <a:endParaRPr sz="4700">
              <a:latin typeface="Arial" panose="020B0604020202020204"/>
              <a:cs typeface="Arial" panose="020B0604020202020204"/>
            </a:endParaRPr>
          </a:p>
          <a:p>
            <a:pPr marL="514985" marR="413385" indent="-502920">
              <a:lnSpc>
                <a:spcPts val="5610"/>
              </a:lnSpc>
              <a:spcBef>
                <a:spcPts val="4610"/>
              </a:spcBef>
              <a:buSzPct val="124000"/>
              <a:buChar char="•"/>
              <a:tabLst>
                <a:tab pos="515620" algn="l"/>
              </a:tabLst>
            </a:pPr>
            <a:r>
              <a:rPr sz="4700" spc="35" dirty="0">
                <a:latin typeface="Arial" panose="020B0604020202020204"/>
                <a:cs typeface="Arial" panose="020B0604020202020204"/>
              </a:rPr>
              <a:t>pFabric </a:t>
            </a:r>
            <a:r>
              <a:rPr sz="4700" spc="-25" dirty="0">
                <a:latin typeface="Arial" panose="020B0604020202020204"/>
                <a:cs typeface="Arial" panose="020B0604020202020204"/>
              </a:rPr>
              <a:t>requires </a:t>
            </a:r>
            <a:r>
              <a:rPr sz="4700" spc="30" dirty="0">
                <a:latin typeface="Arial" panose="020B0604020202020204"/>
                <a:cs typeface="Arial" panose="020B0604020202020204"/>
              </a:rPr>
              <a:t>prioritizing </a:t>
            </a:r>
            <a:r>
              <a:rPr sz="4700" spc="65" dirty="0">
                <a:latin typeface="Arial" panose="020B0604020202020204"/>
                <a:cs typeface="Arial" panose="020B0604020202020204"/>
              </a:rPr>
              <a:t>flows</a:t>
            </a:r>
            <a:r>
              <a:rPr sz="4700" spc="-25" dirty="0">
                <a:latin typeface="Arial" panose="020B0604020202020204"/>
                <a:cs typeface="Arial" panose="020B0604020202020204"/>
              </a:rPr>
              <a:t> </a:t>
            </a:r>
            <a:r>
              <a:rPr sz="4700" spc="30" dirty="0">
                <a:latin typeface="Arial" panose="020B0604020202020204"/>
                <a:cs typeface="Arial" panose="020B0604020202020204"/>
              </a:rPr>
              <a:t>based  </a:t>
            </a:r>
            <a:r>
              <a:rPr sz="4700" spc="40" dirty="0">
                <a:latin typeface="Arial" panose="020B0604020202020204"/>
                <a:cs typeface="Arial" panose="020B0604020202020204"/>
              </a:rPr>
              <a:t>on </a:t>
            </a:r>
            <a:r>
              <a:rPr sz="4700" spc="-5" dirty="0">
                <a:latin typeface="Arial" panose="020B0604020202020204"/>
                <a:cs typeface="Arial" panose="020B0604020202020204"/>
              </a:rPr>
              <a:t>ranks </a:t>
            </a:r>
            <a:r>
              <a:rPr sz="4700" spc="80" dirty="0">
                <a:latin typeface="Arial" panose="020B0604020202020204"/>
                <a:cs typeface="Arial" panose="020B0604020202020204"/>
              </a:rPr>
              <a:t>of</a:t>
            </a:r>
            <a:r>
              <a:rPr sz="4700" spc="-40" dirty="0">
                <a:latin typeface="Arial" panose="020B0604020202020204"/>
                <a:cs typeface="Arial" panose="020B0604020202020204"/>
              </a:rPr>
              <a:t> </a:t>
            </a:r>
            <a:r>
              <a:rPr sz="4700" spc="60" dirty="0">
                <a:latin typeface="Arial" panose="020B0604020202020204"/>
                <a:cs typeface="Arial" panose="020B0604020202020204"/>
              </a:rPr>
              <a:t>packets</a:t>
            </a:r>
            <a:endParaRPr sz="4700">
              <a:latin typeface="Arial" panose="020B0604020202020204"/>
              <a:cs typeface="Arial" panose="020B0604020202020204"/>
            </a:endParaRPr>
          </a:p>
        </p:txBody>
      </p:sp>
      <p:sp>
        <p:nvSpPr>
          <p:cNvPr id="12" name="object 12"/>
          <p:cNvSpPr/>
          <p:nvPr/>
        </p:nvSpPr>
        <p:spPr>
          <a:xfrm>
            <a:off x="19469710" y="7670387"/>
            <a:ext cx="534670" cy="0"/>
          </a:xfrm>
          <a:custGeom>
            <a:avLst/>
            <a:gdLst/>
            <a:ahLst/>
            <a:cxnLst/>
            <a:rect l="l" t="t" r="r" b="b"/>
            <a:pathLst>
              <a:path w="534669">
                <a:moveTo>
                  <a:pt x="0" y="0"/>
                </a:moveTo>
                <a:lnTo>
                  <a:pt x="524067" y="0"/>
                </a:lnTo>
                <a:lnTo>
                  <a:pt x="534538" y="0"/>
                </a:lnTo>
              </a:path>
            </a:pathLst>
          </a:custGeom>
          <a:ln w="20941">
            <a:solidFill>
              <a:srgbClr val="000000"/>
            </a:solidFill>
          </a:ln>
        </p:spPr>
        <p:txBody>
          <a:bodyPr wrap="square" lIns="0" tIns="0" rIns="0" bIns="0" rtlCol="0"/>
          <a:lstStyle/>
          <a:p/>
        </p:txBody>
      </p:sp>
      <p:sp>
        <p:nvSpPr>
          <p:cNvPr id="13" name="object 13"/>
          <p:cNvSpPr/>
          <p:nvPr/>
        </p:nvSpPr>
        <p:spPr>
          <a:xfrm>
            <a:off x="19993778" y="7620127"/>
            <a:ext cx="100965" cy="100965"/>
          </a:xfrm>
          <a:custGeom>
            <a:avLst/>
            <a:gdLst/>
            <a:ahLst/>
            <a:cxnLst/>
            <a:rect l="l" t="t" r="r" b="b"/>
            <a:pathLst>
              <a:path w="100965" h="100965">
                <a:moveTo>
                  <a:pt x="0" y="0"/>
                </a:moveTo>
                <a:lnTo>
                  <a:pt x="0" y="100520"/>
                </a:lnTo>
                <a:lnTo>
                  <a:pt x="100520" y="50260"/>
                </a:lnTo>
                <a:lnTo>
                  <a:pt x="0" y="0"/>
                </a:lnTo>
                <a:close/>
              </a:path>
            </a:pathLst>
          </a:custGeom>
          <a:solidFill>
            <a:srgbClr val="000000"/>
          </a:solidFill>
        </p:spPr>
        <p:txBody>
          <a:bodyPr wrap="square" lIns="0" tIns="0" rIns="0" bIns="0" rtlCol="0"/>
          <a:lstStyle/>
          <a:p/>
        </p:txBody>
      </p:sp>
      <p:sp>
        <p:nvSpPr>
          <p:cNvPr id="14" name="object 14"/>
          <p:cNvSpPr txBox="1"/>
          <p:nvPr/>
        </p:nvSpPr>
        <p:spPr>
          <a:xfrm>
            <a:off x="9892757" y="10812017"/>
            <a:ext cx="305435" cy="321945"/>
          </a:xfrm>
          <a:prstGeom prst="rect">
            <a:avLst/>
          </a:prstGeom>
        </p:spPr>
        <p:txBody>
          <a:bodyPr vert="horz" wrap="square" lIns="0" tIns="7620" rIns="0" bIns="0" rtlCol="0">
            <a:spAutoFit/>
          </a:bodyPr>
          <a:lstStyle/>
          <a:p>
            <a:pPr marL="12700">
              <a:lnSpc>
                <a:spcPct val="100000"/>
              </a:lnSpc>
              <a:spcBef>
                <a:spcPts val="60"/>
              </a:spcBef>
            </a:pPr>
            <a:r>
              <a:rPr sz="1950" spc="15" dirty="0">
                <a:latin typeface="Arial" panose="020B0604020202020204"/>
                <a:cs typeface="Arial" panose="020B0604020202020204"/>
              </a:rPr>
              <a:t>40</a:t>
            </a:r>
            <a:endParaRPr sz="1950">
              <a:latin typeface="Arial" panose="020B0604020202020204"/>
              <a:cs typeface="Arial" panose="020B0604020202020204"/>
            </a:endParaRPr>
          </a:p>
        </p:txBody>
      </p:sp>
      <p:sp>
        <p:nvSpPr>
          <p:cNvPr id="15" name="object 7"/>
          <p:cNvSpPr txBox="1"/>
          <p:nvPr/>
        </p:nvSpPr>
        <p:spPr>
          <a:xfrm>
            <a:off x="15965047" y="6879001"/>
            <a:ext cx="734695" cy="1583055"/>
          </a:xfrm>
          <a:prstGeom prst="rect">
            <a:avLst/>
          </a:prstGeom>
          <a:solidFill>
            <a:srgbClr val="EE220C"/>
          </a:solidFill>
        </p:spPr>
        <p:txBody>
          <a:bodyPr vert="horz" wrap="square" lIns="0" tIns="3810" rIns="0" bIns="0" rtlCol="0">
            <a:spAutoFit/>
          </a:bodyPr>
          <a:p>
            <a:pPr>
              <a:lnSpc>
                <a:spcPct val="100000"/>
              </a:lnSpc>
              <a:spcBef>
                <a:spcPts val="30"/>
              </a:spcBef>
            </a:pPr>
            <a:endParaRPr sz="3950">
              <a:latin typeface="Times New Roman" panose="02020603050405020304"/>
              <a:cs typeface="Times New Roman" panose="02020603050405020304"/>
            </a:endParaRPr>
          </a:p>
          <a:p>
            <a:pPr marL="184150">
              <a:lnSpc>
                <a:spcPct val="100000"/>
              </a:lnSpc>
            </a:pPr>
            <a:r>
              <a:rPr sz="2600" spc="20" dirty="0">
                <a:solidFill>
                  <a:srgbClr val="FFFFFF"/>
                </a:solidFill>
                <a:latin typeface="Arial" panose="020B0604020202020204"/>
                <a:cs typeface="Arial" panose="020B0604020202020204"/>
              </a:rPr>
              <a:t>80</a:t>
            </a:r>
            <a:endParaRPr sz="2600">
              <a:latin typeface="Arial" panose="020B0604020202020204"/>
              <a:cs typeface="Arial" panose="020B0604020202020204"/>
            </a:endParaRPr>
          </a:p>
        </p:txBody>
      </p:sp>
      <p:sp>
        <p:nvSpPr>
          <p:cNvPr id="17" name="object 10"/>
          <p:cNvSpPr txBox="1"/>
          <p:nvPr/>
        </p:nvSpPr>
        <p:spPr>
          <a:xfrm>
            <a:off x="16849942" y="6879001"/>
            <a:ext cx="734695" cy="1583055"/>
          </a:xfrm>
          <a:prstGeom prst="rect">
            <a:avLst/>
          </a:prstGeom>
          <a:solidFill>
            <a:srgbClr val="EE220C"/>
          </a:solidFill>
        </p:spPr>
        <p:txBody>
          <a:bodyPr vert="horz" wrap="square" lIns="0" tIns="3810" rIns="0" bIns="0" rtlCol="0">
            <a:spAutoFit/>
          </a:bodyPr>
          <a:p>
            <a:pPr>
              <a:lnSpc>
                <a:spcPct val="100000"/>
              </a:lnSpc>
              <a:spcBef>
                <a:spcPts val="30"/>
              </a:spcBef>
            </a:pPr>
            <a:endParaRPr sz="3950">
              <a:latin typeface="Times New Roman" panose="02020603050405020304"/>
              <a:cs typeface="Times New Roman" panose="02020603050405020304"/>
            </a:endParaRPr>
          </a:p>
          <a:p>
            <a:pPr marL="84455">
              <a:lnSpc>
                <a:spcPct val="100000"/>
              </a:lnSpc>
            </a:pPr>
            <a:r>
              <a:rPr sz="2600" spc="20" dirty="0">
                <a:solidFill>
                  <a:srgbClr val="FFFFFF"/>
                </a:solidFill>
                <a:latin typeface="Arial" panose="020B0604020202020204"/>
                <a:cs typeface="Arial" panose="020B0604020202020204"/>
              </a:rPr>
              <a:t>100</a:t>
            </a:r>
            <a:endParaRPr sz="2600">
              <a:latin typeface="Arial" panose="020B0604020202020204"/>
              <a:cs typeface="Arial" panose="020B060402020202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0000 0.000000 L 0.075805 0.289725 " pathEditMode="relative" ptsTypes="">
                                      <p:cBhvr>
                                        <p:cTn id="6" dur="2000" fill="hold"/>
                                        <p:tgtEl>
                                          <p:spTgt spid="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798702" y="489902"/>
            <a:ext cx="12498070" cy="1370965"/>
          </a:xfrm>
          <a:prstGeom prst="rect">
            <a:avLst/>
          </a:prstGeom>
        </p:spPr>
        <p:txBody>
          <a:bodyPr vert="horz" wrap="square" lIns="0" tIns="17145" rIns="0" bIns="0" rtlCol="0">
            <a:spAutoFit/>
          </a:bodyPr>
          <a:lstStyle/>
          <a:p>
            <a:pPr marL="12700">
              <a:lnSpc>
                <a:spcPct val="100000"/>
              </a:lnSpc>
              <a:spcBef>
                <a:spcPts val="135"/>
              </a:spcBef>
            </a:pPr>
            <a:r>
              <a:rPr sz="8800" spc="95" dirty="0">
                <a:solidFill>
                  <a:srgbClr val="000000"/>
                </a:solidFill>
              </a:rPr>
              <a:t>Eiffel </a:t>
            </a:r>
            <a:r>
              <a:rPr sz="8800" spc="145" dirty="0">
                <a:solidFill>
                  <a:srgbClr val="000000"/>
                </a:solidFill>
              </a:rPr>
              <a:t>Example:</a:t>
            </a:r>
            <a:r>
              <a:rPr sz="8800" spc="-140" dirty="0">
                <a:solidFill>
                  <a:srgbClr val="000000"/>
                </a:solidFill>
              </a:rPr>
              <a:t> </a:t>
            </a:r>
            <a:r>
              <a:rPr sz="8800" spc="260" dirty="0">
                <a:solidFill>
                  <a:srgbClr val="000000"/>
                </a:solidFill>
              </a:rPr>
              <a:t>pFabric</a:t>
            </a:r>
            <a:endParaRPr sz="8800" spc="260" dirty="0">
              <a:solidFill>
                <a:srgbClr val="000000"/>
              </a:solidFill>
            </a:endParaRPr>
          </a:p>
        </p:txBody>
      </p:sp>
      <p:sp>
        <p:nvSpPr>
          <p:cNvPr id="3" name="object 3"/>
          <p:cNvSpPr/>
          <p:nvPr/>
        </p:nvSpPr>
        <p:spPr>
          <a:xfrm>
            <a:off x="12959155" y="6817300"/>
            <a:ext cx="6494780" cy="0"/>
          </a:xfrm>
          <a:custGeom>
            <a:avLst/>
            <a:gdLst/>
            <a:ahLst/>
            <a:cxnLst/>
            <a:rect l="l" t="t" r="r" b="b"/>
            <a:pathLst>
              <a:path w="6494780">
                <a:moveTo>
                  <a:pt x="0" y="0"/>
                </a:moveTo>
                <a:lnTo>
                  <a:pt x="6494416" y="0"/>
                </a:lnTo>
              </a:path>
            </a:pathLst>
          </a:custGeom>
          <a:ln w="62825">
            <a:solidFill>
              <a:srgbClr val="000000"/>
            </a:solidFill>
          </a:ln>
        </p:spPr>
        <p:txBody>
          <a:bodyPr wrap="square" lIns="0" tIns="0" rIns="0" bIns="0" rtlCol="0"/>
          <a:lstStyle/>
          <a:p/>
        </p:txBody>
      </p:sp>
      <p:sp>
        <p:nvSpPr>
          <p:cNvPr id="4" name="object 4"/>
          <p:cNvSpPr/>
          <p:nvPr/>
        </p:nvSpPr>
        <p:spPr>
          <a:xfrm>
            <a:off x="12959155" y="8523392"/>
            <a:ext cx="6494780" cy="0"/>
          </a:xfrm>
          <a:custGeom>
            <a:avLst/>
            <a:gdLst/>
            <a:ahLst/>
            <a:cxnLst/>
            <a:rect l="l" t="t" r="r" b="b"/>
            <a:pathLst>
              <a:path w="6494780">
                <a:moveTo>
                  <a:pt x="0" y="0"/>
                </a:moveTo>
                <a:lnTo>
                  <a:pt x="6494416" y="0"/>
                </a:lnTo>
              </a:path>
            </a:pathLst>
          </a:custGeom>
          <a:ln w="62825">
            <a:solidFill>
              <a:srgbClr val="000000"/>
            </a:solidFill>
          </a:ln>
        </p:spPr>
        <p:txBody>
          <a:bodyPr wrap="square" lIns="0" tIns="0" rIns="0" bIns="0" rtlCol="0"/>
          <a:lstStyle/>
          <a:p/>
        </p:txBody>
      </p:sp>
      <p:sp>
        <p:nvSpPr>
          <p:cNvPr id="5" name="object 5"/>
          <p:cNvSpPr/>
          <p:nvPr/>
        </p:nvSpPr>
        <p:spPr>
          <a:xfrm>
            <a:off x="19436884" y="6804421"/>
            <a:ext cx="0" cy="1732280"/>
          </a:xfrm>
          <a:custGeom>
            <a:avLst/>
            <a:gdLst/>
            <a:ahLst/>
            <a:cxnLst/>
            <a:rect l="l" t="t" r="r" b="b"/>
            <a:pathLst>
              <a:path h="1732279">
                <a:moveTo>
                  <a:pt x="0" y="0"/>
                </a:moveTo>
                <a:lnTo>
                  <a:pt x="0" y="1731930"/>
                </a:lnTo>
              </a:path>
            </a:pathLst>
          </a:custGeom>
          <a:ln w="62825">
            <a:solidFill>
              <a:srgbClr val="000000"/>
            </a:solidFill>
          </a:ln>
        </p:spPr>
        <p:txBody>
          <a:bodyPr wrap="square" lIns="0" tIns="0" rIns="0" bIns="0" rtlCol="0"/>
          <a:lstStyle/>
          <a:p/>
        </p:txBody>
      </p:sp>
      <p:sp>
        <p:nvSpPr>
          <p:cNvPr id="6" name="object 6"/>
          <p:cNvSpPr txBox="1"/>
          <p:nvPr/>
        </p:nvSpPr>
        <p:spPr>
          <a:xfrm>
            <a:off x="15930122" y="6879001"/>
            <a:ext cx="734695" cy="1583055"/>
          </a:xfrm>
          <a:prstGeom prst="rect">
            <a:avLst/>
          </a:prstGeom>
          <a:solidFill>
            <a:srgbClr val="00A2FF"/>
          </a:solidFill>
        </p:spPr>
        <p:txBody>
          <a:bodyPr vert="horz" wrap="square" lIns="0" tIns="3810" rIns="0" bIns="0" rtlCol="0">
            <a:spAutoFit/>
          </a:bodyPr>
          <a:lstStyle/>
          <a:p>
            <a:pPr>
              <a:lnSpc>
                <a:spcPct val="100000"/>
              </a:lnSpc>
              <a:spcBef>
                <a:spcPts val="30"/>
              </a:spcBef>
            </a:pPr>
            <a:endParaRPr sz="3950">
              <a:latin typeface="Times New Roman" panose="02020603050405020304"/>
              <a:cs typeface="Times New Roman" panose="02020603050405020304"/>
            </a:endParaRPr>
          </a:p>
          <a:p>
            <a:pPr marL="90170">
              <a:lnSpc>
                <a:spcPct val="100000"/>
              </a:lnSpc>
            </a:pPr>
            <a:r>
              <a:rPr sz="2600" spc="20" dirty="0">
                <a:solidFill>
                  <a:srgbClr val="FFFFFF"/>
                </a:solidFill>
                <a:latin typeface="Arial" panose="020B0604020202020204"/>
                <a:cs typeface="Arial" panose="020B0604020202020204"/>
              </a:rPr>
              <a:t>100</a:t>
            </a:r>
            <a:endParaRPr sz="2600">
              <a:latin typeface="Arial" panose="020B0604020202020204"/>
              <a:cs typeface="Arial" panose="020B0604020202020204"/>
            </a:endParaRPr>
          </a:p>
        </p:txBody>
      </p:sp>
      <p:sp>
        <p:nvSpPr>
          <p:cNvPr id="7" name="object 7"/>
          <p:cNvSpPr txBox="1"/>
          <p:nvPr/>
        </p:nvSpPr>
        <p:spPr>
          <a:xfrm>
            <a:off x="17694423" y="6881808"/>
            <a:ext cx="734695" cy="1583055"/>
          </a:xfrm>
          <a:prstGeom prst="rect">
            <a:avLst/>
          </a:prstGeom>
          <a:solidFill>
            <a:srgbClr val="EE220C"/>
          </a:solidFill>
        </p:spPr>
        <p:txBody>
          <a:bodyPr vert="horz" wrap="square" lIns="0" tIns="1270" rIns="0" bIns="0" rtlCol="0">
            <a:spAutoFit/>
          </a:bodyPr>
          <a:lstStyle/>
          <a:p>
            <a:pPr>
              <a:lnSpc>
                <a:spcPct val="100000"/>
              </a:lnSpc>
              <a:spcBef>
                <a:spcPts val="10"/>
              </a:spcBef>
            </a:pPr>
            <a:endParaRPr sz="3950">
              <a:latin typeface="Times New Roman" panose="02020603050405020304"/>
              <a:cs typeface="Times New Roman" panose="02020603050405020304"/>
            </a:endParaRPr>
          </a:p>
          <a:p>
            <a:pPr marL="179070">
              <a:lnSpc>
                <a:spcPct val="100000"/>
              </a:lnSpc>
            </a:pPr>
            <a:r>
              <a:rPr sz="2600" spc="20" dirty="0">
                <a:solidFill>
                  <a:srgbClr val="FFFFFF"/>
                </a:solidFill>
                <a:latin typeface="Arial" panose="020B0604020202020204"/>
                <a:cs typeface="Arial" panose="020B0604020202020204"/>
              </a:rPr>
              <a:t>80</a:t>
            </a:r>
            <a:endParaRPr sz="2600">
              <a:latin typeface="Arial" panose="020B0604020202020204"/>
              <a:cs typeface="Arial" panose="020B0604020202020204"/>
            </a:endParaRPr>
          </a:p>
        </p:txBody>
      </p:sp>
      <p:sp>
        <p:nvSpPr>
          <p:cNvPr id="8" name="object 8"/>
          <p:cNvSpPr txBox="1"/>
          <p:nvPr/>
        </p:nvSpPr>
        <p:spPr>
          <a:xfrm>
            <a:off x="16815017" y="6879042"/>
            <a:ext cx="734695" cy="1583055"/>
          </a:xfrm>
          <a:prstGeom prst="rect">
            <a:avLst/>
          </a:prstGeom>
          <a:solidFill>
            <a:srgbClr val="EE220C"/>
          </a:solidFill>
        </p:spPr>
        <p:txBody>
          <a:bodyPr vert="horz" wrap="square" lIns="0" tIns="3810" rIns="0" bIns="0" rtlCol="0">
            <a:spAutoFit/>
          </a:bodyPr>
          <a:lstStyle/>
          <a:p>
            <a:pPr>
              <a:lnSpc>
                <a:spcPct val="100000"/>
              </a:lnSpc>
              <a:spcBef>
                <a:spcPts val="30"/>
              </a:spcBef>
            </a:pPr>
            <a:endParaRPr sz="3950">
              <a:latin typeface="Times New Roman" panose="02020603050405020304"/>
              <a:cs typeface="Times New Roman" panose="02020603050405020304"/>
            </a:endParaRPr>
          </a:p>
          <a:p>
            <a:pPr marL="179070">
              <a:lnSpc>
                <a:spcPct val="100000"/>
              </a:lnSpc>
            </a:pPr>
            <a:r>
              <a:rPr sz="2600" spc="20" dirty="0">
                <a:solidFill>
                  <a:srgbClr val="FFFFFF"/>
                </a:solidFill>
                <a:latin typeface="Arial" panose="020B0604020202020204"/>
                <a:cs typeface="Arial" panose="020B0604020202020204"/>
              </a:rPr>
              <a:t>40</a:t>
            </a:r>
            <a:endParaRPr sz="2600">
              <a:latin typeface="Arial" panose="020B0604020202020204"/>
              <a:cs typeface="Arial" panose="020B0604020202020204"/>
            </a:endParaRPr>
          </a:p>
        </p:txBody>
      </p:sp>
      <p:sp>
        <p:nvSpPr>
          <p:cNvPr id="9" name="object 9"/>
          <p:cNvSpPr txBox="1"/>
          <p:nvPr/>
        </p:nvSpPr>
        <p:spPr>
          <a:xfrm>
            <a:off x="15045227" y="6879001"/>
            <a:ext cx="734695" cy="1583055"/>
          </a:xfrm>
          <a:prstGeom prst="rect">
            <a:avLst/>
          </a:prstGeom>
          <a:solidFill>
            <a:srgbClr val="00A2FF"/>
          </a:solidFill>
        </p:spPr>
        <p:txBody>
          <a:bodyPr vert="horz" wrap="square" lIns="0" tIns="3810" rIns="0" bIns="0" rtlCol="0">
            <a:spAutoFit/>
          </a:bodyPr>
          <a:lstStyle/>
          <a:p>
            <a:pPr>
              <a:lnSpc>
                <a:spcPct val="100000"/>
              </a:lnSpc>
              <a:spcBef>
                <a:spcPts val="30"/>
              </a:spcBef>
            </a:pPr>
            <a:endParaRPr sz="3950">
              <a:latin typeface="Times New Roman" panose="02020603050405020304"/>
              <a:cs typeface="Times New Roman" panose="02020603050405020304"/>
            </a:endParaRPr>
          </a:p>
          <a:p>
            <a:pPr marL="179070">
              <a:lnSpc>
                <a:spcPct val="100000"/>
              </a:lnSpc>
            </a:pPr>
            <a:r>
              <a:rPr sz="2600" spc="20" dirty="0">
                <a:solidFill>
                  <a:srgbClr val="FFFFFF"/>
                </a:solidFill>
                <a:latin typeface="Arial" panose="020B0604020202020204"/>
                <a:cs typeface="Arial" panose="020B0604020202020204"/>
              </a:rPr>
              <a:t>60</a:t>
            </a:r>
            <a:endParaRPr sz="2600">
              <a:latin typeface="Arial" panose="020B0604020202020204"/>
              <a:cs typeface="Arial" panose="020B0604020202020204"/>
            </a:endParaRPr>
          </a:p>
        </p:txBody>
      </p:sp>
      <p:sp>
        <p:nvSpPr>
          <p:cNvPr id="10" name="object 10"/>
          <p:cNvSpPr txBox="1"/>
          <p:nvPr/>
        </p:nvSpPr>
        <p:spPr>
          <a:xfrm>
            <a:off x="18584815" y="6879042"/>
            <a:ext cx="734695" cy="1583055"/>
          </a:xfrm>
          <a:prstGeom prst="rect">
            <a:avLst/>
          </a:prstGeom>
          <a:solidFill>
            <a:srgbClr val="EE220C"/>
          </a:solidFill>
        </p:spPr>
        <p:txBody>
          <a:bodyPr vert="horz" wrap="square" lIns="0" tIns="3810" rIns="0" bIns="0" rtlCol="0">
            <a:spAutoFit/>
          </a:bodyPr>
          <a:lstStyle/>
          <a:p>
            <a:pPr>
              <a:lnSpc>
                <a:spcPct val="100000"/>
              </a:lnSpc>
              <a:spcBef>
                <a:spcPts val="30"/>
              </a:spcBef>
            </a:pPr>
            <a:endParaRPr sz="3950">
              <a:latin typeface="Times New Roman" panose="02020603050405020304"/>
              <a:cs typeface="Times New Roman" panose="02020603050405020304"/>
            </a:endParaRPr>
          </a:p>
          <a:p>
            <a:pPr marL="84455">
              <a:lnSpc>
                <a:spcPct val="100000"/>
              </a:lnSpc>
            </a:pPr>
            <a:r>
              <a:rPr sz="2600" spc="20" dirty="0">
                <a:solidFill>
                  <a:srgbClr val="FFFFFF"/>
                </a:solidFill>
                <a:latin typeface="Arial" panose="020B0604020202020204"/>
                <a:cs typeface="Arial" panose="020B0604020202020204"/>
              </a:rPr>
              <a:t>100</a:t>
            </a:r>
            <a:endParaRPr sz="2600">
              <a:latin typeface="Arial" panose="020B0604020202020204"/>
              <a:cs typeface="Arial" panose="020B0604020202020204"/>
            </a:endParaRPr>
          </a:p>
        </p:txBody>
      </p:sp>
      <p:sp>
        <p:nvSpPr>
          <p:cNvPr id="11" name="object 11"/>
          <p:cNvSpPr txBox="1"/>
          <p:nvPr/>
        </p:nvSpPr>
        <p:spPr>
          <a:xfrm>
            <a:off x="646965" y="2615492"/>
            <a:ext cx="11579860" cy="3485515"/>
          </a:xfrm>
          <a:prstGeom prst="rect">
            <a:avLst/>
          </a:prstGeom>
        </p:spPr>
        <p:txBody>
          <a:bodyPr vert="horz" wrap="square" lIns="0" tIns="39370" rIns="0" bIns="0" rtlCol="0">
            <a:spAutoFit/>
          </a:bodyPr>
          <a:lstStyle/>
          <a:p>
            <a:pPr marL="514985" marR="842010" indent="-502920">
              <a:lnSpc>
                <a:spcPts val="5610"/>
              </a:lnSpc>
              <a:spcBef>
                <a:spcPts val="310"/>
              </a:spcBef>
              <a:buSzPct val="124000"/>
              <a:buChar char="•"/>
              <a:tabLst>
                <a:tab pos="515620" algn="l"/>
              </a:tabLst>
            </a:pPr>
            <a:r>
              <a:rPr sz="4700" spc="-45" dirty="0">
                <a:latin typeface="Arial" panose="020B0604020202020204"/>
                <a:cs typeface="Arial" panose="020B0604020202020204"/>
              </a:rPr>
              <a:t>Each </a:t>
            </a:r>
            <a:r>
              <a:rPr sz="4700" spc="70" dirty="0">
                <a:latin typeface="Arial" panose="020B0604020202020204"/>
                <a:cs typeface="Arial" panose="020B0604020202020204"/>
              </a:rPr>
              <a:t>packet </a:t>
            </a:r>
            <a:r>
              <a:rPr sz="4700" spc="-5" dirty="0">
                <a:latin typeface="Arial" panose="020B0604020202020204"/>
                <a:cs typeface="Arial" panose="020B0604020202020204"/>
              </a:rPr>
              <a:t>is </a:t>
            </a:r>
            <a:r>
              <a:rPr sz="4700" spc="55" dirty="0">
                <a:latin typeface="Arial" panose="020B0604020202020204"/>
                <a:cs typeface="Arial" panose="020B0604020202020204"/>
              </a:rPr>
              <a:t>tagged </a:t>
            </a:r>
            <a:r>
              <a:rPr sz="4700" spc="85" dirty="0">
                <a:latin typeface="Arial" panose="020B0604020202020204"/>
                <a:cs typeface="Arial" panose="020B0604020202020204"/>
              </a:rPr>
              <a:t>with</a:t>
            </a:r>
            <a:r>
              <a:rPr sz="4700" spc="-150" dirty="0">
                <a:latin typeface="Arial" panose="020B0604020202020204"/>
                <a:cs typeface="Arial" panose="020B0604020202020204"/>
              </a:rPr>
              <a:t> </a:t>
            </a:r>
            <a:r>
              <a:rPr sz="4700" spc="-20" dirty="0">
                <a:latin typeface="Arial" panose="020B0604020202020204"/>
                <a:cs typeface="Arial" panose="020B0604020202020204"/>
              </a:rPr>
              <a:t>Remaining  </a:t>
            </a:r>
            <a:r>
              <a:rPr sz="4700" spc="5" dirty="0">
                <a:latin typeface="Arial" panose="020B0604020202020204"/>
                <a:cs typeface="Arial" panose="020B0604020202020204"/>
              </a:rPr>
              <a:t>Processing</a:t>
            </a:r>
            <a:r>
              <a:rPr sz="4700" spc="-5" dirty="0">
                <a:latin typeface="Arial" panose="020B0604020202020204"/>
                <a:cs typeface="Arial" panose="020B0604020202020204"/>
              </a:rPr>
              <a:t> </a:t>
            </a:r>
            <a:r>
              <a:rPr sz="4700" spc="-45" dirty="0">
                <a:latin typeface="Arial" panose="020B0604020202020204"/>
                <a:cs typeface="Arial" panose="020B0604020202020204"/>
              </a:rPr>
              <a:t>Time</a:t>
            </a:r>
            <a:endParaRPr sz="4700">
              <a:latin typeface="Arial" panose="020B0604020202020204"/>
              <a:cs typeface="Arial" panose="020B0604020202020204"/>
            </a:endParaRPr>
          </a:p>
          <a:p>
            <a:pPr marL="514985" marR="5080" indent="-502920">
              <a:lnSpc>
                <a:spcPct val="101000"/>
              </a:lnSpc>
              <a:spcBef>
                <a:spcPts val="4430"/>
              </a:spcBef>
              <a:buSzPct val="124000"/>
              <a:buChar char="•"/>
              <a:tabLst>
                <a:tab pos="515620" algn="l"/>
              </a:tabLst>
            </a:pPr>
            <a:r>
              <a:rPr sz="4700" spc="20" dirty="0">
                <a:latin typeface="Arial" panose="020B0604020202020204"/>
                <a:cs typeface="Arial" panose="020B0604020202020204"/>
              </a:rPr>
              <a:t>Packets </a:t>
            </a:r>
            <a:r>
              <a:rPr sz="4700" spc="-90" dirty="0">
                <a:latin typeface="Arial" panose="020B0604020202020204"/>
                <a:cs typeface="Arial" panose="020B0604020202020204"/>
              </a:rPr>
              <a:t>are </a:t>
            </a:r>
            <a:r>
              <a:rPr sz="4700" spc="55" dirty="0">
                <a:latin typeface="Arial" panose="020B0604020202020204"/>
                <a:cs typeface="Arial" panose="020B0604020202020204"/>
              </a:rPr>
              <a:t>transmitted </a:t>
            </a:r>
            <a:r>
              <a:rPr sz="4700" spc="85" dirty="0">
                <a:latin typeface="Arial" panose="020B0604020202020204"/>
                <a:cs typeface="Arial" panose="020B0604020202020204"/>
              </a:rPr>
              <a:t>with </a:t>
            </a:r>
            <a:r>
              <a:rPr sz="4700" i="1" spc="20" dirty="0">
                <a:latin typeface="Arial" panose="020B0604020202020204"/>
                <a:cs typeface="Arial" panose="020B0604020202020204"/>
              </a:rPr>
              <a:t>Shortest  </a:t>
            </a:r>
            <a:r>
              <a:rPr sz="4700" i="1" spc="-30" dirty="0">
                <a:latin typeface="Arial" panose="020B0604020202020204"/>
                <a:cs typeface="Arial" panose="020B0604020202020204"/>
              </a:rPr>
              <a:t>Remaining </a:t>
            </a:r>
            <a:r>
              <a:rPr sz="4700" i="1" spc="-15" dirty="0">
                <a:latin typeface="Arial" panose="020B0604020202020204"/>
                <a:cs typeface="Arial" panose="020B0604020202020204"/>
              </a:rPr>
              <a:t>Processing </a:t>
            </a:r>
            <a:r>
              <a:rPr sz="4700" i="1" spc="-45" dirty="0">
                <a:latin typeface="Arial" panose="020B0604020202020204"/>
                <a:cs typeface="Arial" panose="020B0604020202020204"/>
              </a:rPr>
              <a:t>Time </a:t>
            </a:r>
            <a:r>
              <a:rPr sz="4700" i="1" spc="-20" dirty="0">
                <a:latin typeface="Arial" panose="020B0604020202020204"/>
                <a:cs typeface="Arial" panose="020B0604020202020204"/>
              </a:rPr>
              <a:t>First</a:t>
            </a:r>
            <a:r>
              <a:rPr sz="4700" i="1" spc="55" dirty="0">
                <a:latin typeface="Arial" panose="020B0604020202020204"/>
                <a:cs typeface="Arial" panose="020B0604020202020204"/>
              </a:rPr>
              <a:t> </a:t>
            </a:r>
            <a:r>
              <a:rPr sz="4700" i="1" spc="-200" dirty="0">
                <a:latin typeface="Arial" panose="020B0604020202020204"/>
                <a:cs typeface="Arial" panose="020B0604020202020204"/>
              </a:rPr>
              <a:t>(SRPTF)</a:t>
            </a:r>
            <a:endParaRPr sz="4700">
              <a:latin typeface="Arial" panose="020B0604020202020204"/>
              <a:cs typeface="Arial" panose="020B0604020202020204"/>
            </a:endParaRPr>
          </a:p>
        </p:txBody>
      </p:sp>
      <p:sp>
        <p:nvSpPr>
          <p:cNvPr id="12" name="object 12"/>
          <p:cNvSpPr txBox="1"/>
          <p:nvPr/>
        </p:nvSpPr>
        <p:spPr>
          <a:xfrm>
            <a:off x="646965" y="6657254"/>
            <a:ext cx="11170920" cy="3464560"/>
          </a:xfrm>
          <a:prstGeom prst="rect">
            <a:avLst/>
          </a:prstGeom>
        </p:spPr>
        <p:txBody>
          <a:bodyPr vert="horz" wrap="square" lIns="0" tIns="39370" rIns="0" bIns="0" rtlCol="0">
            <a:spAutoFit/>
          </a:bodyPr>
          <a:lstStyle/>
          <a:p>
            <a:pPr marL="514985" marR="24765" indent="-502920">
              <a:lnSpc>
                <a:spcPts val="5610"/>
              </a:lnSpc>
              <a:spcBef>
                <a:spcPts val="310"/>
              </a:spcBef>
              <a:buSzPct val="124000"/>
              <a:buChar char="•"/>
              <a:tabLst>
                <a:tab pos="515620" algn="l"/>
              </a:tabLst>
            </a:pPr>
            <a:r>
              <a:rPr sz="4700" spc="-310" dirty="0">
                <a:latin typeface="Arial" panose="020B0604020202020204"/>
                <a:cs typeface="Arial" panose="020B0604020202020204"/>
              </a:rPr>
              <a:t>To </a:t>
            </a:r>
            <a:r>
              <a:rPr sz="4700" spc="30" dirty="0">
                <a:latin typeface="Arial" panose="020B0604020202020204"/>
                <a:cs typeface="Arial" panose="020B0604020202020204"/>
              </a:rPr>
              <a:t>avoid </a:t>
            </a:r>
            <a:r>
              <a:rPr sz="4700" spc="20" dirty="0">
                <a:latin typeface="Arial" panose="020B0604020202020204"/>
                <a:cs typeface="Arial" panose="020B0604020202020204"/>
              </a:rPr>
              <a:t>starvation, </a:t>
            </a:r>
            <a:r>
              <a:rPr sz="4700" spc="-15" dirty="0">
                <a:latin typeface="Arial" panose="020B0604020202020204"/>
                <a:cs typeface="Arial" panose="020B0604020202020204"/>
              </a:rPr>
              <a:t>earliest </a:t>
            </a:r>
            <a:r>
              <a:rPr sz="4700" spc="70" dirty="0">
                <a:latin typeface="Arial" panose="020B0604020202020204"/>
                <a:cs typeface="Arial" panose="020B0604020202020204"/>
              </a:rPr>
              <a:t>packet </a:t>
            </a:r>
            <a:r>
              <a:rPr sz="4700" spc="40" dirty="0">
                <a:latin typeface="Arial" panose="020B0604020202020204"/>
                <a:cs typeface="Arial" panose="020B0604020202020204"/>
              </a:rPr>
              <a:t>from  </a:t>
            </a:r>
            <a:r>
              <a:rPr sz="4700" spc="25" dirty="0">
                <a:latin typeface="Arial" panose="020B0604020202020204"/>
                <a:cs typeface="Arial" panose="020B0604020202020204"/>
              </a:rPr>
              <a:t>the </a:t>
            </a:r>
            <a:r>
              <a:rPr sz="4700" spc="20" dirty="0">
                <a:latin typeface="Arial" panose="020B0604020202020204"/>
                <a:cs typeface="Arial" panose="020B0604020202020204"/>
              </a:rPr>
              <a:t>highest </a:t>
            </a:r>
            <a:r>
              <a:rPr sz="4700" spc="50" dirty="0">
                <a:latin typeface="Arial" panose="020B0604020202020204"/>
                <a:cs typeface="Arial" panose="020B0604020202020204"/>
              </a:rPr>
              <a:t>priority </a:t>
            </a:r>
            <a:r>
              <a:rPr sz="4700" spc="80" dirty="0">
                <a:latin typeface="Arial" panose="020B0604020202020204"/>
                <a:cs typeface="Arial" panose="020B0604020202020204"/>
              </a:rPr>
              <a:t>flow </a:t>
            </a:r>
            <a:r>
              <a:rPr sz="4700" spc="-5" dirty="0">
                <a:latin typeface="Arial" panose="020B0604020202020204"/>
                <a:cs typeface="Arial" panose="020B0604020202020204"/>
              </a:rPr>
              <a:t>is</a:t>
            </a:r>
            <a:r>
              <a:rPr sz="4700" spc="-180" dirty="0">
                <a:latin typeface="Arial" panose="020B0604020202020204"/>
                <a:cs typeface="Arial" panose="020B0604020202020204"/>
              </a:rPr>
              <a:t> </a:t>
            </a:r>
            <a:r>
              <a:rPr sz="4700" spc="55" dirty="0">
                <a:latin typeface="Arial" panose="020B0604020202020204"/>
                <a:cs typeface="Arial" panose="020B0604020202020204"/>
              </a:rPr>
              <a:t>transmitted</a:t>
            </a:r>
            <a:endParaRPr sz="4700">
              <a:latin typeface="Arial" panose="020B0604020202020204"/>
              <a:cs typeface="Arial" panose="020B0604020202020204"/>
            </a:endParaRPr>
          </a:p>
          <a:p>
            <a:pPr marL="514985" marR="5080" indent="-502920">
              <a:lnSpc>
                <a:spcPts val="5610"/>
              </a:lnSpc>
              <a:spcBef>
                <a:spcPts val="4610"/>
              </a:spcBef>
              <a:buSzPct val="124000"/>
              <a:buChar char="•"/>
              <a:tabLst>
                <a:tab pos="515620" algn="l"/>
              </a:tabLst>
            </a:pPr>
            <a:r>
              <a:rPr sz="4700" spc="35" dirty="0">
                <a:latin typeface="Arial" panose="020B0604020202020204"/>
                <a:cs typeface="Arial" panose="020B0604020202020204"/>
              </a:rPr>
              <a:t>pFabric </a:t>
            </a:r>
            <a:r>
              <a:rPr sz="4700" spc="-25" dirty="0">
                <a:latin typeface="Arial" panose="020B0604020202020204"/>
                <a:cs typeface="Arial" panose="020B0604020202020204"/>
              </a:rPr>
              <a:t>requires </a:t>
            </a:r>
            <a:r>
              <a:rPr sz="4700" spc="30" dirty="0">
                <a:latin typeface="Arial" panose="020B0604020202020204"/>
                <a:cs typeface="Arial" panose="020B0604020202020204"/>
              </a:rPr>
              <a:t>prioritizing</a:t>
            </a:r>
            <a:r>
              <a:rPr sz="4700" dirty="0">
                <a:latin typeface="Arial" panose="020B0604020202020204"/>
                <a:cs typeface="Arial" panose="020B0604020202020204"/>
              </a:rPr>
              <a:t> </a:t>
            </a:r>
            <a:r>
              <a:rPr sz="4700" spc="65" dirty="0">
                <a:latin typeface="Arial" panose="020B0604020202020204"/>
                <a:cs typeface="Arial" panose="020B0604020202020204"/>
              </a:rPr>
              <a:t>flows</a:t>
            </a:r>
            <a:r>
              <a:rPr sz="4700" spc="5" dirty="0">
                <a:latin typeface="Arial" panose="020B0604020202020204"/>
                <a:cs typeface="Arial" panose="020B0604020202020204"/>
              </a:rPr>
              <a:t> </a:t>
            </a:r>
            <a:r>
              <a:rPr sz="4700" spc="30" dirty="0">
                <a:latin typeface="Arial" panose="020B0604020202020204"/>
                <a:cs typeface="Arial" panose="020B0604020202020204"/>
              </a:rPr>
              <a:t>based </a:t>
            </a:r>
            <a:r>
              <a:rPr sz="4700" spc="15" dirty="0">
                <a:latin typeface="Arial" panose="020B0604020202020204"/>
                <a:cs typeface="Arial" panose="020B0604020202020204"/>
              </a:rPr>
              <a:t> </a:t>
            </a:r>
            <a:r>
              <a:rPr sz="4700" spc="40" dirty="0">
                <a:latin typeface="Arial" panose="020B0604020202020204"/>
                <a:cs typeface="Arial" panose="020B0604020202020204"/>
              </a:rPr>
              <a:t>on </a:t>
            </a:r>
            <a:r>
              <a:rPr sz="4700" spc="-5" dirty="0">
                <a:latin typeface="Arial" panose="020B0604020202020204"/>
                <a:cs typeface="Arial" panose="020B0604020202020204"/>
              </a:rPr>
              <a:t>ranks </a:t>
            </a:r>
            <a:r>
              <a:rPr sz="4700" spc="80" dirty="0">
                <a:latin typeface="Arial" panose="020B0604020202020204"/>
                <a:cs typeface="Arial" panose="020B0604020202020204"/>
              </a:rPr>
              <a:t>of</a:t>
            </a:r>
            <a:r>
              <a:rPr sz="4700" spc="-40" dirty="0">
                <a:latin typeface="Arial" panose="020B0604020202020204"/>
                <a:cs typeface="Arial" panose="020B0604020202020204"/>
              </a:rPr>
              <a:t> </a:t>
            </a:r>
            <a:r>
              <a:rPr sz="4700" spc="60" dirty="0">
                <a:latin typeface="Arial" panose="020B0604020202020204"/>
                <a:cs typeface="Arial" panose="020B0604020202020204"/>
              </a:rPr>
              <a:t>packets</a:t>
            </a:r>
            <a:endParaRPr sz="4700">
              <a:latin typeface="Arial" panose="020B0604020202020204"/>
              <a:cs typeface="Arial" panose="020B0604020202020204"/>
            </a:endParaRPr>
          </a:p>
        </p:txBody>
      </p:sp>
      <p:sp>
        <p:nvSpPr>
          <p:cNvPr id="13" name="object 13"/>
          <p:cNvSpPr/>
          <p:nvPr/>
        </p:nvSpPr>
        <p:spPr>
          <a:xfrm>
            <a:off x="19469710" y="7670387"/>
            <a:ext cx="534670" cy="0"/>
          </a:xfrm>
          <a:custGeom>
            <a:avLst/>
            <a:gdLst/>
            <a:ahLst/>
            <a:cxnLst/>
            <a:rect l="l" t="t" r="r" b="b"/>
            <a:pathLst>
              <a:path w="534669">
                <a:moveTo>
                  <a:pt x="0" y="0"/>
                </a:moveTo>
                <a:lnTo>
                  <a:pt x="524067" y="0"/>
                </a:lnTo>
                <a:lnTo>
                  <a:pt x="534538" y="0"/>
                </a:lnTo>
              </a:path>
            </a:pathLst>
          </a:custGeom>
          <a:ln w="20941">
            <a:solidFill>
              <a:srgbClr val="000000"/>
            </a:solidFill>
          </a:ln>
        </p:spPr>
        <p:txBody>
          <a:bodyPr wrap="square" lIns="0" tIns="0" rIns="0" bIns="0" rtlCol="0"/>
          <a:lstStyle/>
          <a:p/>
        </p:txBody>
      </p:sp>
      <p:sp>
        <p:nvSpPr>
          <p:cNvPr id="14" name="object 14"/>
          <p:cNvSpPr/>
          <p:nvPr/>
        </p:nvSpPr>
        <p:spPr>
          <a:xfrm>
            <a:off x="19993778" y="7620127"/>
            <a:ext cx="100965" cy="100965"/>
          </a:xfrm>
          <a:custGeom>
            <a:avLst/>
            <a:gdLst/>
            <a:ahLst/>
            <a:cxnLst/>
            <a:rect l="l" t="t" r="r" b="b"/>
            <a:pathLst>
              <a:path w="100965" h="100965">
                <a:moveTo>
                  <a:pt x="0" y="0"/>
                </a:moveTo>
                <a:lnTo>
                  <a:pt x="0" y="100520"/>
                </a:lnTo>
                <a:lnTo>
                  <a:pt x="100520" y="50260"/>
                </a:lnTo>
                <a:lnTo>
                  <a:pt x="0" y="0"/>
                </a:lnTo>
                <a:close/>
              </a:path>
            </a:pathLst>
          </a:custGeom>
          <a:solidFill>
            <a:srgbClr val="000000"/>
          </a:solidFill>
        </p:spPr>
        <p:txBody>
          <a:bodyPr wrap="square" lIns="0" tIns="0" rIns="0" bIns="0" rtlCol="0"/>
          <a:lstStyle/>
          <a:p/>
        </p:txBody>
      </p:sp>
      <p:sp>
        <p:nvSpPr>
          <p:cNvPr id="15" name="object 15"/>
          <p:cNvSpPr txBox="1">
            <a:spLocks noGrp="1"/>
          </p:cNvSpPr>
          <p:nvPr>
            <p:ph type="sldNum" sz="quarter" idx="7"/>
          </p:nvPr>
        </p:nvSpPr>
        <p:spPr>
          <a:prstGeom prst="rect">
            <a:avLst/>
          </a:prstGeom>
        </p:spPr>
        <p:txBody>
          <a:bodyPr vert="horz" wrap="square" lIns="0" tIns="7620" rIns="0" bIns="0" rtlCol="0">
            <a:spAutoFit/>
          </a:bodyPr>
          <a:lstStyle/>
          <a:p>
            <a:pPr marL="25400">
              <a:lnSpc>
                <a:spcPct val="100000"/>
              </a:lnSpc>
              <a:spcBef>
                <a:spcPts val="60"/>
              </a:spcBef>
            </a:pPr>
            <a:r>
              <a:rPr spc="15" dirty="0"/>
              <a:t>40</a:t>
            </a:r>
            <a:endParaRPr spc="15"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52170" y="489902"/>
            <a:ext cx="16797020" cy="1370965"/>
          </a:xfrm>
          <a:prstGeom prst="rect">
            <a:avLst/>
          </a:prstGeom>
        </p:spPr>
        <p:txBody>
          <a:bodyPr vert="horz" wrap="square" lIns="0" tIns="17145" rIns="0" bIns="0" rtlCol="0">
            <a:spAutoFit/>
          </a:bodyPr>
          <a:lstStyle/>
          <a:p>
            <a:pPr marL="12700">
              <a:lnSpc>
                <a:spcPct val="100000"/>
              </a:lnSpc>
              <a:spcBef>
                <a:spcPts val="135"/>
              </a:spcBef>
            </a:pPr>
            <a:r>
              <a:rPr sz="8800" spc="95" dirty="0">
                <a:solidFill>
                  <a:srgbClr val="000000"/>
                </a:solidFill>
              </a:rPr>
              <a:t>Eiffel </a:t>
            </a:r>
            <a:r>
              <a:rPr sz="8800" spc="145" dirty="0">
                <a:solidFill>
                  <a:srgbClr val="000000"/>
                </a:solidFill>
              </a:rPr>
              <a:t>Example:</a:t>
            </a:r>
            <a:r>
              <a:rPr sz="8800" spc="-120" dirty="0">
                <a:solidFill>
                  <a:srgbClr val="000000"/>
                </a:solidFill>
              </a:rPr>
              <a:t> </a:t>
            </a:r>
            <a:r>
              <a:rPr sz="8800" spc="245" dirty="0">
                <a:solidFill>
                  <a:srgbClr val="000000"/>
                </a:solidFill>
              </a:rPr>
              <a:t>Implementation</a:t>
            </a:r>
            <a:endParaRPr sz="8800" spc="245" dirty="0">
              <a:solidFill>
                <a:srgbClr val="000000"/>
              </a:solidFill>
            </a:endParaRPr>
          </a:p>
        </p:txBody>
      </p:sp>
      <p:sp>
        <p:nvSpPr>
          <p:cNvPr id="3" name="object 3"/>
          <p:cNvSpPr txBox="1"/>
          <p:nvPr/>
        </p:nvSpPr>
        <p:spPr>
          <a:xfrm>
            <a:off x="1421811" y="3756818"/>
            <a:ext cx="5061585" cy="792480"/>
          </a:xfrm>
          <a:prstGeom prst="rect">
            <a:avLst/>
          </a:prstGeom>
        </p:spPr>
        <p:txBody>
          <a:bodyPr vert="horz" wrap="square" lIns="0" tIns="16510" rIns="0" bIns="0" rtlCol="0">
            <a:spAutoFit/>
          </a:bodyPr>
          <a:lstStyle/>
          <a:p>
            <a:pPr marL="682625" indent="-670560">
              <a:lnSpc>
                <a:spcPct val="100000"/>
              </a:lnSpc>
              <a:spcBef>
                <a:spcPts val="130"/>
              </a:spcBef>
              <a:buSzPct val="125000"/>
              <a:buChar char="•"/>
              <a:tabLst>
                <a:tab pos="682625" algn="l"/>
                <a:tab pos="683260" algn="l"/>
              </a:tabLst>
            </a:pPr>
            <a:r>
              <a:rPr sz="5000" spc="-10" dirty="0">
                <a:latin typeface="Arial" panose="020B0604020202020204"/>
                <a:cs typeface="Arial" panose="020B0604020202020204"/>
              </a:rPr>
              <a:t>Data</a:t>
            </a:r>
            <a:r>
              <a:rPr sz="5000" spc="-45" dirty="0">
                <a:latin typeface="Arial" panose="020B0604020202020204"/>
                <a:cs typeface="Arial" panose="020B0604020202020204"/>
              </a:rPr>
              <a:t> </a:t>
            </a:r>
            <a:r>
              <a:rPr sz="5000" spc="45" dirty="0">
                <a:latin typeface="Arial" panose="020B0604020202020204"/>
                <a:cs typeface="Arial" panose="020B0604020202020204"/>
              </a:rPr>
              <a:t>structures</a:t>
            </a:r>
            <a:endParaRPr sz="5000">
              <a:latin typeface="Arial" panose="020B0604020202020204"/>
              <a:cs typeface="Arial" panose="020B0604020202020204"/>
            </a:endParaRPr>
          </a:p>
        </p:txBody>
      </p:sp>
      <p:sp>
        <p:nvSpPr>
          <p:cNvPr id="4" name="object 4"/>
          <p:cNvSpPr txBox="1"/>
          <p:nvPr/>
        </p:nvSpPr>
        <p:spPr>
          <a:xfrm>
            <a:off x="1945355" y="4615431"/>
            <a:ext cx="264160" cy="1784985"/>
          </a:xfrm>
          <a:prstGeom prst="rect">
            <a:avLst/>
          </a:prstGeom>
        </p:spPr>
        <p:txBody>
          <a:bodyPr vert="horz" wrap="square" lIns="0" tIns="76200" rIns="0" bIns="0" rtlCol="0">
            <a:spAutoFit/>
          </a:bodyPr>
          <a:lstStyle/>
          <a:p>
            <a:pPr marL="12700">
              <a:lnSpc>
                <a:spcPct val="100000"/>
              </a:lnSpc>
              <a:spcBef>
                <a:spcPts val="600"/>
              </a:spcBef>
            </a:pPr>
            <a:r>
              <a:rPr sz="5350" dirty="0">
                <a:latin typeface="Arial" panose="020B0604020202020204"/>
                <a:cs typeface="Arial" panose="020B0604020202020204"/>
              </a:rPr>
              <a:t>•</a:t>
            </a:r>
            <a:endParaRPr sz="5350">
              <a:latin typeface="Arial" panose="020B0604020202020204"/>
              <a:cs typeface="Arial" panose="020B0604020202020204"/>
            </a:endParaRPr>
          </a:p>
          <a:p>
            <a:pPr marL="12700">
              <a:lnSpc>
                <a:spcPct val="100000"/>
              </a:lnSpc>
              <a:spcBef>
                <a:spcPts val="510"/>
              </a:spcBef>
            </a:pPr>
            <a:r>
              <a:rPr sz="5350" dirty="0">
                <a:latin typeface="Arial" panose="020B0604020202020204"/>
                <a:cs typeface="Arial" panose="020B0604020202020204"/>
              </a:rPr>
              <a:t>•</a:t>
            </a:r>
            <a:endParaRPr sz="5350">
              <a:latin typeface="Arial" panose="020B0604020202020204"/>
              <a:cs typeface="Arial" panose="020B0604020202020204"/>
            </a:endParaRPr>
          </a:p>
        </p:txBody>
      </p:sp>
      <p:sp>
        <p:nvSpPr>
          <p:cNvPr id="5" name="object 5"/>
          <p:cNvSpPr txBox="1"/>
          <p:nvPr/>
        </p:nvSpPr>
        <p:spPr>
          <a:xfrm>
            <a:off x="2615492" y="4525381"/>
            <a:ext cx="10038715" cy="1784985"/>
          </a:xfrm>
          <a:prstGeom prst="rect">
            <a:avLst/>
          </a:prstGeom>
        </p:spPr>
        <p:txBody>
          <a:bodyPr vert="horz" wrap="square" lIns="0" tIns="11430" rIns="0" bIns="0" rtlCol="0">
            <a:spAutoFit/>
          </a:bodyPr>
          <a:lstStyle/>
          <a:p>
            <a:pPr marL="12700" marR="5080">
              <a:lnSpc>
                <a:spcPct val="136000"/>
              </a:lnSpc>
              <a:spcBef>
                <a:spcPts val="90"/>
              </a:spcBef>
            </a:pPr>
            <a:r>
              <a:rPr sz="4250" spc="30" dirty="0">
                <a:latin typeface="Arial" panose="020B0604020202020204"/>
                <a:cs typeface="Arial" panose="020B0604020202020204"/>
              </a:rPr>
              <a:t>Priority </a:t>
            </a:r>
            <a:r>
              <a:rPr sz="4250" spc="-30" dirty="0">
                <a:latin typeface="Arial" panose="020B0604020202020204"/>
                <a:cs typeface="Arial" panose="020B0604020202020204"/>
              </a:rPr>
              <a:t>Queue </a:t>
            </a:r>
            <a:r>
              <a:rPr sz="4250" spc="40" dirty="0">
                <a:latin typeface="Arial" panose="020B0604020202020204"/>
                <a:cs typeface="Arial" panose="020B0604020202020204"/>
              </a:rPr>
              <a:t>per </a:t>
            </a:r>
            <a:r>
              <a:rPr sz="4250" spc="80" dirty="0">
                <a:latin typeface="Arial" panose="020B0604020202020204"/>
                <a:cs typeface="Arial" panose="020B0604020202020204"/>
              </a:rPr>
              <a:t>policy </a:t>
            </a:r>
            <a:r>
              <a:rPr sz="4250" spc="70" dirty="0">
                <a:latin typeface="Arial" panose="020B0604020202020204"/>
                <a:cs typeface="Arial" panose="020B0604020202020204"/>
              </a:rPr>
              <a:t>that </a:t>
            </a:r>
            <a:r>
              <a:rPr sz="4250" spc="15" dirty="0">
                <a:latin typeface="Arial" panose="020B0604020202020204"/>
                <a:cs typeface="Arial" panose="020B0604020202020204"/>
              </a:rPr>
              <a:t>ranks</a:t>
            </a:r>
            <a:r>
              <a:rPr sz="4250" spc="-114" dirty="0">
                <a:latin typeface="Arial" panose="020B0604020202020204"/>
                <a:cs typeface="Arial" panose="020B0604020202020204"/>
              </a:rPr>
              <a:t> </a:t>
            </a:r>
            <a:r>
              <a:rPr sz="4250" spc="75" dirty="0">
                <a:latin typeface="Arial" panose="020B0604020202020204"/>
                <a:cs typeface="Arial" panose="020B0604020202020204"/>
              </a:rPr>
              <a:t>flows  </a:t>
            </a:r>
            <a:r>
              <a:rPr sz="4250" spc="-100" dirty="0">
                <a:latin typeface="Arial" panose="020B0604020202020204"/>
                <a:cs typeface="Arial" panose="020B0604020202020204"/>
              </a:rPr>
              <a:t>FIFO </a:t>
            </a:r>
            <a:r>
              <a:rPr sz="4250" spc="15" dirty="0">
                <a:latin typeface="Arial" panose="020B0604020202020204"/>
                <a:cs typeface="Arial" panose="020B0604020202020204"/>
              </a:rPr>
              <a:t>queue</a:t>
            </a:r>
            <a:r>
              <a:rPr sz="4250" spc="114" dirty="0">
                <a:latin typeface="Arial" panose="020B0604020202020204"/>
                <a:cs typeface="Arial" panose="020B0604020202020204"/>
              </a:rPr>
              <a:t> </a:t>
            </a:r>
            <a:r>
              <a:rPr sz="4250" spc="60" dirty="0">
                <a:latin typeface="Arial" panose="020B0604020202020204"/>
                <a:cs typeface="Arial" panose="020B0604020202020204"/>
              </a:rPr>
              <a:t>per-flow</a:t>
            </a:r>
            <a:endParaRPr sz="4250">
              <a:latin typeface="Arial" panose="020B0604020202020204"/>
              <a:cs typeface="Arial" panose="020B0604020202020204"/>
            </a:endParaRPr>
          </a:p>
        </p:txBody>
      </p:sp>
      <p:sp>
        <p:nvSpPr>
          <p:cNvPr id="6" name="object 6"/>
          <p:cNvSpPr txBox="1"/>
          <p:nvPr/>
        </p:nvSpPr>
        <p:spPr>
          <a:xfrm>
            <a:off x="1421811" y="6510661"/>
            <a:ext cx="6304915" cy="792480"/>
          </a:xfrm>
          <a:prstGeom prst="rect">
            <a:avLst/>
          </a:prstGeom>
        </p:spPr>
        <p:txBody>
          <a:bodyPr vert="horz" wrap="square" lIns="0" tIns="16510" rIns="0" bIns="0" rtlCol="0">
            <a:spAutoFit/>
          </a:bodyPr>
          <a:lstStyle/>
          <a:p>
            <a:pPr marL="682625" indent="-670560">
              <a:lnSpc>
                <a:spcPct val="100000"/>
              </a:lnSpc>
              <a:spcBef>
                <a:spcPts val="130"/>
              </a:spcBef>
              <a:buSzPct val="125000"/>
              <a:buChar char="•"/>
              <a:tabLst>
                <a:tab pos="682625" algn="l"/>
                <a:tab pos="683260" algn="l"/>
              </a:tabLst>
            </a:pPr>
            <a:r>
              <a:rPr sz="5000" spc="-30" dirty="0">
                <a:latin typeface="Arial" panose="020B0604020202020204"/>
                <a:cs typeface="Arial" panose="020B0604020202020204"/>
              </a:rPr>
              <a:t>On </a:t>
            </a:r>
            <a:r>
              <a:rPr sz="5000" spc="90" dirty="0">
                <a:latin typeface="Arial" panose="020B0604020202020204"/>
                <a:cs typeface="Arial" panose="020B0604020202020204"/>
              </a:rPr>
              <a:t>packet</a:t>
            </a:r>
            <a:r>
              <a:rPr sz="5000" spc="-35" dirty="0">
                <a:latin typeface="Arial" panose="020B0604020202020204"/>
                <a:cs typeface="Arial" panose="020B0604020202020204"/>
              </a:rPr>
              <a:t> </a:t>
            </a:r>
            <a:r>
              <a:rPr sz="5000" dirty="0">
                <a:latin typeface="Arial" panose="020B0604020202020204"/>
                <a:cs typeface="Arial" panose="020B0604020202020204"/>
              </a:rPr>
              <a:t>enqueue</a:t>
            </a:r>
            <a:endParaRPr sz="5000">
              <a:latin typeface="Arial" panose="020B0604020202020204"/>
              <a:cs typeface="Arial" panose="020B0604020202020204"/>
            </a:endParaRPr>
          </a:p>
        </p:txBody>
      </p:sp>
      <p:sp>
        <p:nvSpPr>
          <p:cNvPr id="7" name="object 7"/>
          <p:cNvSpPr txBox="1"/>
          <p:nvPr/>
        </p:nvSpPr>
        <p:spPr>
          <a:xfrm>
            <a:off x="1945355" y="7369274"/>
            <a:ext cx="264160" cy="1784985"/>
          </a:xfrm>
          <a:prstGeom prst="rect">
            <a:avLst/>
          </a:prstGeom>
        </p:spPr>
        <p:txBody>
          <a:bodyPr vert="horz" wrap="square" lIns="0" tIns="76200" rIns="0" bIns="0" rtlCol="0">
            <a:spAutoFit/>
          </a:bodyPr>
          <a:lstStyle/>
          <a:p>
            <a:pPr marL="12700">
              <a:lnSpc>
                <a:spcPct val="100000"/>
              </a:lnSpc>
              <a:spcBef>
                <a:spcPts val="600"/>
              </a:spcBef>
            </a:pPr>
            <a:r>
              <a:rPr sz="5350" dirty="0">
                <a:latin typeface="Arial" panose="020B0604020202020204"/>
                <a:cs typeface="Arial" panose="020B0604020202020204"/>
              </a:rPr>
              <a:t>•</a:t>
            </a:r>
            <a:endParaRPr sz="5350">
              <a:latin typeface="Arial" panose="020B0604020202020204"/>
              <a:cs typeface="Arial" panose="020B0604020202020204"/>
            </a:endParaRPr>
          </a:p>
          <a:p>
            <a:pPr marL="12700">
              <a:lnSpc>
                <a:spcPct val="100000"/>
              </a:lnSpc>
              <a:spcBef>
                <a:spcPts val="510"/>
              </a:spcBef>
            </a:pPr>
            <a:r>
              <a:rPr sz="5350" dirty="0">
                <a:latin typeface="Arial" panose="020B0604020202020204"/>
                <a:cs typeface="Arial" panose="020B0604020202020204"/>
              </a:rPr>
              <a:t>•</a:t>
            </a:r>
            <a:endParaRPr sz="5350">
              <a:latin typeface="Arial" panose="020B0604020202020204"/>
              <a:cs typeface="Arial" panose="020B0604020202020204"/>
            </a:endParaRPr>
          </a:p>
        </p:txBody>
      </p:sp>
      <p:sp>
        <p:nvSpPr>
          <p:cNvPr id="8" name="object 8"/>
          <p:cNvSpPr txBox="1"/>
          <p:nvPr/>
        </p:nvSpPr>
        <p:spPr>
          <a:xfrm>
            <a:off x="2615492" y="7279224"/>
            <a:ext cx="9617075" cy="1784985"/>
          </a:xfrm>
          <a:prstGeom prst="rect">
            <a:avLst/>
          </a:prstGeom>
        </p:spPr>
        <p:txBody>
          <a:bodyPr vert="horz" wrap="square" lIns="0" tIns="11430" rIns="0" bIns="0" rtlCol="0">
            <a:spAutoFit/>
          </a:bodyPr>
          <a:lstStyle/>
          <a:p>
            <a:pPr marL="12700" marR="5080">
              <a:lnSpc>
                <a:spcPct val="136000"/>
              </a:lnSpc>
              <a:spcBef>
                <a:spcPts val="90"/>
              </a:spcBef>
            </a:pPr>
            <a:r>
              <a:rPr sz="4250" spc="50" dirty="0">
                <a:latin typeface="Arial" panose="020B0604020202020204"/>
                <a:cs typeface="Arial" panose="020B0604020202020204"/>
              </a:rPr>
              <a:t>Check </a:t>
            </a:r>
            <a:r>
              <a:rPr sz="4250" spc="80" dirty="0">
                <a:latin typeface="Arial" panose="020B0604020202020204"/>
                <a:cs typeface="Arial" panose="020B0604020202020204"/>
              </a:rPr>
              <a:t>packet </a:t>
            </a:r>
            <a:r>
              <a:rPr sz="4250" spc="65" dirty="0">
                <a:latin typeface="Arial" panose="020B0604020202020204"/>
                <a:cs typeface="Arial" panose="020B0604020202020204"/>
              </a:rPr>
              <a:t>tag </a:t>
            </a:r>
            <a:r>
              <a:rPr sz="4250" spc="45" dirty="0">
                <a:latin typeface="Arial" panose="020B0604020202020204"/>
                <a:cs typeface="Arial" panose="020B0604020202020204"/>
              </a:rPr>
              <a:t>and </a:t>
            </a:r>
            <a:r>
              <a:rPr sz="4250" spc="70" dirty="0">
                <a:latin typeface="Arial" panose="020B0604020202020204"/>
                <a:cs typeface="Arial" panose="020B0604020202020204"/>
              </a:rPr>
              <a:t>update </a:t>
            </a:r>
            <a:r>
              <a:rPr sz="4250" spc="90" dirty="0">
                <a:latin typeface="Arial" panose="020B0604020202020204"/>
                <a:cs typeface="Arial" panose="020B0604020202020204"/>
              </a:rPr>
              <a:t>flow</a:t>
            </a:r>
            <a:r>
              <a:rPr sz="4250" spc="-275" dirty="0">
                <a:latin typeface="Arial" panose="020B0604020202020204"/>
                <a:cs typeface="Arial" panose="020B0604020202020204"/>
              </a:rPr>
              <a:t> </a:t>
            </a:r>
            <a:r>
              <a:rPr sz="4250" spc="15" dirty="0">
                <a:latin typeface="Arial" panose="020B0604020202020204"/>
                <a:cs typeface="Arial" panose="020B0604020202020204"/>
              </a:rPr>
              <a:t>rank  </a:t>
            </a:r>
            <a:r>
              <a:rPr sz="4250" spc="70" dirty="0">
                <a:latin typeface="Arial" panose="020B0604020202020204"/>
                <a:cs typeface="Arial" panose="020B0604020202020204"/>
              </a:rPr>
              <a:t>Update </a:t>
            </a:r>
            <a:r>
              <a:rPr sz="4250" spc="90" dirty="0">
                <a:latin typeface="Arial" panose="020B0604020202020204"/>
                <a:cs typeface="Arial" panose="020B0604020202020204"/>
              </a:rPr>
              <a:t>flow </a:t>
            </a:r>
            <a:r>
              <a:rPr sz="4250" spc="70" dirty="0">
                <a:latin typeface="Arial" panose="020B0604020202020204"/>
                <a:cs typeface="Arial" panose="020B0604020202020204"/>
              </a:rPr>
              <a:t>position </a:t>
            </a:r>
            <a:r>
              <a:rPr sz="4250" spc="10" dirty="0">
                <a:latin typeface="Arial" panose="020B0604020202020204"/>
                <a:cs typeface="Arial" panose="020B0604020202020204"/>
              </a:rPr>
              <a:t>in </a:t>
            </a:r>
            <a:r>
              <a:rPr sz="4250" spc="60" dirty="0">
                <a:latin typeface="Arial" panose="020B0604020202020204"/>
                <a:cs typeface="Arial" panose="020B0604020202020204"/>
              </a:rPr>
              <a:t>priority</a:t>
            </a:r>
            <a:r>
              <a:rPr sz="4250" spc="-185" dirty="0">
                <a:latin typeface="Arial" panose="020B0604020202020204"/>
                <a:cs typeface="Arial" panose="020B0604020202020204"/>
              </a:rPr>
              <a:t> </a:t>
            </a:r>
            <a:r>
              <a:rPr sz="4250" spc="15" dirty="0">
                <a:latin typeface="Arial" panose="020B0604020202020204"/>
                <a:cs typeface="Arial" panose="020B0604020202020204"/>
              </a:rPr>
              <a:t>queue</a:t>
            </a:r>
            <a:endParaRPr sz="4250">
              <a:latin typeface="Arial" panose="020B0604020202020204"/>
              <a:cs typeface="Arial" panose="020B0604020202020204"/>
            </a:endParaRPr>
          </a:p>
        </p:txBody>
      </p:sp>
      <p:sp>
        <p:nvSpPr>
          <p:cNvPr id="9" name="object 9"/>
          <p:cNvSpPr/>
          <p:nvPr/>
        </p:nvSpPr>
        <p:spPr>
          <a:xfrm>
            <a:off x="18222314" y="2780620"/>
            <a:ext cx="0" cy="3402965"/>
          </a:xfrm>
          <a:custGeom>
            <a:avLst/>
            <a:gdLst/>
            <a:ahLst/>
            <a:cxnLst/>
            <a:rect l="l" t="t" r="r" b="b"/>
            <a:pathLst>
              <a:path h="3402965">
                <a:moveTo>
                  <a:pt x="0" y="0"/>
                </a:moveTo>
                <a:lnTo>
                  <a:pt x="0" y="3402591"/>
                </a:lnTo>
              </a:path>
            </a:pathLst>
          </a:custGeom>
          <a:ln w="62825">
            <a:solidFill>
              <a:srgbClr val="000000"/>
            </a:solidFill>
          </a:ln>
        </p:spPr>
        <p:txBody>
          <a:bodyPr wrap="square" lIns="0" tIns="0" rIns="0" bIns="0" rtlCol="0"/>
          <a:lstStyle/>
          <a:p/>
        </p:txBody>
      </p:sp>
      <p:sp>
        <p:nvSpPr>
          <p:cNvPr id="10" name="object 10"/>
          <p:cNvSpPr/>
          <p:nvPr/>
        </p:nvSpPr>
        <p:spPr>
          <a:xfrm>
            <a:off x="16516219" y="2780620"/>
            <a:ext cx="0" cy="3402965"/>
          </a:xfrm>
          <a:custGeom>
            <a:avLst/>
            <a:gdLst/>
            <a:ahLst/>
            <a:cxnLst/>
            <a:rect l="l" t="t" r="r" b="b"/>
            <a:pathLst>
              <a:path h="3402965">
                <a:moveTo>
                  <a:pt x="0" y="0"/>
                </a:moveTo>
                <a:lnTo>
                  <a:pt x="0" y="3402591"/>
                </a:lnTo>
              </a:path>
            </a:pathLst>
          </a:custGeom>
          <a:ln w="62825">
            <a:solidFill>
              <a:srgbClr val="000000"/>
            </a:solidFill>
          </a:ln>
        </p:spPr>
        <p:txBody>
          <a:bodyPr wrap="square" lIns="0" tIns="0" rIns="0" bIns="0" rtlCol="0"/>
          <a:lstStyle/>
          <a:p/>
        </p:txBody>
      </p:sp>
      <p:sp>
        <p:nvSpPr>
          <p:cNvPr id="11" name="object 11"/>
          <p:cNvSpPr/>
          <p:nvPr/>
        </p:nvSpPr>
        <p:spPr>
          <a:xfrm>
            <a:off x="16503262" y="6174471"/>
            <a:ext cx="1732280" cy="0"/>
          </a:xfrm>
          <a:custGeom>
            <a:avLst/>
            <a:gdLst/>
            <a:ahLst/>
            <a:cxnLst/>
            <a:rect l="l" t="t" r="r" b="b"/>
            <a:pathLst>
              <a:path w="1732280">
                <a:moveTo>
                  <a:pt x="1731930" y="0"/>
                </a:moveTo>
                <a:lnTo>
                  <a:pt x="0" y="0"/>
                </a:lnTo>
              </a:path>
            </a:pathLst>
          </a:custGeom>
          <a:ln w="62825">
            <a:solidFill>
              <a:srgbClr val="000000"/>
            </a:solidFill>
          </a:ln>
        </p:spPr>
        <p:txBody>
          <a:bodyPr wrap="square" lIns="0" tIns="0" rIns="0" bIns="0" rtlCol="0"/>
          <a:lstStyle/>
          <a:p/>
        </p:txBody>
      </p:sp>
      <p:sp>
        <p:nvSpPr>
          <p:cNvPr id="12" name="object 12"/>
          <p:cNvSpPr/>
          <p:nvPr/>
        </p:nvSpPr>
        <p:spPr>
          <a:xfrm>
            <a:off x="14841579" y="2780620"/>
            <a:ext cx="0" cy="3402965"/>
          </a:xfrm>
          <a:custGeom>
            <a:avLst/>
            <a:gdLst/>
            <a:ahLst/>
            <a:cxnLst/>
            <a:rect l="l" t="t" r="r" b="b"/>
            <a:pathLst>
              <a:path h="3402965">
                <a:moveTo>
                  <a:pt x="0" y="0"/>
                </a:moveTo>
                <a:lnTo>
                  <a:pt x="0" y="3402591"/>
                </a:lnTo>
              </a:path>
            </a:pathLst>
          </a:custGeom>
          <a:ln w="62825">
            <a:solidFill>
              <a:srgbClr val="000000"/>
            </a:solidFill>
          </a:ln>
        </p:spPr>
        <p:txBody>
          <a:bodyPr wrap="square" lIns="0" tIns="0" rIns="0" bIns="0" rtlCol="0"/>
          <a:lstStyle/>
          <a:p/>
        </p:txBody>
      </p:sp>
      <p:sp>
        <p:nvSpPr>
          <p:cNvPr id="13" name="object 13"/>
          <p:cNvSpPr/>
          <p:nvPr/>
        </p:nvSpPr>
        <p:spPr>
          <a:xfrm>
            <a:off x="13135495" y="2780620"/>
            <a:ext cx="0" cy="3402965"/>
          </a:xfrm>
          <a:custGeom>
            <a:avLst/>
            <a:gdLst/>
            <a:ahLst/>
            <a:cxnLst/>
            <a:rect l="l" t="t" r="r" b="b"/>
            <a:pathLst>
              <a:path h="3402965">
                <a:moveTo>
                  <a:pt x="0" y="0"/>
                </a:moveTo>
                <a:lnTo>
                  <a:pt x="0" y="3402591"/>
                </a:lnTo>
              </a:path>
            </a:pathLst>
          </a:custGeom>
          <a:ln w="62825">
            <a:solidFill>
              <a:srgbClr val="000000"/>
            </a:solidFill>
          </a:ln>
        </p:spPr>
        <p:txBody>
          <a:bodyPr wrap="square" lIns="0" tIns="0" rIns="0" bIns="0" rtlCol="0"/>
          <a:lstStyle/>
          <a:p/>
        </p:txBody>
      </p:sp>
      <p:sp>
        <p:nvSpPr>
          <p:cNvPr id="14" name="object 14"/>
          <p:cNvSpPr/>
          <p:nvPr/>
        </p:nvSpPr>
        <p:spPr>
          <a:xfrm>
            <a:off x="13122527" y="6174471"/>
            <a:ext cx="1732280" cy="0"/>
          </a:xfrm>
          <a:custGeom>
            <a:avLst/>
            <a:gdLst/>
            <a:ahLst/>
            <a:cxnLst/>
            <a:rect l="l" t="t" r="r" b="b"/>
            <a:pathLst>
              <a:path w="1732280">
                <a:moveTo>
                  <a:pt x="1731930" y="0"/>
                </a:moveTo>
                <a:lnTo>
                  <a:pt x="0" y="0"/>
                </a:lnTo>
              </a:path>
            </a:pathLst>
          </a:custGeom>
          <a:ln w="62825">
            <a:solidFill>
              <a:srgbClr val="000000"/>
            </a:solidFill>
          </a:ln>
        </p:spPr>
        <p:txBody>
          <a:bodyPr wrap="square" lIns="0" tIns="0" rIns="0" bIns="0" rtlCol="0"/>
          <a:lstStyle/>
          <a:p/>
        </p:txBody>
      </p:sp>
      <p:sp>
        <p:nvSpPr>
          <p:cNvPr id="15" name="object 15"/>
          <p:cNvSpPr/>
          <p:nvPr/>
        </p:nvSpPr>
        <p:spPr>
          <a:xfrm>
            <a:off x="17684298" y="7580958"/>
            <a:ext cx="980440" cy="1047115"/>
          </a:xfrm>
          <a:custGeom>
            <a:avLst/>
            <a:gdLst/>
            <a:ahLst/>
            <a:cxnLst/>
            <a:rect l="l" t="t" r="r" b="b"/>
            <a:pathLst>
              <a:path w="980440" h="1047115">
                <a:moveTo>
                  <a:pt x="0" y="0"/>
                </a:moveTo>
                <a:lnTo>
                  <a:pt x="979854" y="0"/>
                </a:lnTo>
                <a:lnTo>
                  <a:pt x="979854" y="1047088"/>
                </a:lnTo>
                <a:lnTo>
                  <a:pt x="0" y="1047088"/>
                </a:lnTo>
                <a:lnTo>
                  <a:pt x="0" y="0"/>
                </a:lnTo>
                <a:close/>
              </a:path>
            </a:pathLst>
          </a:custGeom>
          <a:ln w="52354">
            <a:solidFill>
              <a:srgbClr val="000000"/>
            </a:solidFill>
          </a:ln>
        </p:spPr>
        <p:txBody>
          <a:bodyPr wrap="square" lIns="0" tIns="0" rIns="0" bIns="0" rtlCol="0"/>
          <a:lstStyle/>
          <a:p/>
        </p:txBody>
      </p:sp>
      <p:sp>
        <p:nvSpPr>
          <p:cNvPr id="16" name="object 16"/>
          <p:cNvSpPr/>
          <p:nvPr/>
        </p:nvSpPr>
        <p:spPr>
          <a:xfrm>
            <a:off x="17684298" y="6533972"/>
            <a:ext cx="980440" cy="1047115"/>
          </a:xfrm>
          <a:custGeom>
            <a:avLst/>
            <a:gdLst/>
            <a:ahLst/>
            <a:cxnLst/>
            <a:rect l="l" t="t" r="r" b="b"/>
            <a:pathLst>
              <a:path w="980440" h="1047115">
                <a:moveTo>
                  <a:pt x="0" y="0"/>
                </a:moveTo>
                <a:lnTo>
                  <a:pt x="979854" y="0"/>
                </a:lnTo>
                <a:lnTo>
                  <a:pt x="979854" y="1047088"/>
                </a:lnTo>
                <a:lnTo>
                  <a:pt x="0" y="1047088"/>
                </a:lnTo>
                <a:lnTo>
                  <a:pt x="0" y="0"/>
                </a:lnTo>
                <a:close/>
              </a:path>
            </a:pathLst>
          </a:custGeom>
          <a:ln w="62825">
            <a:solidFill>
              <a:srgbClr val="FFFFFF"/>
            </a:solidFill>
          </a:ln>
        </p:spPr>
        <p:txBody>
          <a:bodyPr wrap="square" lIns="0" tIns="0" rIns="0" bIns="0" rtlCol="0"/>
          <a:lstStyle/>
          <a:p/>
        </p:txBody>
      </p:sp>
      <p:sp>
        <p:nvSpPr>
          <p:cNvPr id="17" name="object 17"/>
          <p:cNvSpPr/>
          <p:nvPr/>
        </p:nvSpPr>
        <p:spPr>
          <a:xfrm>
            <a:off x="16441258" y="7583336"/>
            <a:ext cx="980440" cy="1047115"/>
          </a:xfrm>
          <a:custGeom>
            <a:avLst/>
            <a:gdLst/>
            <a:ahLst/>
            <a:cxnLst/>
            <a:rect l="l" t="t" r="r" b="b"/>
            <a:pathLst>
              <a:path w="980440" h="1047115">
                <a:moveTo>
                  <a:pt x="0" y="0"/>
                </a:moveTo>
                <a:lnTo>
                  <a:pt x="979854" y="0"/>
                </a:lnTo>
                <a:lnTo>
                  <a:pt x="979854" y="1047088"/>
                </a:lnTo>
                <a:lnTo>
                  <a:pt x="0" y="1047088"/>
                </a:lnTo>
                <a:lnTo>
                  <a:pt x="0" y="0"/>
                </a:lnTo>
                <a:close/>
              </a:path>
            </a:pathLst>
          </a:custGeom>
          <a:ln w="52354">
            <a:solidFill>
              <a:srgbClr val="000000"/>
            </a:solidFill>
          </a:ln>
        </p:spPr>
        <p:txBody>
          <a:bodyPr wrap="square" lIns="0" tIns="0" rIns="0" bIns="0" rtlCol="0"/>
          <a:lstStyle/>
          <a:p/>
        </p:txBody>
      </p:sp>
      <p:sp>
        <p:nvSpPr>
          <p:cNvPr id="18" name="object 18"/>
          <p:cNvSpPr/>
          <p:nvPr/>
        </p:nvSpPr>
        <p:spPr>
          <a:xfrm>
            <a:off x="16441258" y="6536350"/>
            <a:ext cx="980440" cy="1047115"/>
          </a:xfrm>
          <a:custGeom>
            <a:avLst/>
            <a:gdLst/>
            <a:ahLst/>
            <a:cxnLst/>
            <a:rect l="l" t="t" r="r" b="b"/>
            <a:pathLst>
              <a:path w="980440" h="1047115">
                <a:moveTo>
                  <a:pt x="0" y="0"/>
                </a:moveTo>
                <a:lnTo>
                  <a:pt x="979854" y="0"/>
                </a:lnTo>
                <a:lnTo>
                  <a:pt x="979854" y="1047088"/>
                </a:lnTo>
                <a:lnTo>
                  <a:pt x="0" y="1047088"/>
                </a:lnTo>
                <a:lnTo>
                  <a:pt x="0" y="0"/>
                </a:lnTo>
                <a:close/>
              </a:path>
            </a:pathLst>
          </a:custGeom>
          <a:ln w="62825">
            <a:solidFill>
              <a:srgbClr val="FFFFFF"/>
            </a:solidFill>
          </a:ln>
        </p:spPr>
        <p:txBody>
          <a:bodyPr wrap="square" lIns="0" tIns="0" rIns="0" bIns="0" rtlCol="0"/>
          <a:lstStyle/>
          <a:p/>
        </p:txBody>
      </p:sp>
      <p:sp>
        <p:nvSpPr>
          <p:cNvPr id="19" name="object 19"/>
          <p:cNvSpPr/>
          <p:nvPr/>
        </p:nvSpPr>
        <p:spPr>
          <a:xfrm>
            <a:off x="15198218" y="7581820"/>
            <a:ext cx="980440" cy="1047115"/>
          </a:xfrm>
          <a:custGeom>
            <a:avLst/>
            <a:gdLst/>
            <a:ahLst/>
            <a:cxnLst/>
            <a:rect l="l" t="t" r="r" b="b"/>
            <a:pathLst>
              <a:path w="980440" h="1047115">
                <a:moveTo>
                  <a:pt x="0" y="0"/>
                </a:moveTo>
                <a:lnTo>
                  <a:pt x="979854" y="0"/>
                </a:lnTo>
                <a:lnTo>
                  <a:pt x="979854" y="1047088"/>
                </a:lnTo>
                <a:lnTo>
                  <a:pt x="0" y="1047088"/>
                </a:lnTo>
                <a:lnTo>
                  <a:pt x="0" y="0"/>
                </a:lnTo>
                <a:close/>
              </a:path>
            </a:pathLst>
          </a:custGeom>
          <a:ln w="52354">
            <a:solidFill>
              <a:srgbClr val="000000"/>
            </a:solidFill>
          </a:ln>
        </p:spPr>
        <p:txBody>
          <a:bodyPr wrap="square" lIns="0" tIns="0" rIns="0" bIns="0" rtlCol="0"/>
          <a:lstStyle/>
          <a:p/>
        </p:txBody>
      </p:sp>
      <p:sp>
        <p:nvSpPr>
          <p:cNvPr id="20" name="object 20"/>
          <p:cNvSpPr/>
          <p:nvPr/>
        </p:nvSpPr>
        <p:spPr>
          <a:xfrm>
            <a:off x="13944119" y="7584198"/>
            <a:ext cx="980440" cy="1047115"/>
          </a:xfrm>
          <a:custGeom>
            <a:avLst/>
            <a:gdLst/>
            <a:ahLst/>
            <a:cxnLst/>
            <a:rect l="l" t="t" r="r" b="b"/>
            <a:pathLst>
              <a:path w="980440" h="1047115">
                <a:moveTo>
                  <a:pt x="0" y="0"/>
                </a:moveTo>
                <a:lnTo>
                  <a:pt x="979854" y="0"/>
                </a:lnTo>
                <a:lnTo>
                  <a:pt x="979854" y="1047088"/>
                </a:lnTo>
                <a:lnTo>
                  <a:pt x="0" y="1047088"/>
                </a:lnTo>
                <a:lnTo>
                  <a:pt x="0" y="0"/>
                </a:lnTo>
                <a:close/>
              </a:path>
            </a:pathLst>
          </a:custGeom>
          <a:ln w="52354">
            <a:solidFill>
              <a:srgbClr val="000000"/>
            </a:solidFill>
          </a:ln>
        </p:spPr>
        <p:txBody>
          <a:bodyPr wrap="square" lIns="0" tIns="0" rIns="0" bIns="0" rtlCol="0"/>
          <a:lstStyle/>
          <a:p/>
        </p:txBody>
      </p:sp>
      <p:sp>
        <p:nvSpPr>
          <p:cNvPr id="21" name="object 21"/>
          <p:cNvSpPr/>
          <p:nvPr/>
        </p:nvSpPr>
        <p:spPr>
          <a:xfrm>
            <a:off x="12701079" y="7586577"/>
            <a:ext cx="980440" cy="1047115"/>
          </a:xfrm>
          <a:custGeom>
            <a:avLst/>
            <a:gdLst/>
            <a:ahLst/>
            <a:cxnLst/>
            <a:rect l="l" t="t" r="r" b="b"/>
            <a:pathLst>
              <a:path w="980440" h="1047115">
                <a:moveTo>
                  <a:pt x="0" y="0"/>
                </a:moveTo>
                <a:lnTo>
                  <a:pt x="979854" y="0"/>
                </a:lnTo>
                <a:lnTo>
                  <a:pt x="979854" y="1047088"/>
                </a:lnTo>
                <a:lnTo>
                  <a:pt x="0" y="1047088"/>
                </a:lnTo>
                <a:lnTo>
                  <a:pt x="0" y="0"/>
                </a:lnTo>
                <a:close/>
              </a:path>
            </a:pathLst>
          </a:custGeom>
          <a:ln w="52354">
            <a:solidFill>
              <a:srgbClr val="000000"/>
            </a:solidFill>
          </a:ln>
        </p:spPr>
        <p:txBody>
          <a:bodyPr wrap="square" lIns="0" tIns="0" rIns="0" bIns="0" rtlCol="0"/>
          <a:lstStyle/>
          <a:p/>
        </p:txBody>
      </p:sp>
      <p:sp>
        <p:nvSpPr>
          <p:cNvPr id="22" name="object 22"/>
          <p:cNvSpPr/>
          <p:nvPr/>
        </p:nvSpPr>
        <p:spPr>
          <a:xfrm>
            <a:off x="15177276" y="8284751"/>
            <a:ext cx="1022350" cy="0"/>
          </a:xfrm>
          <a:custGeom>
            <a:avLst/>
            <a:gdLst/>
            <a:ahLst/>
            <a:cxnLst/>
            <a:rect l="l" t="t" r="r" b="b"/>
            <a:pathLst>
              <a:path w="1022350">
                <a:moveTo>
                  <a:pt x="0" y="0"/>
                </a:moveTo>
                <a:lnTo>
                  <a:pt x="1021738" y="0"/>
                </a:lnTo>
              </a:path>
            </a:pathLst>
          </a:custGeom>
          <a:ln w="20941">
            <a:solidFill>
              <a:srgbClr val="000000"/>
            </a:solidFill>
          </a:ln>
        </p:spPr>
        <p:txBody>
          <a:bodyPr wrap="square" lIns="0" tIns="0" rIns="0" bIns="0" rtlCol="0"/>
          <a:lstStyle/>
          <a:p/>
        </p:txBody>
      </p:sp>
      <p:sp>
        <p:nvSpPr>
          <p:cNvPr id="23" name="object 23"/>
          <p:cNvSpPr/>
          <p:nvPr/>
        </p:nvSpPr>
        <p:spPr>
          <a:xfrm>
            <a:off x="16430787" y="8284751"/>
            <a:ext cx="1022350" cy="0"/>
          </a:xfrm>
          <a:custGeom>
            <a:avLst/>
            <a:gdLst/>
            <a:ahLst/>
            <a:cxnLst/>
            <a:rect l="l" t="t" r="r" b="b"/>
            <a:pathLst>
              <a:path w="1022350">
                <a:moveTo>
                  <a:pt x="0" y="0"/>
                </a:moveTo>
                <a:lnTo>
                  <a:pt x="1021738" y="0"/>
                </a:lnTo>
              </a:path>
            </a:pathLst>
          </a:custGeom>
          <a:ln w="20941">
            <a:solidFill>
              <a:srgbClr val="000000"/>
            </a:solidFill>
          </a:ln>
        </p:spPr>
        <p:txBody>
          <a:bodyPr wrap="square" lIns="0" tIns="0" rIns="0" bIns="0" rtlCol="0"/>
          <a:lstStyle/>
          <a:p/>
        </p:txBody>
      </p:sp>
      <p:graphicFrame>
        <p:nvGraphicFramePr>
          <p:cNvPr id="24" name="object 24"/>
          <p:cNvGraphicFramePr>
            <a:graphicFrameLocks noGrp="1"/>
          </p:cNvGraphicFramePr>
          <p:nvPr/>
        </p:nvGraphicFramePr>
        <p:xfrm>
          <a:off x="12542477" y="8949790"/>
          <a:ext cx="6306820" cy="1099820"/>
        </p:xfrm>
        <a:graphic>
          <a:graphicData uri="http://schemas.openxmlformats.org/drawingml/2006/table">
            <a:tbl>
              <a:tblPr firstRow="1" bandRow="1">
                <a:tableStyleId>{2D5ABB26-0587-4C30-8999-92F81FD0307C}</a:tableStyleId>
              </a:tblPr>
              <a:tblGrid>
                <a:gridCol w="1243965"/>
                <a:gridCol w="1248410"/>
                <a:gridCol w="1248410"/>
                <a:gridCol w="1242694"/>
                <a:gridCol w="1243329"/>
              </a:tblGrid>
              <a:tr h="1047088">
                <a:tc>
                  <a:txBody>
                    <a:bodyPr/>
                    <a:lstStyle/>
                    <a:p>
                      <a:pPr marL="362585">
                        <a:lnSpc>
                          <a:spcPct val="100000"/>
                        </a:lnSpc>
                        <a:spcBef>
                          <a:spcPts val="1805"/>
                        </a:spcBef>
                      </a:pPr>
                      <a:r>
                        <a:rPr sz="3700" b="1" spc="5" dirty="0">
                          <a:solidFill>
                            <a:srgbClr val="AF0000"/>
                          </a:solidFill>
                          <a:latin typeface="Arial" panose="020B0604020202020204"/>
                          <a:cs typeface="Arial" panose="020B0604020202020204"/>
                        </a:rPr>
                        <a:t>20</a:t>
                      </a:r>
                      <a:endParaRPr sz="3700">
                        <a:latin typeface="Arial" panose="020B0604020202020204"/>
                        <a:cs typeface="Arial" panose="020B0604020202020204"/>
                      </a:endParaRPr>
                    </a:p>
                  </a:txBody>
                  <a:tcPr marL="0" marR="0" marT="229235" marB="0">
                    <a:lnL w="53975">
                      <a:solidFill>
                        <a:srgbClr val="000000"/>
                      </a:solidFill>
                      <a:prstDash val="solid"/>
                    </a:lnL>
                    <a:lnR w="76200">
                      <a:solidFill>
                        <a:srgbClr val="000000"/>
                      </a:solidFill>
                      <a:prstDash val="solid"/>
                    </a:lnR>
                    <a:lnT w="53975">
                      <a:solidFill>
                        <a:srgbClr val="000000"/>
                      </a:solidFill>
                      <a:prstDash val="solid"/>
                    </a:lnT>
                    <a:lnB w="53975">
                      <a:solidFill>
                        <a:srgbClr val="000000"/>
                      </a:solidFill>
                      <a:prstDash val="solid"/>
                    </a:lnB>
                  </a:tcPr>
                </a:tc>
                <a:tc>
                  <a:txBody>
                    <a:bodyPr/>
                    <a:lstStyle/>
                    <a:p>
                      <a:pPr marL="354330">
                        <a:lnSpc>
                          <a:spcPct val="100000"/>
                        </a:lnSpc>
                        <a:spcBef>
                          <a:spcPts val="1805"/>
                        </a:spcBef>
                      </a:pPr>
                      <a:r>
                        <a:rPr sz="3700" b="1" spc="5" dirty="0">
                          <a:solidFill>
                            <a:srgbClr val="AF0000"/>
                          </a:solidFill>
                          <a:latin typeface="Arial" panose="020B0604020202020204"/>
                          <a:cs typeface="Arial" panose="020B0604020202020204"/>
                        </a:rPr>
                        <a:t>40</a:t>
                      </a:r>
                      <a:endParaRPr sz="3700">
                        <a:latin typeface="Arial" panose="020B0604020202020204"/>
                        <a:cs typeface="Arial" panose="020B0604020202020204"/>
                      </a:endParaRPr>
                    </a:p>
                  </a:txBody>
                  <a:tcPr marL="0" marR="0" marT="229235" marB="0">
                    <a:lnL w="76200">
                      <a:solidFill>
                        <a:srgbClr val="000000"/>
                      </a:solidFill>
                      <a:prstDash val="solid"/>
                    </a:lnL>
                    <a:lnR w="76200">
                      <a:solidFill>
                        <a:srgbClr val="000000"/>
                      </a:solidFill>
                      <a:prstDash val="solid"/>
                    </a:lnR>
                    <a:lnT w="53975">
                      <a:solidFill>
                        <a:srgbClr val="000000"/>
                      </a:solidFill>
                      <a:prstDash val="solid"/>
                    </a:lnT>
                    <a:lnB w="53975">
                      <a:solidFill>
                        <a:srgbClr val="000000"/>
                      </a:solidFill>
                      <a:prstDash val="solid"/>
                    </a:lnB>
                  </a:tcPr>
                </a:tc>
                <a:tc>
                  <a:txBody>
                    <a:bodyPr/>
                    <a:lstStyle/>
                    <a:p>
                      <a:pPr marL="351790">
                        <a:lnSpc>
                          <a:spcPct val="100000"/>
                        </a:lnSpc>
                        <a:spcBef>
                          <a:spcPts val="1805"/>
                        </a:spcBef>
                      </a:pPr>
                      <a:r>
                        <a:rPr sz="3700" b="1" spc="5" dirty="0">
                          <a:solidFill>
                            <a:srgbClr val="AF0000"/>
                          </a:solidFill>
                          <a:latin typeface="Arial" panose="020B0604020202020204"/>
                          <a:cs typeface="Arial" panose="020B0604020202020204"/>
                        </a:rPr>
                        <a:t>60</a:t>
                      </a:r>
                      <a:endParaRPr sz="3700">
                        <a:latin typeface="Arial" panose="020B0604020202020204"/>
                        <a:cs typeface="Arial" panose="020B0604020202020204"/>
                      </a:endParaRPr>
                    </a:p>
                  </a:txBody>
                  <a:tcPr marL="0" marR="0" marT="229235" marB="0">
                    <a:lnL w="76200">
                      <a:solidFill>
                        <a:srgbClr val="000000"/>
                      </a:solidFill>
                      <a:prstDash val="solid"/>
                    </a:lnL>
                    <a:lnR w="76200">
                      <a:solidFill>
                        <a:srgbClr val="000000"/>
                      </a:solidFill>
                      <a:prstDash val="solid"/>
                    </a:lnR>
                    <a:lnT w="53975">
                      <a:solidFill>
                        <a:srgbClr val="000000"/>
                      </a:solidFill>
                      <a:prstDash val="solid"/>
                    </a:lnT>
                    <a:lnB w="53975">
                      <a:solidFill>
                        <a:srgbClr val="000000"/>
                      </a:solidFill>
                      <a:prstDash val="solid"/>
                    </a:lnB>
                  </a:tcPr>
                </a:tc>
                <a:tc>
                  <a:txBody>
                    <a:bodyPr/>
                    <a:lstStyle/>
                    <a:p>
                      <a:pPr marL="359410">
                        <a:lnSpc>
                          <a:spcPct val="100000"/>
                        </a:lnSpc>
                        <a:spcBef>
                          <a:spcPts val="1805"/>
                        </a:spcBef>
                      </a:pPr>
                      <a:r>
                        <a:rPr sz="3700" b="1" spc="5" dirty="0">
                          <a:solidFill>
                            <a:srgbClr val="AF0000"/>
                          </a:solidFill>
                          <a:latin typeface="Arial" panose="020B0604020202020204"/>
                          <a:cs typeface="Arial" panose="020B0604020202020204"/>
                        </a:rPr>
                        <a:t>80</a:t>
                      </a:r>
                      <a:endParaRPr sz="3700">
                        <a:latin typeface="Arial" panose="020B0604020202020204"/>
                        <a:cs typeface="Arial" panose="020B0604020202020204"/>
                      </a:endParaRPr>
                    </a:p>
                  </a:txBody>
                  <a:tcPr marL="0" marR="0" marT="229235" marB="0">
                    <a:lnL w="76200">
                      <a:solidFill>
                        <a:srgbClr val="000000"/>
                      </a:solidFill>
                      <a:prstDash val="solid"/>
                    </a:lnL>
                    <a:lnR w="76200">
                      <a:solidFill>
                        <a:srgbClr val="000000"/>
                      </a:solidFill>
                      <a:prstDash val="solid"/>
                    </a:lnR>
                    <a:lnT w="53975">
                      <a:solidFill>
                        <a:srgbClr val="000000"/>
                      </a:solidFill>
                      <a:prstDash val="solid"/>
                    </a:lnT>
                    <a:lnB w="53975">
                      <a:solidFill>
                        <a:srgbClr val="000000"/>
                      </a:solidFill>
                      <a:prstDash val="solid"/>
                    </a:lnB>
                  </a:tcPr>
                </a:tc>
                <a:tc>
                  <a:txBody>
                    <a:bodyPr/>
                    <a:lstStyle/>
                    <a:p>
                      <a:pPr marL="226695">
                        <a:lnSpc>
                          <a:spcPct val="100000"/>
                        </a:lnSpc>
                        <a:spcBef>
                          <a:spcPts val="1805"/>
                        </a:spcBef>
                      </a:pPr>
                      <a:r>
                        <a:rPr sz="3700" b="1" spc="5" dirty="0">
                          <a:solidFill>
                            <a:srgbClr val="AF0000"/>
                          </a:solidFill>
                          <a:latin typeface="Arial" panose="020B0604020202020204"/>
                          <a:cs typeface="Arial" panose="020B0604020202020204"/>
                        </a:rPr>
                        <a:t>100</a:t>
                      </a:r>
                      <a:endParaRPr sz="3700">
                        <a:latin typeface="Arial" panose="020B0604020202020204"/>
                        <a:cs typeface="Arial" panose="020B0604020202020204"/>
                      </a:endParaRPr>
                    </a:p>
                  </a:txBody>
                  <a:tcPr marL="0" marR="0" marT="229235" marB="0">
                    <a:lnL w="76200">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r>
            </a:tbl>
          </a:graphicData>
        </a:graphic>
      </p:graphicFrame>
      <p:sp>
        <p:nvSpPr>
          <p:cNvPr id="25" name="object 25"/>
          <p:cNvSpPr/>
          <p:nvPr/>
        </p:nvSpPr>
        <p:spPr>
          <a:xfrm>
            <a:off x="15200061" y="6531595"/>
            <a:ext cx="980440" cy="1047115"/>
          </a:xfrm>
          <a:custGeom>
            <a:avLst/>
            <a:gdLst/>
            <a:ahLst/>
            <a:cxnLst/>
            <a:rect l="l" t="t" r="r" b="b"/>
            <a:pathLst>
              <a:path w="980440" h="1047115">
                <a:moveTo>
                  <a:pt x="0" y="0"/>
                </a:moveTo>
                <a:lnTo>
                  <a:pt x="979854" y="0"/>
                </a:lnTo>
                <a:lnTo>
                  <a:pt x="979854" y="1047088"/>
                </a:lnTo>
                <a:lnTo>
                  <a:pt x="0" y="1047088"/>
                </a:lnTo>
                <a:lnTo>
                  <a:pt x="0" y="0"/>
                </a:lnTo>
                <a:close/>
              </a:path>
            </a:pathLst>
          </a:custGeom>
          <a:ln w="62825">
            <a:solidFill>
              <a:srgbClr val="FFFFFF"/>
            </a:solidFill>
          </a:ln>
        </p:spPr>
        <p:txBody>
          <a:bodyPr wrap="square" lIns="0" tIns="0" rIns="0" bIns="0" rtlCol="0"/>
          <a:lstStyle/>
          <a:p/>
        </p:txBody>
      </p:sp>
      <p:sp>
        <p:nvSpPr>
          <p:cNvPr id="26" name="object 26"/>
          <p:cNvSpPr/>
          <p:nvPr/>
        </p:nvSpPr>
        <p:spPr>
          <a:xfrm>
            <a:off x="13945973" y="6533972"/>
            <a:ext cx="980440" cy="1047115"/>
          </a:xfrm>
          <a:custGeom>
            <a:avLst/>
            <a:gdLst/>
            <a:ahLst/>
            <a:cxnLst/>
            <a:rect l="l" t="t" r="r" b="b"/>
            <a:pathLst>
              <a:path w="980440" h="1047115">
                <a:moveTo>
                  <a:pt x="0" y="0"/>
                </a:moveTo>
                <a:lnTo>
                  <a:pt x="979854" y="0"/>
                </a:lnTo>
                <a:lnTo>
                  <a:pt x="979854" y="1047088"/>
                </a:lnTo>
                <a:lnTo>
                  <a:pt x="0" y="1047088"/>
                </a:lnTo>
                <a:lnTo>
                  <a:pt x="0" y="0"/>
                </a:lnTo>
                <a:close/>
              </a:path>
            </a:pathLst>
          </a:custGeom>
          <a:ln w="62825">
            <a:solidFill>
              <a:srgbClr val="FFFFFF"/>
            </a:solidFill>
          </a:ln>
        </p:spPr>
        <p:txBody>
          <a:bodyPr wrap="square" lIns="0" tIns="0" rIns="0" bIns="0" rtlCol="0"/>
          <a:lstStyle/>
          <a:p/>
        </p:txBody>
      </p:sp>
      <p:sp>
        <p:nvSpPr>
          <p:cNvPr id="27" name="object 27"/>
          <p:cNvSpPr/>
          <p:nvPr/>
        </p:nvSpPr>
        <p:spPr>
          <a:xfrm>
            <a:off x="12702932" y="6536350"/>
            <a:ext cx="980440" cy="1047115"/>
          </a:xfrm>
          <a:custGeom>
            <a:avLst/>
            <a:gdLst/>
            <a:ahLst/>
            <a:cxnLst/>
            <a:rect l="l" t="t" r="r" b="b"/>
            <a:pathLst>
              <a:path w="980440" h="1047115">
                <a:moveTo>
                  <a:pt x="0" y="0"/>
                </a:moveTo>
                <a:lnTo>
                  <a:pt x="979854" y="0"/>
                </a:lnTo>
                <a:lnTo>
                  <a:pt x="979854" y="1047088"/>
                </a:lnTo>
                <a:lnTo>
                  <a:pt x="0" y="1047088"/>
                </a:lnTo>
                <a:lnTo>
                  <a:pt x="0" y="0"/>
                </a:lnTo>
                <a:close/>
              </a:path>
            </a:pathLst>
          </a:custGeom>
          <a:ln w="62825">
            <a:solidFill>
              <a:srgbClr val="FFFFFF"/>
            </a:solidFill>
          </a:ln>
        </p:spPr>
        <p:txBody>
          <a:bodyPr wrap="square" lIns="0" tIns="0" rIns="0" bIns="0" rtlCol="0"/>
          <a:lstStyle/>
          <a:p/>
        </p:txBody>
      </p:sp>
      <p:sp>
        <p:nvSpPr>
          <p:cNvPr id="28" name="object 28"/>
          <p:cNvSpPr/>
          <p:nvPr/>
        </p:nvSpPr>
        <p:spPr>
          <a:xfrm>
            <a:off x="16578677" y="5362292"/>
            <a:ext cx="1581150" cy="733425"/>
          </a:xfrm>
          <a:custGeom>
            <a:avLst/>
            <a:gdLst/>
            <a:ahLst/>
            <a:cxnLst/>
            <a:rect l="l" t="t" r="r" b="b"/>
            <a:pathLst>
              <a:path w="1581150" h="733425">
                <a:moveTo>
                  <a:pt x="0" y="0"/>
                </a:moveTo>
                <a:lnTo>
                  <a:pt x="1581103" y="0"/>
                </a:lnTo>
                <a:lnTo>
                  <a:pt x="1581103" y="732961"/>
                </a:lnTo>
                <a:lnTo>
                  <a:pt x="0" y="732961"/>
                </a:lnTo>
                <a:lnTo>
                  <a:pt x="0" y="0"/>
                </a:lnTo>
                <a:close/>
              </a:path>
            </a:pathLst>
          </a:custGeom>
          <a:solidFill>
            <a:srgbClr val="00A2FF"/>
          </a:solidFill>
        </p:spPr>
        <p:txBody>
          <a:bodyPr wrap="square" lIns="0" tIns="0" rIns="0" bIns="0" rtlCol="0"/>
          <a:lstStyle/>
          <a:p/>
        </p:txBody>
      </p:sp>
      <p:sp>
        <p:nvSpPr>
          <p:cNvPr id="29" name="object 29"/>
          <p:cNvSpPr txBox="1"/>
          <p:nvPr/>
        </p:nvSpPr>
        <p:spPr>
          <a:xfrm>
            <a:off x="16578677" y="5505456"/>
            <a:ext cx="1581150" cy="427990"/>
          </a:xfrm>
          <a:prstGeom prst="rect">
            <a:avLst/>
          </a:prstGeom>
        </p:spPr>
        <p:txBody>
          <a:bodyPr vert="horz" wrap="square" lIns="0" tIns="17145" rIns="0" bIns="0" rtlCol="0">
            <a:spAutoFit/>
          </a:bodyPr>
          <a:lstStyle/>
          <a:p>
            <a:pPr marL="509270">
              <a:lnSpc>
                <a:spcPct val="100000"/>
              </a:lnSpc>
              <a:spcBef>
                <a:spcPts val="135"/>
              </a:spcBef>
            </a:pPr>
            <a:r>
              <a:rPr sz="2600" spc="20" dirty="0">
                <a:solidFill>
                  <a:srgbClr val="FFFFFF"/>
                </a:solidFill>
                <a:latin typeface="Arial" panose="020B0604020202020204"/>
                <a:cs typeface="Arial" panose="020B0604020202020204"/>
              </a:rPr>
              <a:t>100</a:t>
            </a:r>
            <a:endParaRPr sz="2600">
              <a:latin typeface="Arial" panose="020B0604020202020204"/>
              <a:cs typeface="Arial" panose="020B0604020202020204"/>
            </a:endParaRPr>
          </a:p>
        </p:txBody>
      </p:sp>
      <p:sp>
        <p:nvSpPr>
          <p:cNvPr id="30" name="object 30"/>
          <p:cNvSpPr txBox="1"/>
          <p:nvPr/>
        </p:nvSpPr>
        <p:spPr>
          <a:xfrm>
            <a:off x="16578677" y="4499881"/>
            <a:ext cx="1581150" cy="733425"/>
          </a:xfrm>
          <a:prstGeom prst="rect">
            <a:avLst/>
          </a:prstGeom>
          <a:solidFill>
            <a:srgbClr val="00A2FF"/>
          </a:solidFill>
        </p:spPr>
        <p:txBody>
          <a:bodyPr vert="horz" wrap="square" lIns="0" tIns="164465" rIns="0" bIns="0" rtlCol="0">
            <a:spAutoFit/>
          </a:bodyPr>
          <a:lstStyle/>
          <a:p>
            <a:pPr algn="ctr">
              <a:lnSpc>
                <a:spcPct val="100000"/>
              </a:lnSpc>
              <a:spcBef>
                <a:spcPts val="1295"/>
              </a:spcBef>
            </a:pPr>
            <a:r>
              <a:rPr sz="2600" spc="20" dirty="0">
                <a:solidFill>
                  <a:srgbClr val="FFFFFF"/>
                </a:solidFill>
                <a:latin typeface="Arial" panose="020B0604020202020204"/>
                <a:cs typeface="Arial" panose="020B0604020202020204"/>
              </a:rPr>
              <a:t>60</a:t>
            </a:r>
            <a:endParaRPr sz="2600">
              <a:latin typeface="Arial" panose="020B0604020202020204"/>
              <a:cs typeface="Arial" panose="020B0604020202020204"/>
            </a:endParaRPr>
          </a:p>
        </p:txBody>
      </p:sp>
      <p:sp>
        <p:nvSpPr>
          <p:cNvPr id="31" name="object 31"/>
          <p:cNvSpPr txBox="1"/>
          <p:nvPr/>
        </p:nvSpPr>
        <p:spPr>
          <a:xfrm>
            <a:off x="13197943" y="5362292"/>
            <a:ext cx="1581150" cy="733425"/>
          </a:xfrm>
          <a:prstGeom prst="rect">
            <a:avLst/>
          </a:prstGeom>
          <a:solidFill>
            <a:srgbClr val="EE220C"/>
          </a:solidFill>
        </p:spPr>
        <p:txBody>
          <a:bodyPr vert="horz" wrap="square" lIns="0" tIns="160655" rIns="0" bIns="0" rtlCol="0">
            <a:spAutoFit/>
          </a:bodyPr>
          <a:lstStyle/>
          <a:p>
            <a:pPr marL="508000">
              <a:lnSpc>
                <a:spcPct val="100000"/>
              </a:lnSpc>
              <a:spcBef>
                <a:spcPts val="1265"/>
              </a:spcBef>
            </a:pPr>
            <a:r>
              <a:rPr sz="2600" spc="20" dirty="0">
                <a:solidFill>
                  <a:srgbClr val="FFFFFF"/>
                </a:solidFill>
                <a:latin typeface="Arial" panose="020B0604020202020204"/>
                <a:cs typeface="Arial" panose="020B0604020202020204"/>
              </a:rPr>
              <a:t>100</a:t>
            </a:r>
            <a:endParaRPr sz="2600">
              <a:latin typeface="Arial" panose="020B0604020202020204"/>
              <a:cs typeface="Arial" panose="020B0604020202020204"/>
            </a:endParaRPr>
          </a:p>
        </p:txBody>
      </p:sp>
      <p:sp>
        <p:nvSpPr>
          <p:cNvPr id="32" name="object 32"/>
          <p:cNvSpPr txBox="1"/>
          <p:nvPr/>
        </p:nvSpPr>
        <p:spPr>
          <a:xfrm>
            <a:off x="13197943" y="4499881"/>
            <a:ext cx="1581150" cy="733425"/>
          </a:xfrm>
          <a:prstGeom prst="rect">
            <a:avLst/>
          </a:prstGeom>
          <a:solidFill>
            <a:srgbClr val="EE220C"/>
          </a:solidFill>
        </p:spPr>
        <p:txBody>
          <a:bodyPr vert="horz" wrap="square" lIns="0" tIns="164465" rIns="0" bIns="0" rtlCol="0">
            <a:spAutoFit/>
          </a:bodyPr>
          <a:lstStyle/>
          <a:p>
            <a:pPr algn="ctr">
              <a:lnSpc>
                <a:spcPct val="100000"/>
              </a:lnSpc>
              <a:spcBef>
                <a:spcPts val="1295"/>
              </a:spcBef>
            </a:pPr>
            <a:r>
              <a:rPr sz="2600" spc="20" dirty="0">
                <a:solidFill>
                  <a:srgbClr val="FFFFFF"/>
                </a:solidFill>
                <a:latin typeface="Arial" panose="020B0604020202020204"/>
                <a:cs typeface="Arial" panose="020B0604020202020204"/>
              </a:rPr>
              <a:t>80</a:t>
            </a:r>
            <a:endParaRPr sz="2600">
              <a:latin typeface="Arial" panose="020B0604020202020204"/>
              <a:cs typeface="Arial" panose="020B0604020202020204"/>
            </a:endParaRPr>
          </a:p>
        </p:txBody>
      </p:sp>
      <p:sp>
        <p:nvSpPr>
          <p:cNvPr id="33" name="object 33"/>
          <p:cNvSpPr txBox="1"/>
          <p:nvPr/>
        </p:nvSpPr>
        <p:spPr>
          <a:xfrm>
            <a:off x="13369090" y="2071006"/>
            <a:ext cx="1236345" cy="402590"/>
          </a:xfrm>
          <a:prstGeom prst="rect">
            <a:avLst/>
          </a:prstGeom>
        </p:spPr>
        <p:txBody>
          <a:bodyPr vert="horz" wrap="square" lIns="0" tIns="15240" rIns="0" bIns="0" rtlCol="0">
            <a:spAutoFit/>
          </a:bodyPr>
          <a:lstStyle/>
          <a:p>
            <a:pPr marL="12700">
              <a:lnSpc>
                <a:spcPct val="100000"/>
              </a:lnSpc>
              <a:spcBef>
                <a:spcPts val="120"/>
              </a:spcBef>
            </a:pPr>
            <a:r>
              <a:rPr sz="2450" b="1" spc="25" dirty="0">
                <a:latin typeface="Arial" panose="020B0604020202020204"/>
                <a:cs typeface="Arial" panose="020B0604020202020204"/>
              </a:rPr>
              <a:t>Rank</a:t>
            </a:r>
            <a:r>
              <a:rPr sz="2450" b="1" spc="-80" dirty="0">
                <a:latin typeface="Arial" panose="020B0604020202020204"/>
                <a:cs typeface="Arial" panose="020B0604020202020204"/>
              </a:rPr>
              <a:t> </a:t>
            </a:r>
            <a:r>
              <a:rPr sz="2450" b="1" spc="10" dirty="0">
                <a:latin typeface="Arial" panose="020B0604020202020204"/>
                <a:cs typeface="Arial" panose="020B0604020202020204"/>
              </a:rPr>
              <a:t>80</a:t>
            </a:r>
            <a:endParaRPr sz="2450">
              <a:latin typeface="Arial" panose="020B0604020202020204"/>
              <a:cs typeface="Arial" panose="020B0604020202020204"/>
            </a:endParaRPr>
          </a:p>
        </p:txBody>
      </p:sp>
      <p:sp>
        <p:nvSpPr>
          <p:cNvPr id="34" name="object 34"/>
          <p:cNvSpPr txBox="1"/>
          <p:nvPr/>
        </p:nvSpPr>
        <p:spPr>
          <a:xfrm>
            <a:off x="16751186" y="2029122"/>
            <a:ext cx="1236345" cy="402590"/>
          </a:xfrm>
          <a:prstGeom prst="rect">
            <a:avLst/>
          </a:prstGeom>
        </p:spPr>
        <p:txBody>
          <a:bodyPr vert="horz" wrap="square" lIns="0" tIns="15240" rIns="0" bIns="0" rtlCol="0">
            <a:spAutoFit/>
          </a:bodyPr>
          <a:lstStyle/>
          <a:p>
            <a:pPr marL="12700">
              <a:lnSpc>
                <a:spcPct val="100000"/>
              </a:lnSpc>
              <a:spcBef>
                <a:spcPts val="120"/>
              </a:spcBef>
            </a:pPr>
            <a:r>
              <a:rPr sz="2450" b="1" spc="25" dirty="0">
                <a:latin typeface="Arial" panose="020B0604020202020204"/>
                <a:cs typeface="Arial" panose="020B0604020202020204"/>
              </a:rPr>
              <a:t>Rank</a:t>
            </a:r>
            <a:r>
              <a:rPr sz="2450" b="1" spc="-80" dirty="0">
                <a:latin typeface="Arial" panose="020B0604020202020204"/>
                <a:cs typeface="Arial" panose="020B0604020202020204"/>
              </a:rPr>
              <a:t> </a:t>
            </a:r>
            <a:r>
              <a:rPr sz="2450" b="1" spc="10" dirty="0">
                <a:latin typeface="Arial" panose="020B0604020202020204"/>
                <a:cs typeface="Arial" panose="020B0604020202020204"/>
              </a:rPr>
              <a:t>60</a:t>
            </a:r>
            <a:endParaRPr sz="2450">
              <a:latin typeface="Arial" panose="020B0604020202020204"/>
              <a:cs typeface="Arial" panose="020B0604020202020204"/>
            </a:endParaRPr>
          </a:p>
        </p:txBody>
      </p:sp>
      <p:sp>
        <p:nvSpPr>
          <p:cNvPr id="35" name="object 35"/>
          <p:cNvSpPr/>
          <p:nvPr/>
        </p:nvSpPr>
        <p:spPr>
          <a:xfrm>
            <a:off x="15873420" y="6095303"/>
            <a:ext cx="1390015" cy="2284095"/>
          </a:xfrm>
          <a:custGeom>
            <a:avLst/>
            <a:gdLst/>
            <a:ahLst/>
            <a:cxnLst/>
            <a:rect l="l" t="t" r="r" b="b"/>
            <a:pathLst>
              <a:path w="1390015" h="2284095">
                <a:moveTo>
                  <a:pt x="0" y="2283649"/>
                </a:moveTo>
                <a:lnTo>
                  <a:pt x="53491" y="2239272"/>
                </a:lnTo>
                <a:lnTo>
                  <a:pt x="86135" y="2210576"/>
                </a:lnTo>
                <a:lnTo>
                  <a:pt x="118493" y="2181358"/>
                </a:lnTo>
                <a:lnTo>
                  <a:pt x="150566" y="2151619"/>
                </a:lnTo>
                <a:lnTo>
                  <a:pt x="182352" y="2121358"/>
                </a:lnTo>
                <a:lnTo>
                  <a:pt x="213853" y="2090577"/>
                </a:lnTo>
                <a:lnTo>
                  <a:pt x="245067" y="2059274"/>
                </a:lnTo>
                <a:lnTo>
                  <a:pt x="275996" y="2027449"/>
                </a:lnTo>
                <a:lnTo>
                  <a:pt x="306638" y="1995104"/>
                </a:lnTo>
                <a:lnTo>
                  <a:pt x="336995" y="1962237"/>
                </a:lnTo>
                <a:lnTo>
                  <a:pt x="367066" y="1928849"/>
                </a:lnTo>
                <a:lnTo>
                  <a:pt x="396850" y="1894939"/>
                </a:lnTo>
                <a:lnTo>
                  <a:pt x="426349" y="1860508"/>
                </a:lnTo>
                <a:lnTo>
                  <a:pt x="455562" y="1825556"/>
                </a:lnTo>
                <a:lnTo>
                  <a:pt x="484489" y="1790083"/>
                </a:lnTo>
                <a:lnTo>
                  <a:pt x="513130" y="1754088"/>
                </a:lnTo>
                <a:lnTo>
                  <a:pt x="541485" y="1717572"/>
                </a:lnTo>
                <a:lnTo>
                  <a:pt x="569554" y="1680535"/>
                </a:lnTo>
                <a:lnTo>
                  <a:pt x="597337" y="1642976"/>
                </a:lnTo>
                <a:lnTo>
                  <a:pt x="624834" y="1604896"/>
                </a:lnTo>
                <a:lnTo>
                  <a:pt x="652045" y="1566295"/>
                </a:lnTo>
                <a:lnTo>
                  <a:pt x="678971" y="1527172"/>
                </a:lnTo>
                <a:lnTo>
                  <a:pt x="705610" y="1487528"/>
                </a:lnTo>
                <a:lnTo>
                  <a:pt x="731963" y="1447363"/>
                </a:lnTo>
                <a:lnTo>
                  <a:pt x="758031" y="1406677"/>
                </a:lnTo>
                <a:lnTo>
                  <a:pt x="783812" y="1365469"/>
                </a:lnTo>
                <a:lnTo>
                  <a:pt x="809308" y="1323740"/>
                </a:lnTo>
                <a:lnTo>
                  <a:pt x="834518" y="1281490"/>
                </a:lnTo>
                <a:lnTo>
                  <a:pt x="859441" y="1238718"/>
                </a:lnTo>
                <a:lnTo>
                  <a:pt x="884079" y="1195425"/>
                </a:lnTo>
                <a:lnTo>
                  <a:pt x="908431" y="1151611"/>
                </a:lnTo>
                <a:lnTo>
                  <a:pt x="932497" y="1107275"/>
                </a:lnTo>
                <a:lnTo>
                  <a:pt x="956277" y="1062418"/>
                </a:lnTo>
                <a:lnTo>
                  <a:pt x="979771" y="1017040"/>
                </a:lnTo>
                <a:lnTo>
                  <a:pt x="1002979" y="971140"/>
                </a:lnTo>
                <a:lnTo>
                  <a:pt x="1025901" y="924719"/>
                </a:lnTo>
                <a:lnTo>
                  <a:pt x="1048537" y="877777"/>
                </a:lnTo>
                <a:lnTo>
                  <a:pt x="1070888" y="830314"/>
                </a:lnTo>
                <a:lnTo>
                  <a:pt x="1092952" y="782329"/>
                </a:lnTo>
                <a:lnTo>
                  <a:pt x="1114730" y="733823"/>
                </a:lnTo>
                <a:lnTo>
                  <a:pt x="1136223" y="684796"/>
                </a:lnTo>
                <a:lnTo>
                  <a:pt x="1157429" y="635247"/>
                </a:lnTo>
                <a:lnTo>
                  <a:pt x="1178350" y="585177"/>
                </a:lnTo>
                <a:lnTo>
                  <a:pt x="1198985" y="534585"/>
                </a:lnTo>
                <a:lnTo>
                  <a:pt x="1219334" y="483473"/>
                </a:lnTo>
                <a:lnTo>
                  <a:pt x="1239396" y="431839"/>
                </a:lnTo>
                <a:lnTo>
                  <a:pt x="1259173" y="379684"/>
                </a:lnTo>
                <a:lnTo>
                  <a:pt x="1278664" y="327007"/>
                </a:lnTo>
                <a:lnTo>
                  <a:pt x="1297870" y="273809"/>
                </a:lnTo>
                <a:lnTo>
                  <a:pt x="1316789" y="220090"/>
                </a:lnTo>
                <a:lnTo>
                  <a:pt x="1335422" y="165849"/>
                </a:lnTo>
                <a:lnTo>
                  <a:pt x="1353769" y="111087"/>
                </a:lnTo>
                <a:lnTo>
                  <a:pt x="1371831" y="55804"/>
                </a:lnTo>
                <a:lnTo>
                  <a:pt x="1389606" y="0"/>
                </a:lnTo>
              </a:path>
            </a:pathLst>
          </a:custGeom>
          <a:ln w="52354">
            <a:solidFill>
              <a:srgbClr val="000000"/>
            </a:solidFill>
          </a:ln>
        </p:spPr>
        <p:txBody>
          <a:bodyPr wrap="square" lIns="0" tIns="0" rIns="0" bIns="0" rtlCol="0"/>
          <a:lstStyle/>
          <a:p/>
        </p:txBody>
      </p:sp>
      <p:sp>
        <p:nvSpPr>
          <p:cNvPr id="36" name="object 36"/>
          <p:cNvSpPr/>
          <p:nvPr/>
        </p:nvSpPr>
        <p:spPr>
          <a:xfrm>
            <a:off x="15726201" y="8278862"/>
            <a:ext cx="234315" cy="216535"/>
          </a:xfrm>
          <a:custGeom>
            <a:avLst/>
            <a:gdLst/>
            <a:ahLst/>
            <a:cxnLst/>
            <a:rect l="l" t="t" r="r" b="b"/>
            <a:pathLst>
              <a:path w="234315" h="216534">
                <a:moveTo>
                  <a:pt x="101672" y="0"/>
                </a:moveTo>
                <a:lnTo>
                  <a:pt x="0" y="216093"/>
                </a:lnTo>
                <a:lnTo>
                  <a:pt x="233877" y="167779"/>
                </a:lnTo>
                <a:lnTo>
                  <a:pt x="101672" y="0"/>
                </a:lnTo>
                <a:close/>
              </a:path>
            </a:pathLst>
          </a:custGeom>
          <a:solidFill>
            <a:srgbClr val="000000"/>
          </a:solidFill>
        </p:spPr>
        <p:txBody>
          <a:bodyPr wrap="square" lIns="0" tIns="0" rIns="0" bIns="0" rtlCol="0"/>
          <a:lstStyle/>
          <a:p/>
        </p:txBody>
      </p:sp>
      <p:sp>
        <p:nvSpPr>
          <p:cNvPr id="37" name="object 37"/>
          <p:cNvSpPr/>
          <p:nvPr/>
        </p:nvSpPr>
        <p:spPr>
          <a:xfrm>
            <a:off x="14779046" y="5986589"/>
            <a:ext cx="2033905" cy="2287905"/>
          </a:xfrm>
          <a:custGeom>
            <a:avLst/>
            <a:gdLst/>
            <a:ahLst/>
            <a:cxnLst/>
            <a:rect l="l" t="t" r="r" b="b"/>
            <a:pathLst>
              <a:path w="2033905" h="2287904">
                <a:moveTo>
                  <a:pt x="2033675" y="2287637"/>
                </a:moveTo>
                <a:lnTo>
                  <a:pt x="2010141" y="2212353"/>
                </a:lnTo>
                <a:lnTo>
                  <a:pt x="1993449" y="2162669"/>
                </a:lnTo>
                <a:lnTo>
                  <a:pt x="1976265" y="2113454"/>
                </a:lnTo>
                <a:lnTo>
                  <a:pt x="1958591" y="2064710"/>
                </a:lnTo>
                <a:lnTo>
                  <a:pt x="1940426" y="2016435"/>
                </a:lnTo>
                <a:lnTo>
                  <a:pt x="1921770" y="1968631"/>
                </a:lnTo>
                <a:lnTo>
                  <a:pt x="1902624" y="1921296"/>
                </a:lnTo>
                <a:lnTo>
                  <a:pt x="1882986" y="1874431"/>
                </a:lnTo>
                <a:lnTo>
                  <a:pt x="1862858" y="1828036"/>
                </a:lnTo>
                <a:lnTo>
                  <a:pt x="1842239" y="1782111"/>
                </a:lnTo>
                <a:lnTo>
                  <a:pt x="1821130" y="1736656"/>
                </a:lnTo>
                <a:lnTo>
                  <a:pt x="1799529" y="1691671"/>
                </a:lnTo>
                <a:lnTo>
                  <a:pt x="1777438" y="1647156"/>
                </a:lnTo>
                <a:lnTo>
                  <a:pt x="1754856" y="1603111"/>
                </a:lnTo>
                <a:lnTo>
                  <a:pt x="1731783" y="1559536"/>
                </a:lnTo>
                <a:lnTo>
                  <a:pt x="1708220" y="1516431"/>
                </a:lnTo>
                <a:lnTo>
                  <a:pt x="1684165" y="1473795"/>
                </a:lnTo>
                <a:lnTo>
                  <a:pt x="1659620" y="1431630"/>
                </a:lnTo>
                <a:lnTo>
                  <a:pt x="1634584" y="1389934"/>
                </a:lnTo>
                <a:lnTo>
                  <a:pt x="1609057" y="1348709"/>
                </a:lnTo>
                <a:lnTo>
                  <a:pt x="1583040" y="1307953"/>
                </a:lnTo>
                <a:lnTo>
                  <a:pt x="1556532" y="1267667"/>
                </a:lnTo>
                <a:lnTo>
                  <a:pt x="1529532" y="1227852"/>
                </a:lnTo>
                <a:lnTo>
                  <a:pt x="1502043" y="1188506"/>
                </a:lnTo>
                <a:lnTo>
                  <a:pt x="1474062" y="1149630"/>
                </a:lnTo>
                <a:lnTo>
                  <a:pt x="1445590" y="1111224"/>
                </a:lnTo>
                <a:lnTo>
                  <a:pt x="1416628" y="1073288"/>
                </a:lnTo>
                <a:lnTo>
                  <a:pt x="1387175" y="1035821"/>
                </a:lnTo>
                <a:lnTo>
                  <a:pt x="1357231" y="998825"/>
                </a:lnTo>
                <a:lnTo>
                  <a:pt x="1326797" y="962299"/>
                </a:lnTo>
                <a:lnTo>
                  <a:pt x="1295871" y="926242"/>
                </a:lnTo>
                <a:lnTo>
                  <a:pt x="1264455" y="890656"/>
                </a:lnTo>
                <a:lnTo>
                  <a:pt x="1232548" y="855539"/>
                </a:lnTo>
                <a:lnTo>
                  <a:pt x="1200150" y="820893"/>
                </a:lnTo>
                <a:lnTo>
                  <a:pt x="1167262" y="786716"/>
                </a:lnTo>
                <a:lnTo>
                  <a:pt x="1133883" y="753009"/>
                </a:lnTo>
                <a:lnTo>
                  <a:pt x="1100012" y="719772"/>
                </a:lnTo>
                <a:lnTo>
                  <a:pt x="1065651" y="687005"/>
                </a:lnTo>
                <a:lnTo>
                  <a:pt x="1030800" y="654708"/>
                </a:lnTo>
                <a:lnTo>
                  <a:pt x="995457" y="622881"/>
                </a:lnTo>
                <a:lnTo>
                  <a:pt x="959624" y="591524"/>
                </a:lnTo>
                <a:lnTo>
                  <a:pt x="923300" y="560636"/>
                </a:lnTo>
                <a:lnTo>
                  <a:pt x="886485" y="530219"/>
                </a:lnTo>
                <a:lnTo>
                  <a:pt x="849179" y="500271"/>
                </a:lnTo>
                <a:lnTo>
                  <a:pt x="811383" y="470794"/>
                </a:lnTo>
                <a:lnTo>
                  <a:pt x="773096" y="441786"/>
                </a:lnTo>
                <a:lnTo>
                  <a:pt x="734318" y="413248"/>
                </a:lnTo>
                <a:lnTo>
                  <a:pt x="695049" y="385180"/>
                </a:lnTo>
                <a:lnTo>
                  <a:pt x="655289" y="357582"/>
                </a:lnTo>
                <a:lnTo>
                  <a:pt x="615039" y="330454"/>
                </a:lnTo>
                <a:lnTo>
                  <a:pt x="574298" y="303796"/>
                </a:lnTo>
                <a:lnTo>
                  <a:pt x="533066" y="277607"/>
                </a:lnTo>
                <a:lnTo>
                  <a:pt x="491343" y="251889"/>
                </a:lnTo>
                <a:lnTo>
                  <a:pt x="449129" y="226640"/>
                </a:lnTo>
                <a:lnTo>
                  <a:pt x="406425" y="201862"/>
                </a:lnTo>
                <a:lnTo>
                  <a:pt x="363230" y="177553"/>
                </a:lnTo>
                <a:lnTo>
                  <a:pt x="319544" y="153714"/>
                </a:lnTo>
                <a:lnTo>
                  <a:pt x="275367" y="130345"/>
                </a:lnTo>
                <a:lnTo>
                  <a:pt x="230699" y="107446"/>
                </a:lnTo>
                <a:lnTo>
                  <a:pt x="185541" y="85017"/>
                </a:lnTo>
                <a:lnTo>
                  <a:pt x="139892" y="63058"/>
                </a:lnTo>
                <a:lnTo>
                  <a:pt x="93752" y="41569"/>
                </a:lnTo>
                <a:lnTo>
                  <a:pt x="47121" y="20549"/>
                </a:lnTo>
                <a:lnTo>
                  <a:pt x="0" y="0"/>
                </a:lnTo>
              </a:path>
            </a:pathLst>
          </a:custGeom>
          <a:ln w="52354">
            <a:solidFill>
              <a:srgbClr val="000000"/>
            </a:solidFill>
          </a:ln>
        </p:spPr>
        <p:txBody>
          <a:bodyPr wrap="square" lIns="0" tIns="0" rIns="0" bIns="0" rtlCol="0"/>
          <a:lstStyle/>
          <a:p/>
        </p:txBody>
      </p:sp>
      <p:sp>
        <p:nvSpPr>
          <p:cNvPr id="38" name="object 38"/>
          <p:cNvSpPr/>
          <p:nvPr/>
        </p:nvSpPr>
        <p:spPr>
          <a:xfrm>
            <a:off x="16702862" y="8219183"/>
            <a:ext cx="205104" cy="235585"/>
          </a:xfrm>
          <a:custGeom>
            <a:avLst/>
            <a:gdLst/>
            <a:ahLst/>
            <a:cxnLst/>
            <a:rect l="l" t="t" r="r" b="b"/>
            <a:pathLst>
              <a:path w="205105" h="235584">
                <a:moveTo>
                  <a:pt x="205051" y="0"/>
                </a:moveTo>
                <a:lnTo>
                  <a:pt x="0" y="59828"/>
                </a:lnTo>
                <a:lnTo>
                  <a:pt x="162361" y="234970"/>
                </a:lnTo>
                <a:lnTo>
                  <a:pt x="205051" y="0"/>
                </a:lnTo>
                <a:close/>
              </a:path>
            </a:pathLst>
          </a:custGeom>
          <a:solidFill>
            <a:srgbClr val="000000"/>
          </a:solidFill>
        </p:spPr>
        <p:txBody>
          <a:bodyPr wrap="square" lIns="0" tIns="0" rIns="0" bIns="0" rtlCol="0"/>
          <a:lstStyle/>
          <a:p/>
        </p:txBody>
      </p:sp>
      <p:sp>
        <p:nvSpPr>
          <p:cNvPr id="39" name="object 39"/>
          <p:cNvSpPr txBox="1"/>
          <p:nvPr/>
        </p:nvSpPr>
        <p:spPr>
          <a:xfrm>
            <a:off x="9892757" y="10812017"/>
            <a:ext cx="305435" cy="321945"/>
          </a:xfrm>
          <a:prstGeom prst="rect">
            <a:avLst/>
          </a:prstGeom>
        </p:spPr>
        <p:txBody>
          <a:bodyPr vert="horz" wrap="square" lIns="0" tIns="7620" rIns="0" bIns="0" rtlCol="0">
            <a:spAutoFit/>
          </a:bodyPr>
          <a:lstStyle/>
          <a:p>
            <a:pPr marL="12700">
              <a:lnSpc>
                <a:spcPct val="100000"/>
              </a:lnSpc>
              <a:spcBef>
                <a:spcPts val="60"/>
              </a:spcBef>
            </a:pPr>
            <a:r>
              <a:rPr sz="1950" spc="15" dirty="0">
                <a:latin typeface="Arial" panose="020B0604020202020204"/>
                <a:cs typeface="Arial" panose="020B0604020202020204"/>
              </a:rPr>
              <a:t>41</a:t>
            </a:r>
            <a:endParaRPr sz="1950">
              <a:latin typeface="Arial" panose="020B0604020202020204"/>
              <a:cs typeface="Arial" panose="020B0604020202020204"/>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58429" y="3830114"/>
            <a:ext cx="2114550" cy="427990"/>
          </a:xfrm>
          <a:prstGeom prst="rect">
            <a:avLst/>
          </a:prstGeom>
        </p:spPr>
        <p:txBody>
          <a:bodyPr vert="horz" wrap="square" lIns="0" tIns="17145" rIns="0" bIns="0" rtlCol="0">
            <a:spAutoFit/>
          </a:bodyPr>
          <a:lstStyle/>
          <a:p>
            <a:pPr marL="12700">
              <a:lnSpc>
                <a:spcPct val="100000"/>
              </a:lnSpc>
              <a:spcBef>
                <a:spcPts val="135"/>
              </a:spcBef>
            </a:pPr>
            <a:r>
              <a:rPr sz="2600" spc="65" dirty="0">
                <a:solidFill>
                  <a:srgbClr val="FFFFFF"/>
                </a:solidFill>
                <a:latin typeface="Arial" panose="020B0604020202020204"/>
                <a:cs typeface="Arial" panose="020B0604020202020204"/>
              </a:rPr>
              <a:t>WAN/Internet</a:t>
            </a:r>
            <a:endParaRPr sz="2600">
              <a:latin typeface="Arial" panose="020B0604020202020204"/>
              <a:cs typeface="Arial" panose="020B0604020202020204"/>
            </a:endParaRPr>
          </a:p>
        </p:txBody>
      </p:sp>
      <p:sp>
        <p:nvSpPr>
          <p:cNvPr id="3" name="object 3"/>
          <p:cNvSpPr/>
          <p:nvPr/>
        </p:nvSpPr>
        <p:spPr>
          <a:xfrm>
            <a:off x="4330560" y="2123821"/>
            <a:ext cx="4990465" cy="1219835"/>
          </a:xfrm>
          <a:custGeom>
            <a:avLst/>
            <a:gdLst/>
            <a:ahLst/>
            <a:cxnLst/>
            <a:rect l="l" t="t" r="r" b="b"/>
            <a:pathLst>
              <a:path w="4990465" h="1219835">
                <a:moveTo>
                  <a:pt x="4990210" y="1219576"/>
                </a:moveTo>
                <a:lnTo>
                  <a:pt x="2660036" y="0"/>
                </a:lnTo>
                <a:lnTo>
                  <a:pt x="826181" y="29098"/>
                </a:lnTo>
                <a:lnTo>
                  <a:pt x="0" y="871345"/>
                </a:lnTo>
              </a:path>
            </a:pathLst>
          </a:custGeom>
          <a:ln w="20941">
            <a:solidFill>
              <a:srgbClr val="000000"/>
            </a:solidFill>
          </a:ln>
        </p:spPr>
        <p:txBody>
          <a:bodyPr wrap="square" lIns="0" tIns="0" rIns="0" bIns="0" rtlCol="0"/>
          <a:lstStyle/>
          <a:p/>
        </p:txBody>
      </p:sp>
      <p:sp>
        <p:nvSpPr>
          <p:cNvPr id="4" name="object 4"/>
          <p:cNvSpPr txBox="1"/>
          <p:nvPr/>
        </p:nvSpPr>
        <p:spPr>
          <a:xfrm>
            <a:off x="5390276" y="1149568"/>
            <a:ext cx="1483995" cy="402590"/>
          </a:xfrm>
          <a:prstGeom prst="rect">
            <a:avLst/>
          </a:prstGeom>
        </p:spPr>
        <p:txBody>
          <a:bodyPr vert="horz" wrap="square" lIns="0" tIns="15240" rIns="0" bIns="0" rtlCol="0">
            <a:spAutoFit/>
          </a:bodyPr>
          <a:lstStyle/>
          <a:p>
            <a:pPr marL="12700">
              <a:lnSpc>
                <a:spcPct val="100000"/>
              </a:lnSpc>
              <a:spcBef>
                <a:spcPts val="120"/>
              </a:spcBef>
            </a:pPr>
            <a:r>
              <a:rPr sz="2450" b="1" spc="-20" dirty="0">
                <a:latin typeface="Arial" panose="020B0604020202020204"/>
                <a:cs typeface="Arial" panose="020B0604020202020204"/>
              </a:rPr>
              <a:t>WAN</a:t>
            </a:r>
            <a:r>
              <a:rPr sz="2450" b="1" spc="-60" dirty="0">
                <a:latin typeface="Arial" panose="020B0604020202020204"/>
                <a:cs typeface="Arial" panose="020B0604020202020204"/>
              </a:rPr>
              <a:t> </a:t>
            </a:r>
            <a:r>
              <a:rPr sz="2450" b="1" spc="-15" dirty="0">
                <a:latin typeface="Arial" panose="020B0604020202020204"/>
                <a:cs typeface="Arial" panose="020B0604020202020204"/>
              </a:rPr>
              <a:t>Link</a:t>
            </a:r>
            <a:endParaRPr sz="2450">
              <a:latin typeface="Arial" panose="020B0604020202020204"/>
              <a:cs typeface="Arial" panose="020B0604020202020204"/>
            </a:endParaRPr>
          </a:p>
        </p:txBody>
      </p:sp>
      <p:sp>
        <p:nvSpPr>
          <p:cNvPr id="5" name="object 5"/>
          <p:cNvSpPr/>
          <p:nvPr/>
        </p:nvSpPr>
        <p:spPr>
          <a:xfrm>
            <a:off x="5283877" y="2991085"/>
            <a:ext cx="11247755" cy="4251325"/>
          </a:xfrm>
          <a:custGeom>
            <a:avLst/>
            <a:gdLst/>
            <a:ahLst/>
            <a:cxnLst/>
            <a:rect l="l" t="t" r="r" b="b"/>
            <a:pathLst>
              <a:path w="11247755" h="4251325">
                <a:moveTo>
                  <a:pt x="1281236" y="0"/>
                </a:moveTo>
                <a:lnTo>
                  <a:pt x="9966105" y="0"/>
                </a:lnTo>
                <a:lnTo>
                  <a:pt x="10037217" y="18"/>
                </a:lnTo>
                <a:lnTo>
                  <a:pt x="10103849" y="148"/>
                </a:lnTo>
                <a:lnTo>
                  <a:pt x="10166343" y="502"/>
                </a:lnTo>
                <a:lnTo>
                  <a:pt x="10225042" y="1190"/>
                </a:lnTo>
                <a:lnTo>
                  <a:pt x="10280287" y="2325"/>
                </a:lnTo>
                <a:lnTo>
                  <a:pt x="10332421" y="4018"/>
                </a:lnTo>
                <a:lnTo>
                  <a:pt x="10381785" y="6380"/>
                </a:lnTo>
                <a:lnTo>
                  <a:pt x="10428723" y="9524"/>
                </a:lnTo>
                <a:lnTo>
                  <a:pt x="10473575" y="13561"/>
                </a:lnTo>
                <a:lnTo>
                  <a:pt x="10516685" y="18603"/>
                </a:lnTo>
                <a:lnTo>
                  <a:pt x="10558393" y="24761"/>
                </a:lnTo>
                <a:lnTo>
                  <a:pt x="10599043" y="32146"/>
                </a:lnTo>
                <a:lnTo>
                  <a:pt x="10638976" y="40871"/>
                </a:lnTo>
                <a:lnTo>
                  <a:pt x="10678534" y="51047"/>
                </a:lnTo>
                <a:lnTo>
                  <a:pt x="10718061" y="62786"/>
                </a:lnTo>
                <a:lnTo>
                  <a:pt x="10763797" y="81084"/>
                </a:lnTo>
                <a:lnTo>
                  <a:pt x="10808024" y="102095"/>
                </a:lnTo>
                <a:lnTo>
                  <a:pt x="10850642" y="125718"/>
                </a:lnTo>
                <a:lnTo>
                  <a:pt x="10891551" y="151853"/>
                </a:lnTo>
                <a:lnTo>
                  <a:pt x="10930651" y="180398"/>
                </a:lnTo>
                <a:lnTo>
                  <a:pt x="10967840" y="211255"/>
                </a:lnTo>
                <a:lnTo>
                  <a:pt x="11003019" y="244323"/>
                </a:lnTo>
                <a:lnTo>
                  <a:pt x="11036088" y="279502"/>
                </a:lnTo>
                <a:lnTo>
                  <a:pt x="11066945" y="316691"/>
                </a:lnTo>
                <a:lnTo>
                  <a:pt x="11095492" y="355789"/>
                </a:lnTo>
                <a:lnTo>
                  <a:pt x="11121627" y="396698"/>
                </a:lnTo>
                <a:lnTo>
                  <a:pt x="11145250" y="439316"/>
                </a:lnTo>
                <a:lnTo>
                  <a:pt x="11166261" y="483544"/>
                </a:lnTo>
                <a:lnTo>
                  <a:pt x="11184559" y="529280"/>
                </a:lnTo>
                <a:lnTo>
                  <a:pt x="11196298" y="568807"/>
                </a:lnTo>
                <a:lnTo>
                  <a:pt x="11206473" y="608377"/>
                </a:lnTo>
                <a:lnTo>
                  <a:pt x="11215198" y="648342"/>
                </a:lnTo>
                <a:lnTo>
                  <a:pt x="11222583" y="689054"/>
                </a:lnTo>
                <a:lnTo>
                  <a:pt x="11228740" y="730866"/>
                </a:lnTo>
                <a:lnTo>
                  <a:pt x="11233782" y="774129"/>
                </a:lnTo>
                <a:lnTo>
                  <a:pt x="11237818" y="819196"/>
                </a:lnTo>
                <a:lnTo>
                  <a:pt x="11240962" y="866419"/>
                </a:lnTo>
                <a:lnTo>
                  <a:pt x="11243325" y="916150"/>
                </a:lnTo>
                <a:lnTo>
                  <a:pt x="11245018" y="968741"/>
                </a:lnTo>
                <a:lnTo>
                  <a:pt x="11246152" y="1024545"/>
                </a:lnTo>
                <a:lnTo>
                  <a:pt x="11246841" y="1083914"/>
                </a:lnTo>
                <a:lnTo>
                  <a:pt x="11247194" y="1147200"/>
                </a:lnTo>
                <a:lnTo>
                  <a:pt x="11247324" y="1214755"/>
                </a:lnTo>
                <a:lnTo>
                  <a:pt x="11247343" y="1286932"/>
                </a:lnTo>
                <a:lnTo>
                  <a:pt x="11247343" y="2969747"/>
                </a:lnTo>
                <a:lnTo>
                  <a:pt x="11247324" y="3040859"/>
                </a:lnTo>
                <a:lnTo>
                  <a:pt x="11247194" y="3107491"/>
                </a:lnTo>
                <a:lnTo>
                  <a:pt x="11246841" y="3169985"/>
                </a:lnTo>
                <a:lnTo>
                  <a:pt x="11246152" y="3228684"/>
                </a:lnTo>
                <a:lnTo>
                  <a:pt x="11245018" y="3283929"/>
                </a:lnTo>
                <a:lnTo>
                  <a:pt x="11243325" y="3336064"/>
                </a:lnTo>
                <a:lnTo>
                  <a:pt x="11240962" y="3385428"/>
                </a:lnTo>
                <a:lnTo>
                  <a:pt x="11237818" y="3432366"/>
                </a:lnTo>
                <a:lnTo>
                  <a:pt x="11233782" y="3477219"/>
                </a:lnTo>
                <a:lnTo>
                  <a:pt x="11228740" y="3520328"/>
                </a:lnTo>
                <a:lnTo>
                  <a:pt x="11222583" y="3562037"/>
                </a:lnTo>
                <a:lnTo>
                  <a:pt x="11215198" y="3602686"/>
                </a:lnTo>
                <a:lnTo>
                  <a:pt x="11206473" y="3642619"/>
                </a:lnTo>
                <a:lnTo>
                  <a:pt x="11196298" y="3682177"/>
                </a:lnTo>
                <a:lnTo>
                  <a:pt x="11184559" y="3721703"/>
                </a:lnTo>
                <a:lnTo>
                  <a:pt x="11166261" y="3767439"/>
                </a:lnTo>
                <a:lnTo>
                  <a:pt x="11145250" y="3811667"/>
                </a:lnTo>
                <a:lnTo>
                  <a:pt x="11121627" y="3854285"/>
                </a:lnTo>
                <a:lnTo>
                  <a:pt x="11095492" y="3895194"/>
                </a:lnTo>
                <a:lnTo>
                  <a:pt x="11066945" y="3934293"/>
                </a:lnTo>
                <a:lnTo>
                  <a:pt x="11036088" y="3971481"/>
                </a:lnTo>
                <a:lnTo>
                  <a:pt x="11003019" y="4006660"/>
                </a:lnTo>
                <a:lnTo>
                  <a:pt x="10967840" y="4039728"/>
                </a:lnTo>
                <a:lnTo>
                  <a:pt x="10930651" y="4070585"/>
                </a:lnTo>
                <a:lnTo>
                  <a:pt x="10891551" y="4099131"/>
                </a:lnTo>
                <a:lnTo>
                  <a:pt x="10850642" y="4125265"/>
                </a:lnTo>
                <a:lnTo>
                  <a:pt x="10808024" y="4148888"/>
                </a:lnTo>
                <a:lnTo>
                  <a:pt x="10763797" y="4169899"/>
                </a:lnTo>
                <a:lnTo>
                  <a:pt x="10718061" y="4188198"/>
                </a:lnTo>
                <a:lnTo>
                  <a:pt x="10678533" y="4199936"/>
                </a:lnTo>
                <a:lnTo>
                  <a:pt x="10638962" y="4210112"/>
                </a:lnTo>
                <a:lnTo>
                  <a:pt x="10598997" y="4218837"/>
                </a:lnTo>
                <a:lnTo>
                  <a:pt x="10558285" y="4226222"/>
                </a:lnTo>
                <a:lnTo>
                  <a:pt x="10516474" y="4232380"/>
                </a:lnTo>
                <a:lnTo>
                  <a:pt x="10473211" y="4237421"/>
                </a:lnTo>
                <a:lnTo>
                  <a:pt x="10428144" y="4241458"/>
                </a:lnTo>
                <a:lnTo>
                  <a:pt x="10380921" y="4244602"/>
                </a:lnTo>
                <a:lnTo>
                  <a:pt x="10331191" y="4246965"/>
                </a:lnTo>
                <a:lnTo>
                  <a:pt x="10278599" y="4248658"/>
                </a:lnTo>
                <a:lnTo>
                  <a:pt x="10222796" y="4249793"/>
                </a:lnTo>
                <a:lnTo>
                  <a:pt x="10163427" y="4250481"/>
                </a:lnTo>
                <a:lnTo>
                  <a:pt x="10100141" y="4250834"/>
                </a:lnTo>
                <a:lnTo>
                  <a:pt x="10032586" y="4250965"/>
                </a:lnTo>
                <a:lnTo>
                  <a:pt x="9960409" y="4250983"/>
                </a:lnTo>
                <a:lnTo>
                  <a:pt x="1281236" y="4250983"/>
                </a:lnTo>
                <a:lnTo>
                  <a:pt x="1210124" y="4250965"/>
                </a:lnTo>
                <a:lnTo>
                  <a:pt x="1143492" y="4250834"/>
                </a:lnTo>
                <a:lnTo>
                  <a:pt x="1080998" y="4250481"/>
                </a:lnTo>
                <a:lnTo>
                  <a:pt x="1022299" y="4249793"/>
                </a:lnTo>
                <a:lnTo>
                  <a:pt x="967053" y="4248658"/>
                </a:lnTo>
                <a:lnTo>
                  <a:pt x="914919" y="4246965"/>
                </a:lnTo>
                <a:lnTo>
                  <a:pt x="865554" y="4244602"/>
                </a:lnTo>
                <a:lnTo>
                  <a:pt x="818617" y="4241458"/>
                </a:lnTo>
                <a:lnTo>
                  <a:pt x="773764" y="4237421"/>
                </a:lnTo>
                <a:lnTo>
                  <a:pt x="730655" y="4232380"/>
                </a:lnTo>
                <a:lnTo>
                  <a:pt x="688946" y="4226222"/>
                </a:lnTo>
                <a:lnTo>
                  <a:pt x="648297" y="4218837"/>
                </a:lnTo>
                <a:lnTo>
                  <a:pt x="608364" y="4210112"/>
                </a:lnTo>
                <a:lnTo>
                  <a:pt x="568806" y="4199936"/>
                </a:lnTo>
                <a:lnTo>
                  <a:pt x="529280" y="4188198"/>
                </a:lnTo>
                <a:lnTo>
                  <a:pt x="483544" y="4169899"/>
                </a:lnTo>
                <a:lnTo>
                  <a:pt x="439316" y="4148888"/>
                </a:lnTo>
                <a:lnTo>
                  <a:pt x="396698" y="4125265"/>
                </a:lnTo>
                <a:lnTo>
                  <a:pt x="355789" y="4099131"/>
                </a:lnTo>
                <a:lnTo>
                  <a:pt x="316691" y="4070585"/>
                </a:lnTo>
                <a:lnTo>
                  <a:pt x="279502" y="4039728"/>
                </a:lnTo>
                <a:lnTo>
                  <a:pt x="244323" y="4006660"/>
                </a:lnTo>
                <a:lnTo>
                  <a:pt x="211255" y="3971481"/>
                </a:lnTo>
                <a:lnTo>
                  <a:pt x="180398" y="3934293"/>
                </a:lnTo>
                <a:lnTo>
                  <a:pt x="151853" y="3895194"/>
                </a:lnTo>
                <a:lnTo>
                  <a:pt x="125718" y="3854285"/>
                </a:lnTo>
                <a:lnTo>
                  <a:pt x="102095" y="3811667"/>
                </a:lnTo>
                <a:lnTo>
                  <a:pt x="81084" y="3767439"/>
                </a:lnTo>
                <a:lnTo>
                  <a:pt x="62786" y="3721703"/>
                </a:lnTo>
                <a:lnTo>
                  <a:pt x="51047" y="3682176"/>
                </a:lnTo>
                <a:lnTo>
                  <a:pt x="40871" y="3642606"/>
                </a:lnTo>
                <a:lnTo>
                  <a:pt x="32146" y="3602641"/>
                </a:lnTo>
                <a:lnTo>
                  <a:pt x="24761" y="3561929"/>
                </a:lnTo>
                <a:lnTo>
                  <a:pt x="18603" y="3520117"/>
                </a:lnTo>
                <a:lnTo>
                  <a:pt x="13561" y="3476854"/>
                </a:lnTo>
                <a:lnTo>
                  <a:pt x="9524" y="3431787"/>
                </a:lnTo>
                <a:lnTo>
                  <a:pt x="6380" y="3384564"/>
                </a:lnTo>
                <a:lnTo>
                  <a:pt x="4018" y="3334833"/>
                </a:lnTo>
                <a:lnTo>
                  <a:pt x="2325" y="3282242"/>
                </a:lnTo>
                <a:lnTo>
                  <a:pt x="1190" y="3226438"/>
                </a:lnTo>
                <a:lnTo>
                  <a:pt x="502" y="3167069"/>
                </a:lnTo>
                <a:lnTo>
                  <a:pt x="148" y="3103783"/>
                </a:lnTo>
                <a:lnTo>
                  <a:pt x="18" y="3036227"/>
                </a:lnTo>
                <a:lnTo>
                  <a:pt x="0" y="2964051"/>
                </a:lnTo>
                <a:lnTo>
                  <a:pt x="0" y="1281236"/>
                </a:lnTo>
                <a:lnTo>
                  <a:pt x="18" y="1210124"/>
                </a:lnTo>
                <a:lnTo>
                  <a:pt x="148" y="1143492"/>
                </a:lnTo>
                <a:lnTo>
                  <a:pt x="502" y="1080998"/>
                </a:lnTo>
                <a:lnTo>
                  <a:pt x="1190" y="1022299"/>
                </a:lnTo>
                <a:lnTo>
                  <a:pt x="2325" y="967053"/>
                </a:lnTo>
                <a:lnTo>
                  <a:pt x="4018" y="914919"/>
                </a:lnTo>
                <a:lnTo>
                  <a:pt x="6380" y="865554"/>
                </a:lnTo>
                <a:lnTo>
                  <a:pt x="9524" y="818617"/>
                </a:lnTo>
                <a:lnTo>
                  <a:pt x="13561" y="773764"/>
                </a:lnTo>
                <a:lnTo>
                  <a:pt x="18603" y="730655"/>
                </a:lnTo>
                <a:lnTo>
                  <a:pt x="24761" y="688946"/>
                </a:lnTo>
                <a:lnTo>
                  <a:pt x="32146" y="648297"/>
                </a:lnTo>
                <a:lnTo>
                  <a:pt x="40871" y="608364"/>
                </a:lnTo>
                <a:lnTo>
                  <a:pt x="51047" y="568806"/>
                </a:lnTo>
                <a:lnTo>
                  <a:pt x="62786" y="529280"/>
                </a:lnTo>
                <a:lnTo>
                  <a:pt x="81084" y="483544"/>
                </a:lnTo>
                <a:lnTo>
                  <a:pt x="102095" y="439316"/>
                </a:lnTo>
                <a:lnTo>
                  <a:pt x="125718" y="396698"/>
                </a:lnTo>
                <a:lnTo>
                  <a:pt x="151853" y="355789"/>
                </a:lnTo>
                <a:lnTo>
                  <a:pt x="180398" y="316691"/>
                </a:lnTo>
                <a:lnTo>
                  <a:pt x="211255" y="279502"/>
                </a:lnTo>
                <a:lnTo>
                  <a:pt x="244323" y="244323"/>
                </a:lnTo>
                <a:lnTo>
                  <a:pt x="279502" y="211255"/>
                </a:lnTo>
                <a:lnTo>
                  <a:pt x="316691" y="180398"/>
                </a:lnTo>
                <a:lnTo>
                  <a:pt x="355789" y="151853"/>
                </a:lnTo>
                <a:lnTo>
                  <a:pt x="396698" y="125718"/>
                </a:lnTo>
                <a:lnTo>
                  <a:pt x="439316" y="102095"/>
                </a:lnTo>
                <a:lnTo>
                  <a:pt x="483544" y="81084"/>
                </a:lnTo>
                <a:lnTo>
                  <a:pt x="529280" y="62786"/>
                </a:lnTo>
                <a:lnTo>
                  <a:pt x="568807" y="51047"/>
                </a:lnTo>
                <a:lnTo>
                  <a:pt x="608377" y="40871"/>
                </a:lnTo>
                <a:lnTo>
                  <a:pt x="648342" y="32146"/>
                </a:lnTo>
                <a:lnTo>
                  <a:pt x="689054" y="24761"/>
                </a:lnTo>
                <a:lnTo>
                  <a:pt x="730866" y="18603"/>
                </a:lnTo>
                <a:lnTo>
                  <a:pt x="774129" y="13561"/>
                </a:lnTo>
                <a:lnTo>
                  <a:pt x="819196" y="9524"/>
                </a:lnTo>
                <a:lnTo>
                  <a:pt x="866419" y="6380"/>
                </a:lnTo>
                <a:lnTo>
                  <a:pt x="916150" y="4018"/>
                </a:lnTo>
                <a:lnTo>
                  <a:pt x="968741" y="2325"/>
                </a:lnTo>
                <a:lnTo>
                  <a:pt x="1024545" y="1190"/>
                </a:lnTo>
                <a:lnTo>
                  <a:pt x="1083914" y="502"/>
                </a:lnTo>
                <a:lnTo>
                  <a:pt x="1147200" y="148"/>
                </a:lnTo>
                <a:lnTo>
                  <a:pt x="1214755" y="18"/>
                </a:lnTo>
                <a:lnTo>
                  <a:pt x="1286932" y="0"/>
                </a:lnTo>
                <a:lnTo>
                  <a:pt x="1281236" y="0"/>
                </a:lnTo>
                <a:close/>
              </a:path>
            </a:pathLst>
          </a:custGeom>
          <a:ln w="52354">
            <a:solidFill>
              <a:srgbClr val="000000"/>
            </a:solidFill>
            <a:prstDash val="lgDash"/>
          </a:ln>
        </p:spPr>
        <p:txBody>
          <a:bodyPr wrap="square" lIns="0" tIns="0" rIns="0" bIns="0" rtlCol="0"/>
          <a:lstStyle/>
          <a:p/>
        </p:txBody>
      </p:sp>
      <p:sp>
        <p:nvSpPr>
          <p:cNvPr id="6" name="object 6"/>
          <p:cNvSpPr txBox="1"/>
          <p:nvPr/>
        </p:nvSpPr>
        <p:spPr>
          <a:xfrm>
            <a:off x="13997344" y="2290895"/>
            <a:ext cx="3050540" cy="402590"/>
          </a:xfrm>
          <a:prstGeom prst="rect">
            <a:avLst/>
          </a:prstGeom>
        </p:spPr>
        <p:txBody>
          <a:bodyPr vert="horz" wrap="square" lIns="0" tIns="15240" rIns="0" bIns="0" rtlCol="0">
            <a:spAutoFit/>
          </a:bodyPr>
          <a:lstStyle/>
          <a:p>
            <a:pPr marL="12700">
              <a:lnSpc>
                <a:spcPct val="100000"/>
              </a:lnSpc>
              <a:spcBef>
                <a:spcPts val="120"/>
              </a:spcBef>
            </a:pPr>
            <a:r>
              <a:rPr sz="2450" b="1" spc="40" dirty="0">
                <a:latin typeface="Arial" panose="020B0604020202020204"/>
                <a:cs typeface="Arial" panose="020B0604020202020204"/>
              </a:rPr>
              <a:t>Datacenter</a:t>
            </a:r>
            <a:r>
              <a:rPr sz="2450" b="1" spc="-40" dirty="0">
                <a:latin typeface="Arial" panose="020B0604020202020204"/>
                <a:cs typeface="Arial" panose="020B0604020202020204"/>
              </a:rPr>
              <a:t> </a:t>
            </a:r>
            <a:r>
              <a:rPr sz="2450" b="1" spc="50" dirty="0">
                <a:latin typeface="Arial" panose="020B0604020202020204"/>
                <a:cs typeface="Arial" panose="020B0604020202020204"/>
              </a:rPr>
              <a:t>Network</a:t>
            </a:r>
            <a:endParaRPr sz="2450">
              <a:latin typeface="Arial" panose="020B0604020202020204"/>
              <a:cs typeface="Arial" panose="020B0604020202020204"/>
            </a:endParaRPr>
          </a:p>
        </p:txBody>
      </p:sp>
      <p:sp>
        <p:nvSpPr>
          <p:cNvPr id="7" name="object 7"/>
          <p:cNvSpPr/>
          <p:nvPr/>
        </p:nvSpPr>
        <p:spPr>
          <a:xfrm>
            <a:off x="345198" y="4620921"/>
            <a:ext cx="1262264" cy="1033224"/>
          </a:xfrm>
          <a:prstGeom prst="rect">
            <a:avLst/>
          </a:prstGeom>
          <a:blipFill>
            <a:blip r:embed="rId1" cstate="print"/>
            <a:stretch>
              <a:fillRect/>
            </a:stretch>
          </a:blipFill>
        </p:spPr>
        <p:txBody>
          <a:bodyPr wrap="square" lIns="0" tIns="0" rIns="0" bIns="0" rtlCol="0"/>
          <a:lstStyle/>
          <a:p/>
        </p:txBody>
      </p:sp>
      <p:sp>
        <p:nvSpPr>
          <p:cNvPr id="8" name="object 8"/>
          <p:cNvSpPr/>
          <p:nvPr/>
        </p:nvSpPr>
        <p:spPr>
          <a:xfrm>
            <a:off x="121913" y="2899265"/>
            <a:ext cx="1262264" cy="1033224"/>
          </a:xfrm>
          <a:prstGeom prst="rect">
            <a:avLst/>
          </a:prstGeom>
          <a:blipFill>
            <a:blip r:embed="rId1" cstate="print"/>
            <a:stretch>
              <a:fillRect/>
            </a:stretch>
          </a:blipFill>
        </p:spPr>
        <p:txBody>
          <a:bodyPr wrap="square" lIns="0" tIns="0" rIns="0" bIns="0" rtlCol="0"/>
          <a:lstStyle/>
          <a:p/>
        </p:txBody>
      </p:sp>
      <p:sp>
        <p:nvSpPr>
          <p:cNvPr id="9" name="object 9"/>
          <p:cNvSpPr/>
          <p:nvPr/>
        </p:nvSpPr>
        <p:spPr>
          <a:xfrm>
            <a:off x="2160287" y="5357148"/>
            <a:ext cx="475060" cy="737163"/>
          </a:xfrm>
          <a:prstGeom prst="rect">
            <a:avLst/>
          </a:prstGeom>
          <a:blipFill>
            <a:blip r:embed="rId2" cstate="print"/>
            <a:stretch>
              <a:fillRect/>
            </a:stretch>
          </a:blipFill>
        </p:spPr>
        <p:txBody>
          <a:bodyPr wrap="square" lIns="0" tIns="0" rIns="0" bIns="0" rtlCol="0"/>
          <a:lstStyle/>
          <a:p/>
        </p:txBody>
      </p:sp>
      <p:sp>
        <p:nvSpPr>
          <p:cNvPr id="10" name="object 10"/>
          <p:cNvSpPr/>
          <p:nvPr/>
        </p:nvSpPr>
        <p:spPr>
          <a:xfrm>
            <a:off x="1508575" y="3500491"/>
            <a:ext cx="281305" cy="13970"/>
          </a:xfrm>
          <a:custGeom>
            <a:avLst/>
            <a:gdLst/>
            <a:ahLst/>
            <a:cxnLst/>
            <a:rect l="l" t="t" r="r" b="b"/>
            <a:pathLst>
              <a:path w="281305" h="13970">
                <a:moveTo>
                  <a:pt x="281114" y="13643"/>
                </a:moveTo>
                <a:lnTo>
                  <a:pt x="10458" y="507"/>
                </a:lnTo>
                <a:lnTo>
                  <a:pt x="0" y="0"/>
                </a:lnTo>
              </a:path>
            </a:pathLst>
          </a:custGeom>
          <a:ln w="20941">
            <a:solidFill>
              <a:srgbClr val="000000"/>
            </a:solidFill>
          </a:ln>
        </p:spPr>
        <p:txBody>
          <a:bodyPr wrap="square" lIns="0" tIns="0" rIns="0" bIns="0" rtlCol="0"/>
          <a:lstStyle/>
          <a:p/>
        </p:txBody>
      </p:sp>
      <p:sp>
        <p:nvSpPr>
          <p:cNvPr id="11" name="object 11"/>
          <p:cNvSpPr/>
          <p:nvPr/>
        </p:nvSpPr>
        <p:spPr>
          <a:xfrm>
            <a:off x="1418632" y="3450798"/>
            <a:ext cx="102870" cy="100965"/>
          </a:xfrm>
          <a:custGeom>
            <a:avLst/>
            <a:gdLst/>
            <a:ahLst/>
            <a:cxnLst/>
            <a:rect l="l" t="t" r="r" b="b"/>
            <a:pathLst>
              <a:path w="102869" h="100964">
                <a:moveTo>
                  <a:pt x="102837" y="0"/>
                </a:moveTo>
                <a:lnTo>
                  <a:pt x="0" y="45328"/>
                </a:lnTo>
                <a:lnTo>
                  <a:pt x="97965" y="100402"/>
                </a:lnTo>
                <a:lnTo>
                  <a:pt x="102837" y="0"/>
                </a:lnTo>
                <a:close/>
              </a:path>
            </a:pathLst>
          </a:custGeom>
          <a:solidFill>
            <a:srgbClr val="000000"/>
          </a:solidFill>
        </p:spPr>
        <p:txBody>
          <a:bodyPr wrap="square" lIns="0" tIns="0" rIns="0" bIns="0" rtlCol="0"/>
          <a:lstStyle/>
          <a:p/>
        </p:txBody>
      </p:sp>
      <p:sp>
        <p:nvSpPr>
          <p:cNvPr id="12" name="object 12"/>
          <p:cNvSpPr/>
          <p:nvPr/>
        </p:nvSpPr>
        <p:spPr>
          <a:xfrm>
            <a:off x="1687628" y="4546536"/>
            <a:ext cx="219710" cy="219710"/>
          </a:xfrm>
          <a:custGeom>
            <a:avLst/>
            <a:gdLst/>
            <a:ahLst/>
            <a:cxnLst/>
            <a:rect l="l" t="t" r="r" b="b"/>
            <a:pathLst>
              <a:path w="219710" h="219710">
                <a:moveTo>
                  <a:pt x="219549" y="0"/>
                </a:moveTo>
                <a:lnTo>
                  <a:pt x="7404" y="212145"/>
                </a:lnTo>
                <a:lnTo>
                  <a:pt x="0" y="219549"/>
                </a:lnTo>
              </a:path>
            </a:pathLst>
          </a:custGeom>
          <a:ln w="20941">
            <a:solidFill>
              <a:srgbClr val="000000"/>
            </a:solidFill>
          </a:ln>
        </p:spPr>
        <p:txBody>
          <a:bodyPr wrap="square" lIns="0" tIns="0" rIns="0" bIns="0" rtlCol="0"/>
          <a:lstStyle/>
          <a:p/>
        </p:txBody>
      </p:sp>
      <p:sp>
        <p:nvSpPr>
          <p:cNvPr id="13" name="object 13"/>
          <p:cNvSpPr/>
          <p:nvPr/>
        </p:nvSpPr>
        <p:spPr>
          <a:xfrm>
            <a:off x="1623954" y="4723141"/>
            <a:ext cx="106680" cy="106680"/>
          </a:xfrm>
          <a:custGeom>
            <a:avLst/>
            <a:gdLst/>
            <a:ahLst/>
            <a:cxnLst/>
            <a:rect l="l" t="t" r="r" b="b"/>
            <a:pathLst>
              <a:path w="106680" h="106679">
                <a:moveTo>
                  <a:pt x="35539" y="0"/>
                </a:moveTo>
                <a:lnTo>
                  <a:pt x="0" y="106617"/>
                </a:lnTo>
                <a:lnTo>
                  <a:pt x="106617" y="71078"/>
                </a:lnTo>
                <a:lnTo>
                  <a:pt x="35539" y="0"/>
                </a:lnTo>
                <a:close/>
              </a:path>
            </a:pathLst>
          </a:custGeom>
          <a:solidFill>
            <a:srgbClr val="000000"/>
          </a:solidFill>
        </p:spPr>
        <p:txBody>
          <a:bodyPr wrap="square" lIns="0" tIns="0" rIns="0" bIns="0" rtlCol="0"/>
          <a:lstStyle/>
          <a:p/>
        </p:txBody>
      </p:sp>
      <p:sp>
        <p:nvSpPr>
          <p:cNvPr id="14" name="object 14"/>
          <p:cNvSpPr/>
          <p:nvPr/>
        </p:nvSpPr>
        <p:spPr>
          <a:xfrm>
            <a:off x="2412635" y="4681716"/>
            <a:ext cx="0" cy="589280"/>
          </a:xfrm>
          <a:custGeom>
            <a:avLst/>
            <a:gdLst/>
            <a:ahLst/>
            <a:cxnLst/>
            <a:rect l="l" t="t" r="r" b="b"/>
            <a:pathLst>
              <a:path h="589279">
                <a:moveTo>
                  <a:pt x="0" y="0"/>
                </a:moveTo>
                <a:lnTo>
                  <a:pt x="0" y="588795"/>
                </a:lnTo>
              </a:path>
            </a:pathLst>
          </a:custGeom>
          <a:ln w="20941">
            <a:solidFill>
              <a:srgbClr val="000000"/>
            </a:solidFill>
          </a:ln>
        </p:spPr>
        <p:txBody>
          <a:bodyPr wrap="square" lIns="0" tIns="0" rIns="0" bIns="0" rtlCol="0"/>
          <a:lstStyle/>
          <a:p/>
        </p:txBody>
      </p:sp>
      <p:sp>
        <p:nvSpPr>
          <p:cNvPr id="15" name="object 15"/>
          <p:cNvSpPr/>
          <p:nvPr/>
        </p:nvSpPr>
        <p:spPr>
          <a:xfrm>
            <a:off x="2362375" y="5260040"/>
            <a:ext cx="100965" cy="100965"/>
          </a:xfrm>
          <a:custGeom>
            <a:avLst/>
            <a:gdLst/>
            <a:ahLst/>
            <a:cxnLst/>
            <a:rect l="l" t="t" r="r" b="b"/>
            <a:pathLst>
              <a:path w="100964" h="100964">
                <a:moveTo>
                  <a:pt x="100520" y="0"/>
                </a:moveTo>
                <a:lnTo>
                  <a:pt x="0" y="0"/>
                </a:lnTo>
                <a:lnTo>
                  <a:pt x="50260" y="100520"/>
                </a:lnTo>
                <a:lnTo>
                  <a:pt x="100520" y="0"/>
                </a:lnTo>
                <a:close/>
              </a:path>
            </a:pathLst>
          </a:custGeom>
          <a:solidFill>
            <a:srgbClr val="000000"/>
          </a:solidFill>
        </p:spPr>
        <p:txBody>
          <a:bodyPr wrap="square" lIns="0" tIns="0" rIns="0" bIns="0" rtlCol="0"/>
          <a:lstStyle/>
          <a:p/>
        </p:txBody>
      </p:sp>
      <p:sp>
        <p:nvSpPr>
          <p:cNvPr id="16" name="object 16"/>
          <p:cNvSpPr/>
          <p:nvPr/>
        </p:nvSpPr>
        <p:spPr>
          <a:xfrm>
            <a:off x="14148773" y="9671007"/>
            <a:ext cx="678845" cy="678845"/>
          </a:xfrm>
          <a:prstGeom prst="rect">
            <a:avLst/>
          </a:prstGeom>
          <a:blipFill>
            <a:blip r:embed="rId3" cstate="print"/>
            <a:stretch>
              <a:fillRect/>
            </a:stretch>
          </a:blipFill>
        </p:spPr>
        <p:txBody>
          <a:bodyPr wrap="square" lIns="0" tIns="0" rIns="0" bIns="0" rtlCol="0"/>
          <a:lstStyle/>
          <a:p/>
        </p:txBody>
      </p:sp>
      <p:sp>
        <p:nvSpPr>
          <p:cNvPr id="17" name="object 17"/>
          <p:cNvSpPr txBox="1">
            <a:spLocks noGrp="1"/>
          </p:cNvSpPr>
          <p:nvPr>
            <p:ph type="sldNum" sz="quarter" idx="7"/>
          </p:nvPr>
        </p:nvSpPr>
        <p:spPr>
          <a:prstGeom prst="rect">
            <a:avLst/>
          </a:prstGeom>
        </p:spPr>
        <p:txBody>
          <a:bodyPr vert="horz" wrap="square" lIns="0" tIns="7620" rIns="0" bIns="0" rtlCol="0">
            <a:spAutoFit/>
          </a:bodyPr>
          <a:lstStyle/>
          <a:p>
            <a:pPr marL="25400">
              <a:lnSpc>
                <a:spcPct val="100000"/>
              </a:lnSpc>
              <a:spcBef>
                <a:spcPts val="60"/>
              </a:spcBef>
            </a:pPr>
            <a:r>
              <a:rPr spc="15" dirty="0"/>
              <a:t>6</a:t>
            </a:r>
            <a:endParaRPr spc="15"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52170" y="489902"/>
            <a:ext cx="16797020" cy="1370965"/>
          </a:xfrm>
          <a:prstGeom prst="rect">
            <a:avLst/>
          </a:prstGeom>
        </p:spPr>
        <p:txBody>
          <a:bodyPr vert="horz" wrap="square" lIns="0" tIns="17145" rIns="0" bIns="0" rtlCol="0">
            <a:spAutoFit/>
          </a:bodyPr>
          <a:lstStyle/>
          <a:p>
            <a:pPr marL="12700">
              <a:lnSpc>
                <a:spcPct val="100000"/>
              </a:lnSpc>
              <a:spcBef>
                <a:spcPts val="135"/>
              </a:spcBef>
            </a:pPr>
            <a:r>
              <a:rPr sz="8800" spc="95" dirty="0">
                <a:solidFill>
                  <a:srgbClr val="000000"/>
                </a:solidFill>
              </a:rPr>
              <a:t>Eiffel </a:t>
            </a:r>
            <a:r>
              <a:rPr sz="8800" spc="145" dirty="0">
                <a:solidFill>
                  <a:srgbClr val="000000"/>
                </a:solidFill>
              </a:rPr>
              <a:t>Example:</a:t>
            </a:r>
            <a:r>
              <a:rPr sz="8800" spc="-120" dirty="0">
                <a:solidFill>
                  <a:srgbClr val="000000"/>
                </a:solidFill>
              </a:rPr>
              <a:t> </a:t>
            </a:r>
            <a:r>
              <a:rPr sz="8800" spc="245" dirty="0">
                <a:solidFill>
                  <a:srgbClr val="000000"/>
                </a:solidFill>
              </a:rPr>
              <a:t>Implementation</a:t>
            </a:r>
            <a:endParaRPr sz="8800" spc="245" dirty="0">
              <a:solidFill>
                <a:srgbClr val="000000"/>
              </a:solidFill>
            </a:endParaRPr>
          </a:p>
        </p:txBody>
      </p:sp>
      <p:sp>
        <p:nvSpPr>
          <p:cNvPr id="3" name="object 3"/>
          <p:cNvSpPr txBox="1"/>
          <p:nvPr/>
        </p:nvSpPr>
        <p:spPr>
          <a:xfrm>
            <a:off x="1421811" y="3756818"/>
            <a:ext cx="5061585" cy="792480"/>
          </a:xfrm>
          <a:prstGeom prst="rect">
            <a:avLst/>
          </a:prstGeom>
        </p:spPr>
        <p:txBody>
          <a:bodyPr vert="horz" wrap="square" lIns="0" tIns="16510" rIns="0" bIns="0" rtlCol="0">
            <a:spAutoFit/>
          </a:bodyPr>
          <a:lstStyle/>
          <a:p>
            <a:pPr marL="682625" indent="-670560">
              <a:lnSpc>
                <a:spcPct val="100000"/>
              </a:lnSpc>
              <a:spcBef>
                <a:spcPts val="130"/>
              </a:spcBef>
              <a:buSzPct val="125000"/>
              <a:buChar char="•"/>
              <a:tabLst>
                <a:tab pos="682625" algn="l"/>
                <a:tab pos="683260" algn="l"/>
              </a:tabLst>
            </a:pPr>
            <a:r>
              <a:rPr sz="5000" spc="-10" dirty="0">
                <a:latin typeface="Arial" panose="020B0604020202020204"/>
                <a:cs typeface="Arial" panose="020B0604020202020204"/>
              </a:rPr>
              <a:t>Data</a:t>
            </a:r>
            <a:r>
              <a:rPr sz="5000" spc="-45" dirty="0">
                <a:latin typeface="Arial" panose="020B0604020202020204"/>
                <a:cs typeface="Arial" panose="020B0604020202020204"/>
              </a:rPr>
              <a:t> </a:t>
            </a:r>
            <a:r>
              <a:rPr sz="5000" spc="45" dirty="0">
                <a:latin typeface="Arial" panose="020B0604020202020204"/>
                <a:cs typeface="Arial" panose="020B0604020202020204"/>
              </a:rPr>
              <a:t>structures</a:t>
            </a:r>
            <a:endParaRPr sz="5000">
              <a:latin typeface="Arial" panose="020B0604020202020204"/>
              <a:cs typeface="Arial" panose="020B0604020202020204"/>
            </a:endParaRPr>
          </a:p>
        </p:txBody>
      </p:sp>
      <p:sp>
        <p:nvSpPr>
          <p:cNvPr id="4" name="object 4"/>
          <p:cNvSpPr txBox="1"/>
          <p:nvPr/>
        </p:nvSpPr>
        <p:spPr>
          <a:xfrm>
            <a:off x="1945355" y="4615431"/>
            <a:ext cx="264160" cy="1784985"/>
          </a:xfrm>
          <a:prstGeom prst="rect">
            <a:avLst/>
          </a:prstGeom>
        </p:spPr>
        <p:txBody>
          <a:bodyPr vert="horz" wrap="square" lIns="0" tIns="76200" rIns="0" bIns="0" rtlCol="0">
            <a:spAutoFit/>
          </a:bodyPr>
          <a:lstStyle/>
          <a:p>
            <a:pPr marL="12700">
              <a:lnSpc>
                <a:spcPct val="100000"/>
              </a:lnSpc>
              <a:spcBef>
                <a:spcPts val="600"/>
              </a:spcBef>
            </a:pPr>
            <a:r>
              <a:rPr sz="5350" dirty="0">
                <a:latin typeface="Arial" panose="020B0604020202020204"/>
                <a:cs typeface="Arial" panose="020B0604020202020204"/>
              </a:rPr>
              <a:t>•</a:t>
            </a:r>
            <a:endParaRPr sz="5350">
              <a:latin typeface="Arial" panose="020B0604020202020204"/>
              <a:cs typeface="Arial" panose="020B0604020202020204"/>
            </a:endParaRPr>
          </a:p>
          <a:p>
            <a:pPr marL="12700">
              <a:lnSpc>
                <a:spcPct val="100000"/>
              </a:lnSpc>
              <a:spcBef>
                <a:spcPts val="510"/>
              </a:spcBef>
            </a:pPr>
            <a:r>
              <a:rPr sz="5350" dirty="0">
                <a:latin typeface="Arial" panose="020B0604020202020204"/>
                <a:cs typeface="Arial" panose="020B0604020202020204"/>
              </a:rPr>
              <a:t>•</a:t>
            </a:r>
            <a:endParaRPr sz="5350">
              <a:latin typeface="Arial" panose="020B0604020202020204"/>
              <a:cs typeface="Arial" panose="020B0604020202020204"/>
            </a:endParaRPr>
          </a:p>
        </p:txBody>
      </p:sp>
      <p:sp>
        <p:nvSpPr>
          <p:cNvPr id="5" name="object 5"/>
          <p:cNvSpPr txBox="1"/>
          <p:nvPr/>
        </p:nvSpPr>
        <p:spPr>
          <a:xfrm>
            <a:off x="2615492" y="4525381"/>
            <a:ext cx="10038715" cy="1784985"/>
          </a:xfrm>
          <a:prstGeom prst="rect">
            <a:avLst/>
          </a:prstGeom>
        </p:spPr>
        <p:txBody>
          <a:bodyPr vert="horz" wrap="square" lIns="0" tIns="11430" rIns="0" bIns="0" rtlCol="0">
            <a:spAutoFit/>
          </a:bodyPr>
          <a:lstStyle/>
          <a:p>
            <a:pPr marL="12700" marR="5080">
              <a:lnSpc>
                <a:spcPct val="136000"/>
              </a:lnSpc>
              <a:spcBef>
                <a:spcPts val="90"/>
              </a:spcBef>
            </a:pPr>
            <a:r>
              <a:rPr sz="4250" spc="30" dirty="0">
                <a:latin typeface="Arial" panose="020B0604020202020204"/>
                <a:cs typeface="Arial" panose="020B0604020202020204"/>
              </a:rPr>
              <a:t>Priority </a:t>
            </a:r>
            <a:r>
              <a:rPr sz="4250" spc="-30" dirty="0">
                <a:latin typeface="Arial" panose="020B0604020202020204"/>
                <a:cs typeface="Arial" panose="020B0604020202020204"/>
              </a:rPr>
              <a:t>Queue </a:t>
            </a:r>
            <a:r>
              <a:rPr sz="4250" spc="40" dirty="0">
                <a:latin typeface="Arial" panose="020B0604020202020204"/>
                <a:cs typeface="Arial" panose="020B0604020202020204"/>
              </a:rPr>
              <a:t>per </a:t>
            </a:r>
            <a:r>
              <a:rPr sz="4250" spc="80" dirty="0">
                <a:latin typeface="Arial" panose="020B0604020202020204"/>
                <a:cs typeface="Arial" panose="020B0604020202020204"/>
              </a:rPr>
              <a:t>policy </a:t>
            </a:r>
            <a:r>
              <a:rPr sz="4250" spc="70" dirty="0">
                <a:latin typeface="Arial" panose="020B0604020202020204"/>
                <a:cs typeface="Arial" panose="020B0604020202020204"/>
              </a:rPr>
              <a:t>that </a:t>
            </a:r>
            <a:r>
              <a:rPr sz="4250" spc="15" dirty="0">
                <a:latin typeface="Arial" panose="020B0604020202020204"/>
                <a:cs typeface="Arial" panose="020B0604020202020204"/>
              </a:rPr>
              <a:t>ranks</a:t>
            </a:r>
            <a:r>
              <a:rPr sz="4250" spc="-114" dirty="0">
                <a:latin typeface="Arial" panose="020B0604020202020204"/>
                <a:cs typeface="Arial" panose="020B0604020202020204"/>
              </a:rPr>
              <a:t> </a:t>
            </a:r>
            <a:r>
              <a:rPr sz="4250" spc="75" dirty="0">
                <a:latin typeface="Arial" panose="020B0604020202020204"/>
                <a:cs typeface="Arial" panose="020B0604020202020204"/>
              </a:rPr>
              <a:t>flows  </a:t>
            </a:r>
            <a:r>
              <a:rPr sz="4250" spc="-100" dirty="0">
                <a:latin typeface="Arial" panose="020B0604020202020204"/>
                <a:cs typeface="Arial" panose="020B0604020202020204"/>
              </a:rPr>
              <a:t>FIFO </a:t>
            </a:r>
            <a:r>
              <a:rPr sz="4250" spc="15" dirty="0">
                <a:latin typeface="Arial" panose="020B0604020202020204"/>
                <a:cs typeface="Arial" panose="020B0604020202020204"/>
              </a:rPr>
              <a:t>queue</a:t>
            </a:r>
            <a:r>
              <a:rPr sz="4250" spc="114" dirty="0">
                <a:latin typeface="Arial" panose="020B0604020202020204"/>
                <a:cs typeface="Arial" panose="020B0604020202020204"/>
              </a:rPr>
              <a:t> </a:t>
            </a:r>
            <a:r>
              <a:rPr sz="4250" spc="60" dirty="0">
                <a:latin typeface="Arial" panose="020B0604020202020204"/>
                <a:cs typeface="Arial" panose="020B0604020202020204"/>
              </a:rPr>
              <a:t>per-flow</a:t>
            </a:r>
            <a:endParaRPr sz="4250">
              <a:latin typeface="Arial" panose="020B0604020202020204"/>
              <a:cs typeface="Arial" panose="020B0604020202020204"/>
            </a:endParaRPr>
          </a:p>
        </p:txBody>
      </p:sp>
      <p:sp>
        <p:nvSpPr>
          <p:cNvPr id="6" name="object 6"/>
          <p:cNvSpPr txBox="1"/>
          <p:nvPr/>
        </p:nvSpPr>
        <p:spPr>
          <a:xfrm>
            <a:off x="1421811" y="6510661"/>
            <a:ext cx="6304915" cy="792480"/>
          </a:xfrm>
          <a:prstGeom prst="rect">
            <a:avLst/>
          </a:prstGeom>
        </p:spPr>
        <p:txBody>
          <a:bodyPr vert="horz" wrap="square" lIns="0" tIns="16510" rIns="0" bIns="0" rtlCol="0">
            <a:spAutoFit/>
          </a:bodyPr>
          <a:lstStyle/>
          <a:p>
            <a:pPr marL="682625" indent="-670560">
              <a:lnSpc>
                <a:spcPct val="100000"/>
              </a:lnSpc>
              <a:spcBef>
                <a:spcPts val="130"/>
              </a:spcBef>
              <a:buSzPct val="125000"/>
              <a:buChar char="•"/>
              <a:tabLst>
                <a:tab pos="682625" algn="l"/>
                <a:tab pos="683260" algn="l"/>
              </a:tabLst>
            </a:pPr>
            <a:r>
              <a:rPr sz="5000" spc="-30" dirty="0">
                <a:latin typeface="Arial" panose="020B0604020202020204"/>
                <a:cs typeface="Arial" panose="020B0604020202020204"/>
              </a:rPr>
              <a:t>On </a:t>
            </a:r>
            <a:r>
              <a:rPr sz="5000" spc="90" dirty="0">
                <a:latin typeface="Arial" panose="020B0604020202020204"/>
                <a:cs typeface="Arial" panose="020B0604020202020204"/>
              </a:rPr>
              <a:t>packet</a:t>
            </a:r>
            <a:r>
              <a:rPr sz="5000" spc="-35" dirty="0">
                <a:latin typeface="Arial" panose="020B0604020202020204"/>
                <a:cs typeface="Arial" panose="020B0604020202020204"/>
              </a:rPr>
              <a:t> </a:t>
            </a:r>
            <a:r>
              <a:rPr sz="5000" dirty="0">
                <a:latin typeface="Arial" panose="020B0604020202020204"/>
                <a:cs typeface="Arial" panose="020B0604020202020204"/>
              </a:rPr>
              <a:t>enqueue</a:t>
            </a:r>
            <a:endParaRPr sz="5000">
              <a:latin typeface="Arial" panose="020B0604020202020204"/>
              <a:cs typeface="Arial" panose="020B0604020202020204"/>
            </a:endParaRPr>
          </a:p>
        </p:txBody>
      </p:sp>
      <p:sp>
        <p:nvSpPr>
          <p:cNvPr id="7" name="object 7"/>
          <p:cNvSpPr txBox="1"/>
          <p:nvPr/>
        </p:nvSpPr>
        <p:spPr>
          <a:xfrm>
            <a:off x="1945355" y="7369274"/>
            <a:ext cx="264160" cy="1784985"/>
          </a:xfrm>
          <a:prstGeom prst="rect">
            <a:avLst/>
          </a:prstGeom>
        </p:spPr>
        <p:txBody>
          <a:bodyPr vert="horz" wrap="square" lIns="0" tIns="76200" rIns="0" bIns="0" rtlCol="0">
            <a:spAutoFit/>
          </a:bodyPr>
          <a:lstStyle/>
          <a:p>
            <a:pPr marL="12700">
              <a:lnSpc>
                <a:spcPct val="100000"/>
              </a:lnSpc>
              <a:spcBef>
                <a:spcPts val="600"/>
              </a:spcBef>
            </a:pPr>
            <a:r>
              <a:rPr sz="5350" dirty="0">
                <a:latin typeface="Arial" panose="020B0604020202020204"/>
                <a:cs typeface="Arial" panose="020B0604020202020204"/>
              </a:rPr>
              <a:t>•</a:t>
            </a:r>
            <a:endParaRPr sz="5350">
              <a:latin typeface="Arial" panose="020B0604020202020204"/>
              <a:cs typeface="Arial" panose="020B0604020202020204"/>
            </a:endParaRPr>
          </a:p>
          <a:p>
            <a:pPr marL="12700">
              <a:lnSpc>
                <a:spcPct val="100000"/>
              </a:lnSpc>
              <a:spcBef>
                <a:spcPts val="510"/>
              </a:spcBef>
            </a:pPr>
            <a:r>
              <a:rPr sz="5350" dirty="0">
                <a:latin typeface="Arial" panose="020B0604020202020204"/>
                <a:cs typeface="Arial" panose="020B0604020202020204"/>
              </a:rPr>
              <a:t>•</a:t>
            </a:r>
            <a:endParaRPr sz="5350">
              <a:latin typeface="Arial" panose="020B0604020202020204"/>
              <a:cs typeface="Arial" panose="020B0604020202020204"/>
            </a:endParaRPr>
          </a:p>
        </p:txBody>
      </p:sp>
      <p:sp>
        <p:nvSpPr>
          <p:cNvPr id="8" name="object 8"/>
          <p:cNvSpPr txBox="1"/>
          <p:nvPr/>
        </p:nvSpPr>
        <p:spPr>
          <a:xfrm>
            <a:off x="2615492" y="7279224"/>
            <a:ext cx="9617075" cy="1784985"/>
          </a:xfrm>
          <a:prstGeom prst="rect">
            <a:avLst/>
          </a:prstGeom>
        </p:spPr>
        <p:txBody>
          <a:bodyPr vert="horz" wrap="square" lIns="0" tIns="11430" rIns="0" bIns="0" rtlCol="0">
            <a:spAutoFit/>
          </a:bodyPr>
          <a:lstStyle/>
          <a:p>
            <a:pPr marL="12700" marR="5080">
              <a:lnSpc>
                <a:spcPct val="136000"/>
              </a:lnSpc>
              <a:spcBef>
                <a:spcPts val="90"/>
              </a:spcBef>
            </a:pPr>
            <a:r>
              <a:rPr sz="4250" spc="50" dirty="0">
                <a:latin typeface="Arial" panose="020B0604020202020204"/>
                <a:cs typeface="Arial" panose="020B0604020202020204"/>
              </a:rPr>
              <a:t>Check </a:t>
            </a:r>
            <a:r>
              <a:rPr sz="4250" spc="80" dirty="0">
                <a:latin typeface="Arial" panose="020B0604020202020204"/>
                <a:cs typeface="Arial" panose="020B0604020202020204"/>
              </a:rPr>
              <a:t>packet </a:t>
            </a:r>
            <a:r>
              <a:rPr sz="4250" spc="65" dirty="0">
                <a:latin typeface="Arial" panose="020B0604020202020204"/>
                <a:cs typeface="Arial" panose="020B0604020202020204"/>
              </a:rPr>
              <a:t>tag </a:t>
            </a:r>
            <a:r>
              <a:rPr sz="4250" spc="45" dirty="0">
                <a:latin typeface="Arial" panose="020B0604020202020204"/>
                <a:cs typeface="Arial" panose="020B0604020202020204"/>
              </a:rPr>
              <a:t>and </a:t>
            </a:r>
            <a:r>
              <a:rPr sz="4250" spc="70" dirty="0">
                <a:latin typeface="Arial" panose="020B0604020202020204"/>
                <a:cs typeface="Arial" panose="020B0604020202020204"/>
              </a:rPr>
              <a:t>update </a:t>
            </a:r>
            <a:r>
              <a:rPr sz="4250" spc="90" dirty="0">
                <a:latin typeface="Arial" panose="020B0604020202020204"/>
                <a:cs typeface="Arial" panose="020B0604020202020204"/>
              </a:rPr>
              <a:t>flow</a:t>
            </a:r>
            <a:r>
              <a:rPr sz="4250" spc="-275" dirty="0">
                <a:latin typeface="Arial" panose="020B0604020202020204"/>
                <a:cs typeface="Arial" panose="020B0604020202020204"/>
              </a:rPr>
              <a:t> </a:t>
            </a:r>
            <a:r>
              <a:rPr sz="4250" spc="15" dirty="0">
                <a:latin typeface="Arial" panose="020B0604020202020204"/>
                <a:cs typeface="Arial" panose="020B0604020202020204"/>
              </a:rPr>
              <a:t>rank  </a:t>
            </a:r>
            <a:r>
              <a:rPr sz="4250" spc="70" dirty="0">
                <a:latin typeface="Arial" panose="020B0604020202020204"/>
                <a:cs typeface="Arial" panose="020B0604020202020204"/>
              </a:rPr>
              <a:t>Update </a:t>
            </a:r>
            <a:r>
              <a:rPr sz="4250" spc="90" dirty="0">
                <a:latin typeface="Arial" panose="020B0604020202020204"/>
                <a:cs typeface="Arial" panose="020B0604020202020204"/>
              </a:rPr>
              <a:t>flow </a:t>
            </a:r>
            <a:r>
              <a:rPr sz="4250" spc="70" dirty="0">
                <a:latin typeface="Arial" panose="020B0604020202020204"/>
                <a:cs typeface="Arial" panose="020B0604020202020204"/>
              </a:rPr>
              <a:t>position </a:t>
            </a:r>
            <a:r>
              <a:rPr sz="4250" spc="10" dirty="0">
                <a:latin typeface="Arial" panose="020B0604020202020204"/>
                <a:cs typeface="Arial" panose="020B0604020202020204"/>
              </a:rPr>
              <a:t>in </a:t>
            </a:r>
            <a:r>
              <a:rPr sz="4250" spc="60" dirty="0">
                <a:latin typeface="Arial" panose="020B0604020202020204"/>
                <a:cs typeface="Arial" panose="020B0604020202020204"/>
              </a:rPr>
              <a:t>priority</a:t>
            </a:r>
            <a:r>
              <a:rPr sz="4250" spc="-185" dirty="0">
                <a:latin typeface="Arial" panose="020B0604020202020204"/>
                <a:cs typeface="Arial" panose="020B0604020202020204"/>
              </a:rPr>
              <a:t> </a:t>
            </a:r>
            <a:r>
              <a:rPr sz="4250" spc="15" dirty="0">
                <a:latin typeface="Arial" panose="020B0604020202020204"/>
                <a:cs typeface="Arial" panose="020B0604020202020204"/>
              </a:rPr>
              <a:t>queue</a:t>
            </a:r>
            <a:endParaRPr sz="4250">
              <a:latin typeface="Arial" panose="020B0604020202020204"/>
              <a:cs typeface="Arial" panose="020B0604020202020204"/>
            </a:endParaRPr>
          </a:p>
        </p:txBody>
      </p:sp>
      <p:sp>
        <p:nvSpPr>
          <p:cNvPr id="9" name="object 9"/>
          <p:cNvSpPr/>
          <p:nvPr/>
        </p:nvSpPr>
        <p:spPr>
          <a:xfrm>
            <a:off x="18222314" y="2780620"/>
            <a:ext cx="0" cy="3402965"/>
          </a:xfrm>
          <a:custGeom>
            <a:avLst/>
            <a:gdLst/>
            <a:ahLst/>
            <a:cxnLst/>
            <a:rect l="l" t="t" r="r" b="b"/>
            <a:pathLst>
              <a:path h="3402965">
                <a:moveTo>
                  <a:pt x="0" y="0"/>
                </a:moveTo>
                <a:lnTo>
                  <a:pt x="0" y="3402591"/>
                </a:lnTo>
              </a:path>
            </a:pathLst>
          </a:custGeom>
          <a:ln w="62825">
            <a:solidFill>
              <a:srgbClr val="000000"/>
            </a:solidFill>
          </a:ln>
        </p:spPr>
        <p:txBody>
          <a:bodyPr wrap="square" lIns="0" tIns="0" rIns="0" bIns="0" rtlCol="0"/>
          <a:lstStyle/>
          <a:p/>
        </p:txBody>
      </p:sp>
      <p:sp>
        <p:nvSpPr>
          <p:cNvPr id="10" name="object 10"/>
          <p:cNvSpPr/>
          <p:nvPr/>
        </p:nvSpPr>
        <p:spPr>
          <a:xfrm>
            <a:off x="16516219" y="2780620"/>
            <a:ext cx="0" cy="3402965"/>
          </a:xfrm>
          <a:custGeom>
            <a:avLst/>
            <a:gdLst/>
            <a:ahLst/>
            <a:cxnLst/>
            <a:rect l="l" t="t" r="r" b="b"/>
            <a:pathLst>
              <a:path h="3402965">
                <a:moveTo>
                  <a:pt x="0" y="0"/>
                </a:moveTo>
                <a:lnTo>
                  <a:pt x="0" y="3402591"/>
                </a:lnTo>
              </a:path>
            </a:pathLst>
          </a:custGeom>
          <a:ln w="62825">
            <a:solidFill>
              <a:srgbClr val="000000"/>
            </a:solidFill>
          </a:ln>
        </p:spPr>
        <p:txBody>
          <a:bodyPr wrap="square" lIns="0" tIns="0" rIns="0" bIns="0" rtlCol="0"/>
          <a:lstStyle/>
          <a:p/>
        </p:txBody>
      </p:sp>
      <p:sp>
        <p:nvSpPr>
          <p:cNvPr id="11" name="object 11"/>
          <p:cNvSpPr/>
          <p:nvPr/>
        </p:nvSpPr>
        <p:spPr>
          <a:xfrm>
            <a:off x="16503262" y="6174471"/>
            <a:ext cx="1732280" cy="0"/>
          </a:xfrm>
          <a:custGeom>
            <a:avLst/>
            <a:gdLst/>
            <a:ahLst/>
            <a:cxnLst/>
            <a:rect l="l" t="t" r="r" b="b"/>
            <a:pathLst>
              <a:path w="1732280">
                <a:moveTo>
                  <a:pt x="1731930" y="0"/>
                </a:moveTo>
                <a:lnTo>
                  <a:pt x="0" y="0"/>
                </a:lnTo>
              </a:path>
            </a:pathLst>
          </a:custGeom>
          <a:ln w="62825">
            <a:solidFill>
              <a:srgbClr val="000000"/>
            </a:solidFill>
          </a:ln>
        </p:spPr>
        <p:txBody>
          <a:bodyPr wrap="square" lIns="0" tIns="0" rIns="0" bIns="0" rtlCol="0"/>
          <a:lstStyle/>
          <a:p/>
        </p:txBody>
      </p:sp>
      <p:sp>
        <p:nvSpPr>
          <p:cNvPr id="12" name="object 12"/>
          <p:cNvSpPr/>
          <p:nvPr/>
        </p:nvSpPr>
        <p:spPr>
          <a:xfrm>
            <a:off x="14841579" y="2780620"/>
            <a:ext cx="0" cy="3402965"/>
          </a:xfrm>
          <a:custGeom>
            <a:avLst/>
            <a:gdLst/>
            <a:ahLst/>
            <a:cxnLst/>
            <a:rect l="l" t="t" r="r" b="b"/>
            <a:pathLst>
              <a:path h="3402965">
                <a:moveTo>
                  <a:pt x="0" y="0"/>
                </a:moveTo>
                <a:lnTo>
                  <a:pt x="0" y="3402591"/>
                </a:lnTo>
              </a:path>
            </a:pathLst>
          </a:custGeom>
          <a:ln w="62825">
            <a:solidFill>
              <a:srgbClr val="000000"/>
            </a:solidFill>
          </a:ln>
        </p:spPr>
        <p:txBody>
          <a:bodyPr wrap="square" lIns="0" tIns="0" rIns="0" bIns="0" rtlCol="0"/>
          <a:lstStyle/>
          <a:p/>
        </p:txBody>
      </p:sp>
      <p:sp>
        <p:nvSpPr>
          <p:cNvPr id="13" name="object 13"/>
          <p:cNvSpPr/>
          <p:nvPr/>
        </p:nvSpPr>
        <p:spPr>
          <a:xfrm>
            <a:off x="13135495" y="2780620"/>
            <a:ext cx="0" cy="3402965"/>
          </a:xfrm>
          <a:custGeom>
            <a:avLst/>
            <a:gdLst/>
            <a:ahLst/>
            <a:cxnLst/>
            <a:rect l="l" t="t" r="r" b="b"/>
            <a:pathLst>
              <a:path h="3402965">
                <a:moveTo>
                  <a:pt x="0" y="0"/>
                </a:moveTo>
                <a:lnTo>
                  <a:pt x="0" y="3402591"/>
                </a:lnTo>
              </a:path>
            </a:pathLst>
          </a:custGeom>
          <a:ln w="62825">
            <a:solidFill>
              <a:srgbClr val="000000"/>
            </a:solidFill>
          </a:ln>
        </p:spPr>
        <p:txBody>
          <a:bodyPr wrap="square" lIns="0" tIns="0" rIns="0" bIns="0" rtlCol="0"/>
          <a:lstStyle/>
          <a:p/>
        </p:txBody>
      </p:sp>
      <p:sp>
        <p:nvSpPr>
          <p:cNvPr id="14" name="object 14"/>
          <p:cNvSpPr/>
          <p:nvPr/>
        </p:nvSpPr>
        <p:spPr>
          <a:xfrm>
            <a:off x="13122527" y="6174471"/>
            <a:ext cx="1732280" cy="0"/>
          </a:xfrm>
          <a:custGeom>
            <a:avLst/>
            <a:gdLst/>
            <a:ahLst/>
            <a:cxnLst/>
            <a:rect l="l" t="t" r="r" b="b"/>
            <a:pathLst>
              <a:path w="1732280">
                <a:moveTo>
                  <a:pt x="1731930" y="0"/>
                </a:moveTo>
                <a:lnTo>
                  <a:pt x="0" y="0"/>
                </a:lnTo>
              </a:path>
            </a:pathLst>
          </a:custGeom>
          <a:ln w="62825">
            <a:solidFill>
              <a:srgbClr val="000000"/>
            </a:solidFill>
          </a:ln>
        </p:spPr>
        <p:txBody>
          <a:bodyPr wrap="square" lIns="0" tIns="0" rIns="0" bIns="0" rtlCol="0"/>
          <a:lstStyle/>
          <a:p/>
        </p:txBody>
      </p:sp>
      <p:sp>
        <p:nvSpPr>
          <p:cNvPr id="15" name="object 15"/>
          <p:cNvSpPr/>
          <p:nvPr/>
        </p:nvSpPr>
        <p:spPr>
          <a:xfrm>
            <a:off x="17684298" y="7580958"/>
            <a:ext cx="980440" cy="1047115"/>
          </a:xfrm>
          <a:custGeom>
            <a:avLst/>
            <a:gdLst/>
            <a:ahLst/>
            <a:cxnLst/>
            <a:rect l="l" t="t" r="r" b="b"/>
            <a:pathLst>
              <a:path w="980440" h="1047115">
                <a:moveTo>
                  <a:pt x="0" y="0"/>
                </a:moveTo>
                <a:lnTo>
                  <a:pt x="979854" y="0"/>
                </a:lnTo>
                <a:lnTo>
                  <a:pt x="979854" y="1047088"/>
                </a:lnTo>
                <a:lnTo>
                  <a:pt x="0" y="1047088"/>
                </a:lnTo>
                <a:lnTo>
                  <a:pt x="0" y="0"/>
                </a:lnTo>
                <a:close/>
              </a:path>
            </a:pathLst>
          </a:custGeom>
          <a:ln w="52354">
            <a:solidFill>
              <a:srgbClr val="000000"/>
            </a:solidFill>
          </a:ln>
        </p:spPr>
        <p:txBody>
          <a:bodyPr wrap="square" lIns="0" tIns="0" rIns="0" bIns="0" rtlCol="0"/>
          <a:lstStyle/>
          <a:p/>
        </p:txBody>
      </p:sp>
      <p:sp>
        <p:nvSpPr>
          <p:cNvPr id="16" name="object 16"/>
          <p:cNvSpPr/>
          <p:nvPr/>
        </p:nvSpPr>
        <p:spPr>
          <a:xfrm>
            <a:off x="17684298" y="6533972"/>
            <a:ext cx="980440" cy="1047115"/>
          </a:xfrm>
          <a:custGeom>
            <a:avLst/>
            <a:gdLst/>
            <a:ahLst/>
            <a:cxnLst/>
            <a:rect l="l" t="t" r="r" b="b"/>
            <a:pathLst>
              <a:path w="980440" h="1047115">
                <a:moveTo>
                  <a:pt x="0" y="0"/>
                </a:moveTo>
                <a:lnTo>
                  <a:pt x="979854" y="0"/>
                </a:lnTo>
                <a:lnTo>
                  <a:pt x="979854" y="1047088"/>
                </a:lnTo>
                <a:lnTo>
                  <a:pt x="0" y="1047088"/>
                </a:lnTo>
                <a:lnTo>
                  <a:pt x="0" y="0"/>
                </a:lnTo>
                <a:close/>
              </a:path>
            </a:pathLst>
          </a:custGeom>
          <a:ln w="62825">
            <a:solidFill>
              <a:srgbClr val="FFFFFF"/>
            </a:solidFill>
          </a:ln>
        </p:spPr>
        <p:txBody>
          <a:bodyPr wrap="square" lIns="0" tIns="0" rIns="0" bIns="0" rtlCol="0"/>
          <a:lstStyle/>
          <a:p/>
        </p:txBody>
      </p:sp>
      <p:sp>
        <p:nvSpPr>
          <p:cNvPr id="17" name="object 17"/>
          <p:cNvSpPr/>
          <p:nvPr/>
        </p:nvSpPr>
        <p:spPr>
          <a:xfrm>
            <a:off x="16441258" y="7583336"/>
            <a:ext cx="980440" cy="1047115"/>
          </a:xfrm>
          <a:custGeom>
            <a:avLst/>
            <a:gdLst/>
            <a:ahLst/>
            <a:cxnLst/>
            <a:rect l="l" t="t" r="r" b="b"/>
            <a:pathLst>
              <a:path w="980440" h="1047115">
                <a:moveTo>
                  <a:pt x="0" y="0"/>
                </a:moveTo>
                <a:lnTo>
                  <a:pt x="979854" y="0"/>
                </a:lnTo>
                <a:lnTo>
                  <a:pt x="979854" y="1047088"/>
                </a:lnTo>
                <a:lnTo>
                  <a:pt x="0" y="1047088"/>
                </a:lnTo>
                <a:lnTo>
                  <a:pt x="0" y="0"/>
                </a:lnTo>
                <a:close/>
              </a:path>
            </a:pathLst>
          </a:custGeom>
          <a:ln w="52354">
            <a:solidFill>
              <a:srgbClr val="000000"/>
            </a:solidFill>
          </a:ln>
        </p:spPr>
        <p:txBody>
          <a:bodyPr wrap="square" lIns="0" tIns="0" rIns="0" bIns="0" rtlCol="0"/>
          <a:lstStyle/>
          <a:p/>
        </p:txBody>
      </p:sp>
      <p:sp>
        <p:nvSpPr>
          <p:cNvPr id="18" name="object 18"/>
          <p:cNvSpPr/>
          <p:nvPr/>
        </p:nvSpPr>
        <p:spPr>
          <a:xfrm>
            <a:off x="16441258" y="6536350"/>
            <a:ext cx="980440" cy="1047115"/>
          </a:xfrm>
          <a:custGeom>
            <a:avLst/>
            <a:gdLst/>
            <a:ahLst/>
            <a:cxnLst/>
            <a:rect l="l" t="t" r="r" b="b"/>
            <a:pathLst>
              <a:path w="980440" h="1047115">
                <a:moveTo>
                  <a:pt x="0" y="0"/>
                </a:moveTo>
                <a:lnTo>
                  <a:pt x="979854" y="0"/>
                </a:lnTo>
                <a:lnTo>
                  <a:pt x="979854" y="1047088"/>
                </a:lnTo>
                <a:lnTo>
                  <a:pt x="0" y="1047088"/>
                </a:lnTo>
                <a:lnTo>
                  <a:pt x="0" y="0"/>
                </a:lnTo>
                <a:close/>
              </a:path>
            </a:pathLst>
          </a:custGeom>
          <a:ln w="62825">
            <a:solidFill>
              <a:srgbClr val="FFFFFF"/>
            </a:solidFill>
          </a:ln>
        </p:spPr>
        <p:txBody>
          <a:bodyPr wrap="square" lIns="0" tIns="0" rIns="0" bIns="0" rtlCol="0"/>
          <a:lstStyle/>
          <a:p/>
        </p:txBody>
      </p:sp>
      <p:sp>
        <p:nvSpPr>
          <p:cNvPr id="19" name="object 19"/>
          <p:cNvSpPr/>
          <p:nvPr/>
        </p:nvSpPr>
        <p:spPr>
          <a:xfrm>
            <a:off x="15198218" y="7581820"/>
            <a:ext cx="980440" cy="1047115"/>
          </a:xfrm>
          <a:custGeom>
            <a:avLst/>
            <a:gdLst/>
            <a:ahLst/>
            <a:cxnLst/>
            <a:rect l="l" t="t" r="r" b="b"/>
            <a:pathLst>
              <a:path w="980440" h="1047115">
                <a:moveTo>
                  <a:pt x="0" y="0"/>
                </a:moveTo>
                <a:lnTo>
                  <a:pt x="979854" y="0"/>
                </a:lnTo>
                <a:lnTo>
                  <a:pt x="979854" y="1047088"/>
                </a:lnTo>
                <a:lnTo>
                  <a:pt x="0" y="1047088"/>
                </a:lnTo>
                <a:lnTo>
                  <a:pt x="0" y="0"/>
                </a:lnTo>
                <a:close/>
              </a:path>
            </a:pathLst>
          </a:custGeom>
          <a:ln w="52354">
            <a:solidFill>
              <a:srgbClr val="000000"/>
            </a:solidFill>
          </a:ln>
        </p:spPr>
        <p:txBody>
          <a:bodyPr wrap="square" lIns="0" tIns="0" rIns="0" bIns="0" rtlCol="0"/>
          <a:lstStyle/>
          <a:p/>
        </p:txBody>
      </p:sp>
      <p:sp>
        <p:nvSpPr>
          <p:cNvPr id="20" name="object 20"/>
          <p:cNvSpPr/>
          <p:nvPr/>
        </p:nvSpPr>
        <p:spPr>
          <a:xfrm>
            <a:off x="13944119" y="7584198"/>
            <a:ext cx="980440" cy="1047115"/>
          </a:xfrm>
          <a:custGeom>
            <a:avLst/>
            <a:gdLst/>
            <a:ahLst/>
            <a:cxnLst/>
            <a:rect l="l" t="t" r="r" b="b"/>
            <a:pathLst>
              <a:path w="980440" h="1047115">
                <a:moveTo>
                  <a:pt x="0" y="0"/>
                </a:moveTo>
                <a:lnTo>
                  <a:pt x="979854" y="0"/>
                </a:lnTo>
                <a:lnTo>
                  <a:pt x="979854" y="1047088"/>
                </a:lnTo>
                <a:lnTo>
                  <a:pt x="0" y="1047088"/>
                </a:lnTo>
                <a:lnTo>
                  <a:pt x="0" y="0"/>
                </a:lnTo>
                <a:close/>
              </a:path>
            </a:pathLst>
          </a:custGeom>
          <a:ln w="52354">
            <a:solidFill>
              <a:srgbClr val="000000"/>
            </a:solidFill>
          </a:ln>
        </p:spPr>
        <p:txBody>
          <a:bodyPr wrap="square" lIns="0" tIns="0" rIns="0" bIns="0" rtlCol="0"/>
          <a:lstStyle/>
          <a:p/>
        </p:txBody>
      </p:sp>
      <p:sp>
        <p:nvSpPr>
          <p:cNvPr id="21" name="object 21"/>
          <p:cNvSpPr/>
          <p:nvPr/>
        </p:nvSpPr>
        <p:spPr>
          <a:xfrm>
            <a:off x="12701079" y="7586577"/>
            <a:ext cx="980440" cy="1047115"/>
          </a:xfrm>
          <a:custGeom>
            <a:avLst/>
            <a:gdLst/>
            <a:ahLst/>
            <a:cxnLst/>
            <a:rect l="l" t="t" r="r" b="b"/>
            <a:pathLst>
              <a:path w="980440" h="1047115">
                <a:moveTo>
                  <a:pt x="0" y="0"/>
                </a:moveTo>
                <a:lnTo>
                  <a:pt x="979854" y="0"/>
                </a:lnTo>
                <a:lnTo>
                  <a:pt x="979854" y="1047088"/>
                </a:lnTo>
                <a:lnTo>
                  <a:pt x="0" y="1047088"/>
                </a:lnTo>
                <a:lnTo>
                  <a:pt x="0" y="0"/>
                </a:lnTo>
                <a:close/>
              </a:path>
            </a:pathLst>
          </a:custGeom>
          <a:ln w="52354">
            <a:solidFill>
              <a:srgbClr val="000000"/>
            </a:solidFill>
          </a:ln>
        </p:spPr>
        <p:txBody>
          <a:bodyPr wrap="square" lIns="0" tIns="0" rIns="0" bIns="0" rtlCol="0"/>
          <a:lstStyle/>
          <a:p/>
        </p:txBody>
      </p:sp>
      <p:sp>
        <p:nvSpPr>
          <p:cNvPr id="22" name="object 22"/>
          <p:cNvSpPr/>
          <p:nvPr/>
        </p:nvSpPr>
        <p:spPr>
          <a:xfrm>
            <a:off x="15177276" y="8284751"/>
            <a:ext cx="1022350" cy="0"/>
          </a:xfrm>
          <a:custGeom>
            <a:avLst/>
            <a:gdLst/>
            <a:ahLst/>
            <a:cxnLst/>
            <a:rect l="l" t="t" r="r" b="b"/>
            <a:pathLst>
              <a:path w="1022350">
                <a:moveTo>
                  <a:pt x="0" y="0"/>
                </a:moveTo>
                <a:lnTo>
                  <a:pt x="1021738" y="0"/>
                </a:lnTo>
              </a:path>
            </a:pathLst>
          </a:custGeom>
          <a:ln w="20941">
            <a:solidFill>
              <a:srgbClr val="000000"/>
            </a:solidFill>
          </a:ln>
        </p:spPr>
        <p:txBody>
          <a:bodyPr wrap="square" lIns="0" tIns="0" rIns="0" bIns="0" rtlCol="0"/>
          <a:lstStyle/>
          <a:p/>
        </p:txBody>
      </p:sp>
      <p:graphicFrame>
        <p:nvGraphicFramePr>
          <p:cNvPr id="23" name="object 23"/>
          <p:cNvGraphicFramePr>
            <a:graphicFrameLocks noGrp="1"/>
          </p:cNvGraphicFramePr>
          <p:nvPr/>
        </p:nvGraphicFramePr>
        <p:xfrm>
          <a:off x="12542477" y="8949790"/>
          <a:ext cx="6306820" cy="1099820"/>
        </p:xfrm>
        <a:graphic>
          <a:graphicData uri="http://schemas.openxmlformats.org/drawingml/2006/table">
            <a:tbl>
              <a:tblPr firstRow="1" bandRow="1">
                <a:tableStyleId>{2D5ABB26-0587-4C30-8999-92F81FD0307C}</a:tableStyleId>
              </a:tblPr>
              <a:tblGrid>
                <a:gridCol w="1243965"/>
                <a:gridCol w="1248410"/>
                <a:gridCol w="1248410"/>
                <a:gridCol w="1242694"/>
                <a:gridCol w="1243329"/>
              </a:tblGrid>
              <a:tr h="1047088">
                <a:tc>
                  <a:txBody>
                    <a:bodyPr/>
                    <a:lstStyle/>
                    <a:p>
                      <a:pPr marL="362585">
                        <a:lnSpc>
                          <a:spcPct val="100000"/>
                        </a:lnSpc>
                        <a:spcBef>
                          <a:spcPts val="1805"/>
                        </a:spcBef>
                      </a:pPr>
                      <a:r>
                        <a:rPr sz="3700" b="1" spc="5" dirty="0">
                          <a:solidFill>
                            <a:srgbClr val="AF0000"/>
                          </a:solidFill>
                          <a:latin typeface="Arial" panose="020B0604020202020204"/>
                          <a:cs typeface="Arial" panose="020B0604020202020204"/>
                        </a:rPr>
                        <a:t>20</a:t>
                      </a:r>
                      <a:endParaRPr sz="3700">
                        <a:latin typeface="Arial" panose="020B0604020202020204"/>
                        <a:cs typeface="Arial" panose="020B0604020202020204"/>
                      </a:endParaRPr>
                    </a:p>
                  </a:txBody>
                  <a:tcPr marL="0" marR="0" marT="229235" marB="0">
                    <a:lnL w="53975">
                      <a:solidFill>
                        <a:srgbClr val="000000"/>
                      </a:solidFill>
                      <a:prstDash val="solid"/>
                    </a:lnL>
                    <a:lnR w="76200">
                      <a:solidFill>
                        <a:srgbClr val="000000"/>
                      </a:solidFill>
                      <a:prstDash val="solid"/>
                    </a:lnR>
                    <a:lnT w="53975">
                      <a:solidFill>
                        <a:srgbClr val="000000"/>
                      </a:solidFill>
                      <a:prstDash val="solid"/>
                    </a:lnT>
                    <a:lnB w="53975">
                      <a:solidFill>
                        <a:srgbClr val="000000"/>
                      </a:solidFill>
                      <a:prstDash val="solid"/>
                    </a:lnB>
                  </a:tcPr>
                </a:tc>
                <a:tc>
                  <a:txBody>
                    <a:bodyPr/>
                    <a:lstStyle/>
                    <a:p>
                      <a:pPr marL="354330">
                        <a:lnSpc>
                          <a:spcPct val="100000"/>
                        </a:lnSpc>
                        <a:spcBef>
                          <a:spcPts val="1805"/>
                        </a:spcBef>
                      </a:pPr>
                      <a:r>
                        <a:rPr sz="3700" b="1" spc="5" dirty="0">
                          <a:solidFill>
                            <a:srgbClr val="AF0000"/>
                          </a:solidFill>
                          <a:latin typeface="Arial" panose="020B0604020202020204"/>
                          <a:cs typeface="Arial" panose="020B0604020202020204"/>
                        </a:rPr>
                        <a:t>40</a:t>
                      </a:r>
                      <a:endParaRPr sz="3700">
                        <a:latin typeface="Arial" panose="020B0604020202020204"/>
                        <a:cs typeface="Arial" panose="020B0604020202020204"/>
                      </a:endParaRPr>
                    </a:p>
                  </a:txBody>
                  <a:tcPr marL="0" marR="0" marT="229235" marB="0">
                    <a:lnL w="76200">
                      <a:solidFill>
                        <a:srgbClr val="000000"/>
                      </a:solidFill>
                      <a:prstDash val="solid"/>
                    </a:lnL>
                    <a:lnR w="76200">
                      <a:solidFill>
                        <a:srgbClr val="000000"/>
                      </a:solidFill>
                      <a:prstDash val="solid"/>
                    </a:lnR>
                    <a:lnT w="53975">
                      <a:solidFill>
                        <a:srgbClr val="000000"/>
                      </a:solidFill>
                      <a:prstDash val="solid"/>
                    </a:lnT>
                    <a:lnB w="53975">
                      <a:solidFill>
                        <a:srgbClr val="000000"/>
                      </a:solidFill>
                      <a:prstDash val="solid"/>
                    </a:lnB>
                  </a:tcPr>
                </a:tc>
                <a:tc>
                  <a:txBody>
                    <a:bodyPr/>
                    <a:lstStyle/>
                    <a:p>
                      <a:pPr marL="351790">
                        <a:lnSpc>
                          <a:spcPct val="100000"/>
                        </a:lnSpc>
                        <a:spcBef>
                          <a:spcPts val="1805"/>
                        </a:spcBef>
                      </a:pPr>
                      <a:r>
                        <a:rPr sz="3700" b="1" spc="5" dirty="0">
                          <a:solidFill>
                            <a:srgbClr val="AF0000"/>
                          </a:solidFill>
                          <a:latin typeface="Arial" panose="020B0604020202020204"/>
                          <a:cs typeface="Arial" panose="020B0604020202020204"/>
                        </a:rPr>
                        <a:t>60</a:t>
                      </a:r>
                      <a:endParaRPr sz="3700">
                        <a:latin typeface="Arial" panose="020B0604020202020204"/>
                        <a:cs typeface="Arial" panose="020B0604020202020204"/>
                      </a:endParaRPr>
                    </a:p>
                  </a:txBody>
                  <a:tcPr marL="0" marR="0" marT="229235" marB="0">
                    <a:lnL w="76200">
                      <a:solidFill>
                        <a:srgbClr val="000000"/>
                      </a:solidFill>
                      <a:prstDash val="solid"/>
                    </a:lnL>
                    <a:lnR w="76200">
                      <a:solidFill>
                        <a:srgbClr val="000000"/>
                      </a:solidFill>
                      <a:prstDash val="solid"/>
                    </a:lnR>
                    <a:lnT w="53975">
                      <a:solidFill>
                        <a:srgbClr val="000000"/>
                      </a:solidFill>
                      <a:prstDash val="solid"/>
                    </a:lnT>
                    <a:lnB w="53975">
                      <a:solidFill>
                        <a:srgbClr val="000000"/>
                      </a:solidFill>
                      <a:prstDash val="solid"/>
                    </a:lnB>
                  </a:tcPr>
                </a:tc>
                <a:tc>
                  <a:txBody>
                    <a:bodyPr/>
                    <a:lstStyle/>
                    <a:p>
                      <a:pPr marL="359410">
                        <a:lnSpc>
                          <a:spcPct val="100000"/>
                        </a:lnSpc>
                        <a:spcBef>
                          <a:spcPts val="1805"/>
                        </a:spcBef>
                      </a:pPr>
                      <a:r>
                        <a:rPr sz="3700" b="1" spc="5" dirty="0">
                          <a:solidFill>
                            <a:srgbClr val="AF0000"/>
                          </a:solidFill>
                          <a:latin typeface="Arial" panose="020B0604020202020204"/>
                          <a:cs typeface="Arial" panose="020B0604020202020204"/>
                        </a:rPr>
                        <a:t>80</a:t>
                      </a:r>
                      <a:endParaRPr sz="3700">
                        <a:latin typeface="Arial" panose="020B0604020202020204"/>
                        <a:cs typeface="Arial" panose="020B0604020202020204"/>
                      </a:endParaRPr>
                    </a:p>
                  </a:txBody>
                  <a:tcPr marL="0" marR="0" marT="229235" marB="0">
                    <a:lnL w="76200">
                      <a:solidFill>
                        <a:srgbClr val="000000"/>
                      </a:solidFill>
                      <a:prstDash val="solid"/>
                    </a:lnL>
                    <a:lnR w="76200">
                      <a:solidFill>
                        <a:srgbClr val="000000"/>
                      </a:solidFill>
                      <a:prstDash val="solid"/>
                    </a:lnR>
                    <a:lnT w="53975">
                      <a:solidFill>
                        <a:srgbClr val="000000"/>
                      </a:solidFill>
                      <a:prstDash val="solid"/>
                    </a:lnT>
                    <a:lnB w="53975">
                      <a:solidFill>
                        <a:srgbClr val="000000"/>
                      </a:solidFill>
                      <a:prstDash val="solid"/>
                    </a:lnB>
                  </a:tcPr>
                </a:tc>
                <a:tc>
                  <a:txBody>
                    <a:bodyPr/>
                    <a:lstStyle/>
                    <a:p>
                      <a:pPr marL="226695">
                        <a:lnSpc>
                          <a:spcPct val="100000"/>
                        </a:lnSpc>
                        <a:spcBef>
                          <a:spcPts val="1805"/>
                        </a:spcBef>
                      </a:pPr>
                      <a:r>
                        <a:rPr sz="3700" b="1" spc="5" dirty="0">
                          <a:solidFill>
                            <a:srgbClr val="AF0000"/>
                          </a:solidFill>
                          <a:latin typeface="Arial" panose="020B0604020202020204"/>
                          <a:cs typeface="Arial" panose="020B0604020202020204"/>
                        </a:rPr>
                        <a:t>100</a:t>
                      </a:r>
                      <a:endParaRPr sz="3700">
                        <a:latin typeface="Arial" panose="020B0604020202020204"/>
                        <a:cs typeface="Arial" panose="020B0604020202020204"/>
                      </a:endParaRPr>
                    </a:p>
                  </a:txBody>
                  <a:tcPr marL="0" marR="0" marT="229235" marB="0">
                    <a:lnL w="76200">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r>
            </a:tbl>
          </a:graphicData>
        </a:graphic>
      </p:graphicFrame>
      <p:sp>
        <p:nvSpPr>
          <p:cNvPr id="24" name="object 24"/>
          <p:cNvSpPr/>
          <p:nvPr/>
        </p:nvSpPr>
        <p:spPr>
          <a:xfrm>
            <a:off x="15200061" y="6531595"/>
            <a:ext cx="980440" cy="1047115"/>
          </a:xfrm>
          <a:custGeom>
            <a:avLst/>
            <a:gdLst/>
            <a:ahLst/>
            <a:cxnLst/>
            <a:rect l="l" t="t" r="r" b="b"/>
            <a:pathLst>
              <a:path w="980440" h="1047115">
                <a:moveTo>
                  <a:pt x="0" y="0"/>
                </a:moveTo>
                <a:lnTo>
                  <a:pt x="979854" y="0"/>
                </a:lnTo>
                <a:lnTo>
                  <a:pt x="979854" y="1047088"/>
                </a:lnTo>
                <a:lnTo>
                  <a:pt x="0" y="1047088"/>
                </a:lnTo>
                <a:lnTo>
                  <a:pt x="0" y="0"/>
                </a:lnTo>
                <a:close/>
              </a:path>
            </a:pathLst>
          </a:custGeom>
          <a:ln w="62825">
            <a:solidFill>
              <a:srgbClr val="FFFFFF"/>
            </a:solidFill>
          </a:ln>
        </p:spPr>
        <p:txBody>
          <a:bodyPr wrap="square" lIns="0" tIns="0" rIns="0" bIns="0" rtlCol="0"/>
          <a:lstStyle/>
          <a:p/>
        </p:txBody>
      </p:sp>
      <p:sp>
        <p:nvSpPr>
          <p:cNvPr id="25" name="object 25"/>
          <p:cNvSpPr/>
          <p:nvPr/>
        </p:nvSpPr>
        <p:spPr>
          <a:xfrm>
            <a:off x="13945973" y="6533972"/>
            <a:ext cx="980440" cy="1047115"/>
          </a:xfrm>
          <a:custGeom>
            <a:avLst/>
            <a:gdLst/>
            <a:ahLst/>
            <a:cxnLst/>
            <a:rect l="l" t="t" r="r" b="b"/>
            <a:pathLst>
              <a:path w="980440" h="1047115">
                <a:moveTo>
                  <a:pt x="0" y="0"/>
                </a:moveTo>
                <a:lnTo>
                  <a:pt x="979854" y="0"/>
                </a:lnTo>
                <a:lnTo>
                  <a:pt x="979854" y="1047088"/>
                </a:lnTo>
                <a:lnTo>
                  <a:pt x="0" y="1047088"/>
                </a:lnTo>
                <a:lnTo>
                  <a:pt x="0" y="0"/>
                </a:lnTo>
                <a:close/>
              </a:path>
            </a:pathLst>
          </a:custGeom>
          <a:ln w="62825">
            <a:solidFill>
              <a:srgbClr val="FFFFFF"/>
            </a:solidFill>
          </a:ln>
        </p:spPr>
        <p:txBody>
          <a:bodyPr wrap="square" lIns="0" tIns="0" rIns="0" bIns="0" rtlCol="0"/>
          <a:lstStyle/>
          <a:p/>
        </p:txBody>
      </p:sp>
      <p:sp>
        <p:nvSpPr>
          <p:cNvPr id="26" name="object 26"/>
          <p:cNvSpPr/>
          <p:nvPr/>
        </p:nvSpPr>
        <p:spPr>
          <a:xfrm>
            <a:off x="12702932" y="6536350"/>
            <a:ext cx="980440" cy="1047115"/>
          </a:xfrm>
          <a:custGeom>
            <a:avLst/>
            <a:gdLst/>
            <a:ahLst/>
            <a:cxnLst/>
            <a:rect l="l" t="t" r="r" b="b"/>
            <a:pathLst>
              <a:path w="980440" h="1047115">
                <a:moveTo>
                  <a:pt x="0" y="0"/>
                </a:moveTo>
                <a:lnTo>
                  <a:pt x="979854" y="0"/>
                </a:lnTo>
                <a:lnTo>
                  <a:pt x="979854" y="1047088"/>
                </a:lnTo>
                <a:lnTo>
                  <a:pt x="0" y="1047088"/>
                </a:lnTo>
                <a:lnTo>
                  <a:pt x="0" y="0"/>
                </a:lnTo>
                <a:close/>
              </a:path>
            </a:pathLst>
          </a:custGeom>
          <a:ln w="62825">
            <a:solidFill>
              <a:srgbClr val="FFFFFF"/>
            </a:solidFill>
          </a:ln>
        </p:spPr>
        <p:txBody>
          <a:bodyPr wrap="square" lIns="0" tIns="0" rIns="0" bIns="0" rtlCol="0"/>
          <a:lstStyle/>
          <a:p/>
        </p:txBody>
      </p:sp>
      <p:sp>
        <p:nvSpPr>
          <p:cNvPr id="27" name="object 27"/>
          <p:cNvSpPr txBox="1"/>
          <p:nvPr/>
        </p:nvSpPr>
        <p:spPr>
          <a:xfrm>
            <a:off x="16578677" y="5362292"/>
            <a:ext cx="1581150" cy="733425"/>
          </a:xfrm>
          <a:prstGeom prst="rect">
            <a:avLst/>
          </a:prstGeom>
          <a:solidFill>
            <a:srgbClr val="00A2FF"/>
          </a:solidFill>
        </p:spPr>
        <p:txBody>
          <a:bodyPr vert="horz" wrap="square" lIns="0" tIns="160655" rIns="0" bIns="0" rtlCol="0">
            <a:spAutoFit/>
          </a:bodyPr>
          <a:lstStyle/>
          <a:p>
            <a:pPr marL="509270">
              <a:lnSpc>
                <a:spcPct val="100000"/>
              </a:lnSpc>
              <a:spcBef>
                <a:spcPts val="1265"/>
              </a:spcBef>
            </a:pPr>
            <a:r>
              <a:rPr sz="2600" spc="20" dirty="0">
                <a:solidFill>
                  <a:srgbClr val="FFFFFF"/>
                </a:solidFill>
                <a:latin typeface="Arial" panose="020B0604020202020204"/>
                <a:cs typeface="Arial" panose="020B0604020202020204"/>
              </a:rPr>
              <a:t>100</a:t>
            </a:r>
            <a:endParaRPr sz="2600">
              <a:latin typeface="Arial" panose="020B0604020202020204"/>
              <a:cs typeface="Arial" panose="020B0604020202020204"/>
            </a:endParaRPr>
          </a:p>
        </p:txBody>
      </p:sp>
      <p:sp>
        <p:nvSpPr>
          <p:cNvPr id="28" name="object 28"/>
          <p:cNvSpPr txBox="1"/>
          <p:nvPr/>
        </p:nvSpPr>
        <p:spPr>
          <a:xfrm>
            <a:off x="16578677" y="4499881"/>
            <a:ext cx="1581150" cy="733425"/>
          </a:xfrm>
          <a:prstGeom prst="rect">
            <a:avLst/>
          </a:prstGeom>
          <a:solidFill>
            <a:srgbClr val="00A2FF"/>
          </a:solidFill>
        </p:spPr>
        <p:txBody>
          <a:bodyPr vert="horz" wrap="square" lIns="0" tIns="164465" rIns="0" bIns="0" rtlCol="0">
            <a:spAutoFit/>
          </a:bodyPr>
          <a:lstStyle/>
          <a:p>
            <a:pPr algn="ctr">
              <a:lnSpc>
                <a:spcPct val="100000"/>
              </a:lnSpc>
              <a:spcBef>
                <a:spcPts val="1295"/>
              </a:spcBef>
            </a:pPr>
            <a:r>
              <a:rPr sz="2600" spc="20" dirty="0">
                <a:solidFill>
                  <a:srgbClr val="FFFFFF"/>
                </a:solidFill>
                <a:latin typeface="Arial" panose="020B0604020202020204"/>
                <a:cs typeface="Arial" panose="020B0604020202020204"/>
              </a:rPr>
              <a:t>60</a:t>
            </a:r>
            <a:endParaRPr sz="2600">
              <a:latin typeface="Arial" panose="020B0604020202020204"/>
              <a:cs typeface="Arial" panose="020B0604020202020204"/>
            </a:endParaRPr>
          </a:p>
        </p:txBody>
      </p:sp>
      <p:sp>
        <p:nvSpPr>
          <p:cNvPr id="29" name="object 29"/>
          <p:cNvSpPr txBox="1"/>
          <p:nvPr/>
        </p:nvSpPr>
        <p:spPr>
          <a:xfrm>
            <a:off x="13197943" y="5362292"/>
            <a:ext cx="1581150" cy="733425"/>
          </a:xfrm>
          <a:prstGeom prst="rect">
            <a:avLst/>
          </a:prstGeom>
          <a:solidFill>
            <a:srgbClr val="EE220C"/>
          </a:solidFill>
        </p:spPr>
        <p:txBody>
          <a:bodyPr vert="horz" wrap="square" lIns="0" tIns="160655" rIns="0" bIns="0" rtlCol="0">
            <a:spAutoFit/>
          </a:bodyPr>
          <a:lstStyle/>
          <a:p>
            <a:pPr marL="508000">
              <a:lnSpc>
                <a:spcPct val="100000"/>
              </a:lnSpc>
              <a:spcBef>
                <a:spcPts val="1265"/>
              </a:spcBef>
            </a:pPr>
            <a:r>
              <a:rPr sz="2600" spc="20" dirty="0">
                <a:solidFill>
                  <a:srgbClr val="FFFFFF"/>
                </a:solidFill>
                <a:latin typeface="Arial" panose="020B0604020202020204"/>
                <a:cs typeface="Arial" panose="020B0604020202020204"/>
              </a:rPr>
              <a:t>100</a:t>
            </a:r>
            <a:endParaRPr sz="2600">
              <a:latin typeface="Arial" panose="020B0604020202020204"/>
              <a:cs typeface="Arial" panose="020B0604020202020204"/>
            </a:endParaRPr>
          </a:p>
        </p:txBody>
      </p:sp>
      <p:sp>
        <p:nvSpPr>
          <p:cNvPr id="30" name="object 30"/>
          <p:cNvSpPr txBox="1"/>
          <p:nvPr/>
        </p:nvSpPr>
        <p:spPr>
          <a:xfrm>
            <a:off x="13197943" y="4499881"/>
            <a:ext cx="1581150" cy="733425"/>
          </a:xfrm>
          <a:prstGeom prst="rect">
            <a:avLst/>
          </a:prstGeom>
          <a:solidFill>
            <a:srgbClr val="EE220C"/>
          </a:solidFill>
        </p:spPr>
        <p:txBody>
          <a:bodyPr vert="horz" wrap="square" lIns="0" tIns="164465" rIns="0" bIns="0" rtlCol="0">
            <a:spAutoFit/>
          </a:bodyPr>
          <a:lstStyle/>
          <a:p>
            <a:pPr algn="ctr">
              <a:lnSpc>
                <a:spcPct val="100000"/>
              </a:lnSpc>
              <a:spcBef>
                <a:spcPts val="1295"/>
              </a:spcBef>
            </a:pPr>
            <a:r>
              <a:rPr sz="2600" spc="20" dirty="0">
                <a:solidFill>
                  <a:srgbClr val="FFFFFF"/>
                </a:solidFill>
                <a:latin typeface="Arial" panose="020B0604020202020204"/>
                <a:cs typeface="Arial" panose="020B0604020202020204"/>
              </a:rPr>
              <a:t>80</a:t>
            </a:r>
            <a:endParaRPr sz="2600">
              <a:latin typeface="Arial" panose="020B0604020202020204"/>
              <a:cs typeface="Arial" panose="020B0604020202020204"/>
            </a:endParaRPr>
          </a:p>
        </p:txBody>
      </p:sp>
      <p:sp>
        <p:nvSpPr>
          <p:cNvPr id="31" name="object 31"/>
          <p:cNvSpPr txBox="1"/>
          <p:nvPr/>
        </p:nvSpPr>
        <p:spPr>
          <a:xfrm>
            <a:off x="16751186" y="2029122"/>
            <a:ext cx="1236345" cy="402590"/>
          </a:xfrm>
          <a:prstGeom prst="rect">
            <a:avLst/>
          </a:prstGeom>
        </p:spPr>
        <p:txBody>
          <a:bodyPr vert="horz" wrap="square" lIns="0" tIns="15240" rIns="0" bIns="0" rtlCol="0">
            <a:spAutoFit/>
          </a:bodyPr>
          <a:lstStyle/>
          <a:p>
            <a:pPr marL="12700">
              <a:lnSpc>
                <a:spcPct val="100000"/>
              </a:lnSpc>
              <a:spcBef>
                <a:spcPts val="120"/>
              </a:spcBef>
            </a:pPr>
            <a:r>
              <a:rPr sz="2450" b="1" spc="25" dirty="0">
                <a:latin typeface="Arial" panose="020B0604020202020204"/>
                <a:cs typeface="Arial" panose="020B0604020202020204"/>
              </a:rPr>
              <a:t>Rank</a:t>
            </a:r>
            <a:r>
              <a:rPr sz="2450" b="1" spc="-80" dirty="0">
                <a:latin typeface="Arial" panose="020B0604020202020204"/>
                <a:cs typeface="Arial" panose="020B0604020202020204"/>
              </a:rPr>
              <a:t> </a:t>
            </a:r>
            <a:r>
              <a:rPr sz="2450" b="1" spc="10" dirty="0">
                <a:latin typeface="Arial" panose="020B0604020202020204"/>
                <a:cs typeface="Arial" panose="020B0604020202020204"/>
              </a:rPr>
              <a:t>60</a:t>
            </a:r>
            <a:endParaRPr sz="2450">
              <a:latin typeface="Arial" panose="020B0604020202020204"/>
              <a:cs typeface="Arial" panose="020B0604020202020204"/>
            </a:endParaRPr>
          </a:p>
        </p:txBody>
      </p:sp>
      <p:sp>
        <p:nvSpPr>
          <p:cNvPr id="32" name="object 32"/>
          <p:cNvSpPr txBox="1"/>
          <p:nvPr/>
        </p:nvSpPr>
        <p:spPr>
          <a:xfrm>
            <a:off x="13197943" y="3637471"/>
            <a:ext cx="1581150" cy="733425"/>
          </a:xfrm>
          <a:prstGeom prst="rect">
            <a:avLst/>
          </a:prstGeom>
          <a:solidFill>
            <a:srgbClr val="EE220C"/>
          </a:solidFill>
        </p:spPr>
        <p:txBody>
          <a:bodyPr vert="horz" wrap="square" lIns="0" tIns="168275" rIns="0" bIns="0" rtlCol="0">
            <a:spAutoFit/>
          </a:bodyPr>
          <a:lstStyle/>
          <a:p>
            <a:pPr algn="ctr">
              <a:lnSpc>
                <a:spcPct val="100000"/>
              </a:lnSpc>
              <a:spcBef>
                <a:spcPts val="1325"/>
              </a:spcBef>
            </a:pPr>
            <a:r>
              <a:rPr sz="2600" spc="20" dirty="0">
                <a:solidFill>
                  <a:srgbClr val="FFFFFF"/>
                </a:solidFill>
                <a:latin typeface="Arial" panose="020B0604020202020204"/>
                <a:cs typeface="Arial" panose="020B0604020202020204"/>
              </a:rPr>
              <a:t>40</a:t>
            </a:r>
            <a:endParaRPr sz="2600">
              <a:latin typeface="Arial" panose="020B0604020202020204"/>
              <a:cs typeface="Arial" panose="020B0604020202020204"/>
            </a:endParaRPr>
          </a:p>
        </p:txBody>
      </p:sp>
      <p:sp>
        <p:nvSpPr>
          <p:cNvPr id="33" name="object 33"/>
          <p:cNvSpPr/>
          <p:nvPr/>
        </p:nvSpPr>
        <p:spPr>
          <a:xfrm>
            <a:off x="15873420" y="6095303"/>
            <a:ext cx="1390015" cy="2284095"/>
          </a:xfrm>
          <a:custGeom>
            <a:avLst/>
            <a:gdLst/>
            <a:ahLst/>
            <a:cxnLst/>
            <a:rect l="l" t="t" r="r" b="b"/>
            <a:pathLst>
              <a:path w="1390015" h="2284095">
                <a:moveTo>
                  <a:pt x="0" y="2283649"/>
                </a:moveTo>
                <a:lnTo>
                  <a:pt x="53491" y="2239272"/>
                </a:lnTo>
                <a:lnTo>
                  <a:pt x="86135" y="2210576"/>
                </a:lnTo>
                <a:lnTo>
                  <a:pt x="118493" y="2181358"/>
                </a:lnTo>
                <a:lnTo>
                  <a:pt x="150566" y="2151619"/>
                </a:lnTo>
                <a:lnTo>
                  <a:pt x="182352" y="2121358"/>
                </a:lnTo>
                <a:lnTo>
                  <a:pt x="213853" y="2090577"/>
                </a:lnTo>
                <a:lnTo>
                  <a:pt x="245067" y="2059274"/>
                </a:lnTo>
                <a:lnTo>
                  <a:pt x="275996" y="2027449"/>
                </a:lnTo>
                <a:lnTo>
                  <a:pt x="306638" y="1995104"/>
                </a:lnTo>
                <a:lnTo>
                  <a:pt x="336995" y="1962237"/>
                </a:lnTo>
                <a:lnTo>
                  <a:pt x="367066" y="1928849"/>
                </a:lnTo>
                <a:lnTo>
                  <a:pt x="396850" y="1894939"/>
                </a:lnTo>
                <a:lnTo>
                  <a:pt x="426349" y="1860508"/>
                </a:lnTo>
                <a:lnTo>
                  <a:pt x="455562" y="1825556"/>
                </a:lnTo>
                <a:lnTo>
                  <a:pt x="484489" y="1790083"/>
                </a:lnTo>
                <a:lnTo>
                  <a:pt x="513130" y="1754088"/>
                </a:lnTo>
                <a:lnTo>
                  <a:pt x="541485" y="1717572"/>
                </a:lnTo>
                <a:lnTo>
                  <a:pt x="569554" y="1680535"/>
                </a:lnTo>
                <a:lnTo>
                  <a:pt x="597337" y="1642976"/>
                </a:lnTo>
                <a:lnTo>
                  <a:pt x="624834" y="1604896"/>
                </a:lnTo>
                <a:lnTo>
                  <a:pt x="652045" y="1566295"/>
                </a:lnTo>
                <a:lnTo>
                  <a:pt x="678971" y="1527172"/>
                </a:lnTo>
                <a:lnTo>
                  <a:pt x="705610" y="1487528"/>
                </a:lnTo>
                <a:lnTo>
                  <a:pt x="731963" y="1447363"/>
                </a:lnTo>
                <a:lnTo>
                  <a:pt x="758031" y="1406677"/>
                </a:lnTo>
                <a:lnTo>
                  <a:pt x="783812" y="1365469"/>
                </a:lnTo>
                <a:lnTo>
                  <a:pt x="809308" y="1323740"/>
                </a:lnTo>
                <a:lnTo>
                  <a:pt x="834518" y="1281490"/>
                </a:lnTo>
                <a:lnTo>
                  <a:pt x="859441" y="1238718"/>
                </a:lnTo>
                <a:lnTo>
                  <a:pt x="884079" y="1195425"/>
                </a:lnTo>
                <a:lnTo>
                  <a:pt x="908431" y="1151611"/>
                </a:lnTo>
                <a:lnTo>
                  <a:pt x="932497" y="1107275"/>
                </a:lnTo>
                <a:lnTo>
                  <a:pt x="956277" y="1062418"/>
                </a:lnTo>
                <a:lnTo>
                  <a:pt x="979771" y="1017040"/>
                </a:lnTo>
                <a:lnTo>
                  <a:pt x="1002979" y="971140"/>
                </a:lnTo>
                <a:lnTo>
                  <a:pt x="1025901" y="924719"/>
                </a:lnTo>
                <a:lnTo>
                  <a:pt x="1048537" y="877777"/>
                </a:lnTo>
                <a:lnTo>
                  <a:pt x="1070888" y="830314"/>
                </a:lnTo>
                <a:lnTo>
                  <a:pt x="1092952" y="782329"/>
                </a:lnTo>
                <a:lnTo>
                  <a:pt x="1114730" y="733823"/>
                </a:lnTo>
                <a:lnTo>
                  <a:pt x="1136223" y="684796"/>
                </a:lnTo>
                <a:lnTo>
                  <a:pt x="1157429" y="635247"/>
                </a:lnTo>
                <a:lnTo>
                  <a:pt x="1178350" y="585177"/>
                </a:lnTo>
                <a:lnTo>
                  <a:pt x="1198985" y="534585"/>
                </a:lnTo>
                <a:lnTo>
                  <a:pt x="1219334" y="483473"/>
                </a:lnTo>
                <a:lnTo>
                  <a:pt x="1239396" y="431839"/>
                </a:lnTo>
                <a:lnTo>
                  <a:pt x="1259173" y="379684"/>
                </a:lnTo>
                <a:lnTo>
                  <a:pt x="1278664" y="327007"/>
                </a:lnTo>
                <a:lnTo>
                  <a:pt x="1297870" y="273809"/>
                </a:lnTo>
                <a:lnTo>
                  <a:pt x="1316789" y="220090"/>
                </a:lnTo>
                <a:lnTo>
                  <a:pt x="1335422" y="165849"/>
                </a:lnTo>
                <a:lnTo>
                  <a:pt x="1353769" y="111087"/>
                </a:lnTo>
                <a:lnTo>
                  <a:pt x="1371831" y="55804"/>
                </a:lnTo>
                <a:lnTo>
                  <a:pt x="1389606" y="0"/>
                </a:lnTo>
              </a:path>
            </a:pathLst>
          </a:custGeom>
          <a:ln w="52354">
            <a:solidFill>
              <a:srgbClr val="000000"/>
            </a:solidFill>
          </a:ln>
        </p:spPr>
        <p:txBody>
          <a:bodyPr wrap="square" lIns="0" tIns="0" rIns="0" bIns="0" rtlCol="0"/>
          <a:lstStyle/>
          <a:p/>
        </p:txBody>
      </p:sp>
      <p:sp>
        <p:nvSpPr>
          <p:cNvPr id="34" name="object 34"/>
          <p:cNvSpPr/>
          <p:nvPr/>
        </p:nvSpPr>
        <p:spPr>
          <a:xfrm>
            <a:off x="15726201" y="8278862"/>
            <a:ext cx="234315" cy="216535"/>
          </a:xfrm>
          <a:custGeom>
            <a:avLst/>
            <a:gdLst/>
            <a:ahLst/>
            <a:cxnLst/>
            <a:rect l="l" t="t" r="r" b="b"/>
            <a:pathLst>
              <a:path w="234315" h="216534">
                <a:moveTo>
                  <a:pt x="101672" y="0"/>
                </a:moveTo>
                <a:lnTo>
                  <a:pt x="0" y="216093"/>
                </a:lnTo>
                <a:lnTo>
                  <a:pt x="233877" y="167779"/>
                </a:lnTo>
                <a:lnTo>
                  <a:pt x="101672" y="0"/>
                </a:lnTo>
                <a:close/>
              </a:path>
            </a:pathLst>
          </a:custGeom>
          <a:solidFill>
            <a:srgbClr val="000000"/>
          </a:solidFill>
        </p:spPr>
        <p:txBody>
          <a:bodyPr wrap="square" lIns="0" tIns="0" rIns="0" bIns="0" rtlCol="0"/>
          <a:lstStyle/>
          <a:p/>
        </p:txBody>
      </p:sp>
      <p:sp>
        <p:nvSpPr>
          <p:cNvPr id="35" name="object 35"/>
          <p:cNvSpPr txBox="1"/>
          <p:nvPr/>
        </p:nvSpPr>
        <p:spPr>
          <a:xfrm>
            <a:off x="13369090" y="2071006"/>
            <a:ext cx="1236345" cy="402590"/>
          </a:xfrm>
          <a:prstGeom prst="rect">
            <a:avLst/>
          </a:prstGeom>
        </p:spPr>
        <p:txBody>
          <a:bodyPr vert="horz" wrap="square" lIns="0" tIns="15240" rIns="0" bIns="0" rtlCol="0">
            <a:spAutoFit/>
          </a:bodyPr>
          <a:lstStyle/>
          <a:p>
            <a:pPr marL="12700">
              <a:lnSpc>
                <a:spcPct val="100000"/>
              </a:lnSpc>
              <a:spcBef>
                <a:spcPts val="120"/>
              </a:spcBef>
            </a:pPr>
            <a:r>
              <a:rPr sz="2450" b="1" spc="25" dirty="0">
                <a:latin typeface="Arial" panose="020B0604020202020204"/>
                <a:cs typeface="Arial" panose="020B0604020202020204"/>
              </a:rPr>
              <a:t>Rank</a:t>
            </a:r>
            <a:r>
              <a:rPr sz="2450" b="1" spc="-80" dirty="0">
                <a:latin typeface="Arial" panose="020B0604020202020204"/>
                <a:cs typeface="Arial" panose="020B0604020202020204"/>
              </a:rPr>
              <a:t> </a:t>
            </a:r>
            <a:r>
              <a:rPr sz="2450" b="1" spc="10" dirty="0">
                <a:latin typeface="Arial" panose="020B0604020202020204"/>
                <a:cs typeface="Arial" panose="020B0604020202020204"/>
              </a:rPr>
              <a:t>40</a:t>
            </a:r>
            <a:endParaRPr sz="2450">
              <a:latin typeface="Arial" panose="020B0604020202020204"/>
              <a:cs typeface="Arial" panose="020B0604020202020204"/>
            </a:endParaRPr>
          </a:p>
        </p:txBody>
      </p:sp>
      <p:sp>
        <p:nvSpPr>
          <p:cNvPr id="36" name="object 36"/>
          <p:cNvSpPr txBox="1"/>
          <p:nvPr/>
        </p:nvSpPr>
        <p:spPr>
          <a:xfrm>
            <a:off x="9892757" y="10812017"/>
            <a:ext cx="305435" cy="321945"/>
          </a:xfrm>
          <a:prstGeom prst="rect">
            <a:avLst/>
          </a:prstGeom>
        </p:spPr>
        <p:txBody>
          <a:bodyPr vert="horz" wrap="square" lIns="0" tIns="7620" rIns="0" bIns="0" rtlCol="0">
            <a:spAutoFit/>
          </a:bodyPr>
          <a:lstStyle/>
          <a:p>
            <a:pPr marL="12700">
              <a:lnSpc>
                <a:spcPct val="100000"/>
              </a:lnSpc>
              <a:spcBef>
                <a:spcPts val="60"/>
              </a:spcBef>
            </a:pPr>
            <a:r>
              <a:rPr sz="1950" spc="15" dirty="0">
                <a:latin typeface="Arial" panose="020B0604020202020204"/>
                <a:cs typeface="Arial" panose="020B0604020202020204"/>
              </a:rPr>
              <a:t>41</a:t>
            </a:r>
            <a:endParaRPr sz="1950">
              <a:latin typeface="Arial" panose="020B0604020202020204"/>
              <a:cs typeface="Arial" panose="020B0604020202020204"/>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52170" y="489902"/>
            <a:ext cx="16797020" cy="1370965"/>
          </a:xfrm>
          <a:prstGeom prst="rect">
            <a:avLst/>
          </a:prstGeom>
        </p:spPr>
        <p:txBody>
          <a:bodyPr vert="horz" wrap="square" lIns="0" tIns="17145" rIns="0" bIns="0" rtlCol="0">
            <a:spAutoFit/>
          </a:bodyPr>
          <a:lstStyle/>
          <a:p>
            <a:pPr marL="12700">
              <a:lnSpc>
                <a:spcPct val="100000"/>
              </a:lnSpc>
              <a:spcBef>
                <a:spcPts val="135"/>
              </a:spcBef>
            </a:pPr>
            <a:r>
              <a:rPr sz="8800" spc="95" dirty="0">
                <a:solidFill>
                  <a:srgbClr val="000000"/>
                </a:solidFill>
              </a:rPr>
              <a:t>Eiffel </a:t>
            </a:r>
            <a:r>
              <a:rPr sz="8800" spc="145" dirty="0">
                <a:solidFill>
                  <a:srgbClr val="000000"/>
                </a:solidFill>
              </a:rPr>
              <a:t>Example:</a:t>
            </a:r>
            <a:r>
              <a:rPr sz="8800" spc="-120" dirty="0">
                <a:solidFill>
                  <a:srgbClr val="000000"/>
                </a:solidFill>
              </a:rPr>
              <a:t> </a:t>
            </a:r>
            <a:r>
              <a:rPr sz="8800" spc="245" dirty="0">
                <a:solidFill>
                  <a:srgbClr val="000000"/>
                </a:solidFill>
              </a:rPr>
              <a:t>Implementation</a:t>
            </a:r>
            <a:endParaRPr sz="8800" spc="245" dirty="0">
              <a:solidFill>
                <a:srgbClr val="000000"/>
              </a:solidFill>
            </a:endParaRPr>
          </a:p>
        </p:txBody>
      </p:sp>
      <p:sp>
        <p:nvSpPr>
          <p:cNvPr id="3" name="object 3"/>
          <p:cNvSpPr txBox="1"/>
          <p:nvPr/>
        </p:nvSpPr>
        <p:spPr>
          <a:xfrm>
            <a:off x="1421811" y="3756818"/>
            <a:ext cx="5061585" cy="792480"/>
          </a:xfrm>
          <a:prstGeom prst="rect">
            <a:avLst/>
          </a:prstGeom>
        </p:spPr>
        <p:txBody>
          <a:bodyPr vert="horz" wrap="square" lIns="0" tIns="16510" rIns="0" bIns="0" rtlCol="0">
            <a:spAutoFit/>
          </a:bodyPr>
          <a:lstStyle/>
          <a:p>
            <a:pPr marL="682625" indent="-670560">
              <a:lnSpc>
                <a:spcPct val="100000"/>
              </a:lnSpc>
              <a:spcBef>
                <a:spcPts val="130"/>
              </a:spcBef>
              <a:buSzPct val="125000"/>
              <a:buChar char="•"/>
              <a:tabLst>
                <a:tab pos="682625" algn="l"/>
                <a:tab pos="683260" algn="l"/>
              </a:tabLst>
            </a:pPr>
            <a:r>
              <a:rPr sz="5000" spc="-10" dirty="0">
                <a:latin typeface="Arial" panose="020B0604020202020204"/>
                <a:cs typeface="Arial" panose="020B0604020202020204"/>
              </a:rPr>
              <a:t>Data</a:t>
            </a:r>
            <a:r>
              <a:rPr sz="5000" spc="-45" dirty="0">
                <a:latin typeface="Arial" panose="020B0604020202020204"/>
                <a:cs typeface="Arial" panose="020B0604020202020204"/>
              </a:rPr>
              <a:t> </a:t>
            </a:r>
            <a:r>
              <a:rPr sz="5000" spc="45" dirty="0">
                <a:latin typeface="Arial" panose="020B0604020202020204"/>
                <a:cs typeface="Arial" panose="020B0604020202020204"/>
              </a:rPr>
              <a:t>structures</a:t>
            </a:r>
            <a:endParaRPr sz="5000">
              <a:latin typeface="Arial" panose="020B0604020202020204"/>
              <a:cs typeface="Arial" panose="020B0604020202020204"/>
            </a:endParaRPr>
          </a:p>
        </p:txBody>
      </p:sp>
      <p:sp>
        <p:nvSpPr>
          <p:cNvPr id="4" name="object 4"/>
          <p:cNvSpPr txBox="1"/>
          <p:nvPr/>
        </p:nvSpPr>
        <p:spPr>
          <a:xfrm>
            <a:off x="1945355" y="4615431"/>
            <a:ext cx="264160" cy="1784985"/>
          </a:xfrm>
          <a:prstGeom prst="rect">
            <a:avLst/>
          </a:prstGeom>
        </p:spPr>
        <p:txBody>
          <a:bodyPr vert="horz" wrap="square" lIns="0" tIns="76200" rIns="0" bIns="0" rtlCol="0">
            <a:spAutoFit/>
          </a:bodyPr>
          <a:lstStyle/>
          <a:p>
            <a:pPr marL="12700">
              <a:lnSpc>
                <a:spcPct val="100000"/>
              </a:lnSpc>
              <a:spcBef>
                <a:spcPts val="600"/>
              </a:spcBef>
            </a:pPr>
            <a:r>
              <a:rPr sz="5350" dirty="0">
                <a:latin typeface="Arial" panose="020B0604020202020204"/>
                <a:cs typeface="Arial" panose="020B0604020202020204"/>
              </a:rPr>
              <a:t>•</a:t>
            </a:r>
            <a:endParaRPr sz="5350">
              <a:latin typeface="Arial" panose="020B0604020202020204"/>
              <a:cs typeface="Arial" panose="020B0604020202020204"/>
            </a:endParaRPr>
          </a:p>
          <a:p>
            <a:pPr marL="12700">
              <a:lnSpc>
                <a:spcPct val="100000"/>
              </a:lnSpc>
              <a:spcBef>
                <a:spcPts val="510"/>
              </a:spcBef>
            </a:pPr>
            <a:r>
              <a:rPr sz="5350" dirty="0">
                <a:latin typeface="Arial" panose="020B0604020202020204"/>
                <a:cs typeface="Arial" panose="020B0604020202020204"/>
              </a:rPr>
              <a:t>•</a:t>
            </a:r>
            <a:endParaRPr sz="5350">
              <a:latin typeface="Arial" panose="020B0604020202020204"/>
              <a:cs typeface="Arial" panose="020B0604020202020204"/>
            </a:endParaRPr>
          </a:p>
        </p:txBody>
      </p:sp>
      <p:sp>
        <p:nvSpPr>
          <p:cNvPr id="5" name="object 5"/>
          <p:cNvSpPr txBox="1"/>
          <p:nvPr/>
        </p:nvSpPr>
        <p:spPr>
          <a:xfrm>
            <a:off x="2615492" y="4525381"/>
            <a:ext cx="10038715" cy="1784985"/>
          </a:xfrm>
          <a:prstGeom prst="rect">
            <a:avLst/>
          </a:prstGeom>
        </p:spPr>
        <p:txBody>
          <a:bodyPr vert="horz" wrap="square" lIns="0" tIns="11430" rIns="0" bIns="0" rtlCol="0">
            <a:spAutoFit/>
          </a:bodyPr>
          <a:lstStyle/>
          <a:p>
            <a:pPr marL="12700" marR="5080">
              <a:lnSpc>
                <a:spcPct val="136000"/>
              </a:lnSpc>
              <a:spcBef>
                <a:spcPts val="90"/>
              </a:spcBef>
            </a:pPr>
            <a:r>
              <a:rPr sz="4250" spc="30" dirty="0">
                <a:latin typeface="Arial" panose="020B0604020202020204"/>
                <a:cs typeface="Arial" panose="020B0604020202020204"/>
              </a:rPr>
              <a:t>Priority </a:t>
            </a:r>
            <a:r>
              <a:rPr sz="4250" spc="-30" dirty="0">
                <a:latin typeface="Arial" panose="020B0604020202020204"/>
                <a:cs typeface="Arial" panose="020B0604020202020204"/>
              </a:rPr>
              <a:t>Queue </a:t>
            </a:r>
            <a:r>
              <a:rPr sz="4250" spc="40" dirty="0">
                <a:latin typeface="Arial" panose="020B0604020202020204"/>
                <a:cs typeface="Arial" panose="020B0604020202020204"/>
              </a:rPr>
              <a:t>per </a:t>
            </a:r>
            <a:r>
              <a:rPr sz="4250" spc="80" dirty="0">
                <a:latin typeface="Arial" panose="020B0604020202020204"/>
                <a:cs typeface="Arial" panose="020B0604020202020204"/>
              </a:rPr>
              <a:t>policy </a:t>
            </a:r>
            <a:r>
              <a:rPr sz="4250" spc="70" dirty="0">
                <a:latin typeface="Arial" panose="020B0604020202020204"/>
                <a:cs typeface="Arial" panose="020B0604020202020204"/>
              </a:rPr>
              <a:t>that </a:t>
            </a:r>
            <a:r>
              <a:rPr sz="4250" spc="15" dirty="0">
                <a:latin typeface="Arial" panose="020B0604020202020204"/>
                <a:cs typeface="Arial" panose="020B0604020202020204"/>
              </a:rPr>
              <a:t>ranks</a:t>
            </a:r>
            <a:r>
              <a:rPr sz="4250" spc="-114" dirty="0">
                <a:latin typeface="Arial" panose="020B0604020202020204"/>
                <a:cs typeface="Arial" panose="020B0604020202020204"/>
              </a:rPr>
              <a:t> </a:t>
            </a:r>
            <a:r>
              <a:rPr sz="4250" spc="75" dirty="0">
                <a:latin typeface="Arial" panose="020B0604020202020204"/>
                <a:cs typeface="Arial" panose="020B0604020202020204"/>
              </a:rPr>
              <a:t>flows  </a:t>
            </a:r>
            <a:r>
              <a:rPr sz="4250" spc="-100" dirty="0">
                <a:latin typeface="Arial" panose="020B0604020202020204"/>
                <a:cs typeface="Arial" panose="020B0604020202020204"/>
              </a:rPr>
              <a:t>FIFO </a:t>
            </a:r>
            <a:r>
              <a:rPr sz="4250" spc="15" dirty="0">
                <a:latin typeface="Arial" panose="020B0604020202020204"/>
                <a:cs typeface="Arial" panose="020B0604020202020204"/>
              </a:rPr>
              <a:t>queue</a:t>
            </a:r>
            <a:r>
              <a:rPr sz="4250" spc="114" dirty="0">
                <a:latin typeface="Arial" panose="020B0604020202020204"/>
                <a:cs typeface="Arial" panose="020B0604020202020204"/>
              </a:rPr>
              <a:t> </a:t>
            </a:r>
            <a:r>
              <a:rPr sz="4250" spc="60" dirty="0">
                <a:latin typeface="Arial" panose="020B0604020202020204"/>
                <a:cs typeface="Arial" panose="020B0604020202020204"/>
              </a:rPr>
              <a:t>per-flow</a:t>
            </a:r>
            <a:endParaRPr sz="4250">
              <a:latin typeface="Arial" panose="020B0604020202020204"/>
              <a:cs typeface="Arial" panose="020B0604020202020204"/>
            </a:endParaRPr>
          </a:p>
        </p:txBody>
      </p:sp>
      <p:sp>
        <p:nvSpPr>
          <p:cNvPr id="6" name="object 6"/>
          <p:cNvSpPr txBox="1"/>
          <p:nvPr/>
        </p:nvSpPr>
        <p:spPr>
          <a:xfrm>
            <a:off x="1421811" y="6510661"/>
            <a:ext cx="6304915" cy="792480"/>
          </a:xfrm>
          <a:prstGeom prst="rect">
            <a:avLst/>
          </a:prstGeom>
        </p:spPr>
        <p:txBody>
          <a:bodyPr vert="horz" wrap="square" lIns="0" tIns="16510" rIns="0" bIns="0" rtlCol="0">
            <a:spAutoFit/>
          </a:bodyPr>
          <a:lstStyle/>
          <a:p>
            <a:pPr marL="682625" indent="-670560">
              <a:lnSpc>
                <a:spcPct val="100000"/>
              </a:lnSpc>
              <a:spcBef>
                <a:spcPts val="130"/>
              </a:spcBef>
              <a:buSzPct val="125000"/>
              <a:buChar char="•"/>
              <a:tabLst>
                <a:tab pos="682625" algn="l"/>
                <a:tab pos="683260" algn="l"/>
              </a:tabLst>
            </a:pPr>
            <a:r>
              <a:rPr sz="5000" spc="-30" dirty="0">
                <a:latin typeface="Arial" panose="020B0604020202020204"/>
                <a:cs typeface="Arial" panose="020B0604020202020204"/>
              </a:rPr>
              <a:t>On </a:t>
            </a:r>
            <a:r>
              <a:rPr sz="5000" spc="90" dirty="0">
                <a:latin typeface="Arial" panose="020B0604020202020204"/>
                <a:cs typeface="Arial" panose="020B0604020202020204"/>
              </a:rPr>
              <a:t>packet</a:t>
            </a:r>
            <a:r>
              <a:rPr sz="5000" spc="-35" dirty="0">
                <a:latin typeface="Arial" panose="020B0604020202020204"/>
                <a:cs typeface="Arial" panose="020B0604020202020204"/>
              </a:rPr>
              <a:t> </a:t>
            </a:r>
            <a:r>
              <a:rPr sz="5000" dirty="0">
                <a:latin typeface="Arial" panose="020B0604020202020204"/>
                <a:cs typeface="Arial" panose="020B0604020202020204"/>
              </a:rPr>
              <a:t>enqueue</a:t>
            </a:r>
            <a:endParaRPr sz="5000">
              <a:latin typeface="Arial" panose="020B0604020202020204"/>
              <a:cs typeface="Arial" panose="020B0604020202020204"/>
            </a:endParaRPr>
          </a:p>
        </p:txBody>
      </p:sp>
      <p:sp>
        <p:nvSpPr>
          <p:cNvPr id="7" name="object 7"/>
          <p:cNvSpPr txBox="1"/>
          <p:nvPr/>
        </p:nvSpPr>
        <p:spPr>
          <a:xfrm>
            <a:off x="1945355" y="7369274"/>
            <a:ext cx="264160" cy="1784985"/>
          </a:xfrm>
          <a:prstGeom prst="rect">
            <a:avLst/>
          </a:prstGeom>
        </p:spPr>
        <p:txBody>
          <a:bodyPr vert="horz" wrap="square" lIns="0" tIns="76200" rIns="0" bIns="0" rtlCol="0">
            <a:spAutoFit/>
          </a:bodyPr>
          <a:lstStyle/>
          <a:p>
            <a:pPr marL="12700">
              <a:lnSpc>
                <a:spcPct val="100000"/>
              </a:lnSpc>
              <a:spcBef>
                <a:spcPts val="600"/>
              </a:spcBef>
            </a:pPr>
            <a:r>
              <a:rPr sz="5350" dirty="0">
                <a:latin typeface="Arial" panose="020B0604020202020204"/>
                <a:cs typeface="Arial" panose="020B0604020202020204"/>
              </a:rPr>
              <a:t>•</a:t>
            </a:r>
            <a:endParaRPr sz="5350">
              <a:latin typeface="Arial" panose="020B0604020202020204"/>
              <a:cs typeface="Arial" panose="020B0604020202020204"/>
            </a:endParaRPr>
          </a:p>
          <a:p>
            <a:pPr marL="12700">
              <a:lnSpc>
                <a:spcPct val="100000"/>
              </a:lnSpc>
              <a:spcBef>
                <a:spcPts val="510"/>
              </a:spcBef>
            </a:pPr>
            <a:r>
              <a:rPr sz="5350" dirty="0">
                <a:latin typeface="Arial" panose="020B0604020202020204"/>
                <a:cs typeface="Arial" panose="020B0604020202020204"/>
              </a:rPr>
              <a:t>•</a:t>
            </a:r>
            <a:endParaRPr sz="5350">
              <a:latin typeface="Arial" panose="020B0604020202020204"/>
              <a:cs typeface="Arial" panose="020B0604020202020204"/>
            </a:endParaRPr>
          </a:p>
        </p:txBody>
      </p:sp>
      <p:sp>
        <p:nvSpPr>
          <p:cNvPr id="8" name="object 8"/>
          <p:cNvSpPr txBox="1"/>
          <p:nvPr/>
        </p:nvSpPr>
        <p:spPr>
          <a:xfrm>
            <a:off x="2615492" y="7279224"/>
            <a:ext cx="9617075" cy="1784985"/>
          </a:xfrm>
          <a:prstGeom prst="rect">
            <a:avLst/>
          </a:prstGeom>
        </p:spPr>
        <p:txBody>
          <a:bodyPr vert="horz" wrap="square" lIns="0" tIns="11430" rIns="0" bIns="0" rtlCol="0">
            <a:spAutoFit/>
          </a:bodyPr>
          <a:lstStyle/>
          <a:p>
            <a:pPr marL="12700" marR="5080">
              <a:lnSpc>
                <a:spcPct val="136000"/>
              </a:lnSpc>
              <a:spcBef>
                <a:spcPts val="90"/>
              </a:spcBef>
            </a:pPr>
            <a:r>
              <a:rPr sz="4250" spc="50" dirty="0">
                <a:latin typeface="Arial" panose="020B0604020202020204"/>
                <a:cs typeface="Arial" panose="020B0604020202020204"/>
              </a:rPr>
              <a:t>Check </a:t>
            </a:r>
            <a:r>
              <a:rPr sz="4250" spc="80" dirty="0">
                <a:latin typeface="Arial" panose="020B0604020202020204"/>
                <a:cs typeface="Arial" panose="020B0604020202020204"/>
              </a:rPr>
              <a:t>packet </a:t>
            </a:r>
            <a:r>
              <a:rPr sz="4250" spc="65" dirty="0">
                <a:latin typeface="Arial" panose="020B0604020202020204"/>
                <a:cs typeface="Arial" panose="020B0604020202020204"/>
              </a:rPr>
              <a:t>tag </a:t>
            </a:r>
            <a:r>
              <a:rPr sz="4250" spc="45" dirty="0">
                <a:latin typeface="Arial" panose="020B0604020202020204"/>
                <a:cs typeface="Arial" panose="020B0604020202020204"/>
              </a:rPr>
              <a:t>and </a:t>
            </a:r>
            <a:r>
              <a:rPr sz="4250" spc="70" dirty="0">
                <a:latin typeface="Arial" panose="020B0604020202020204"/>
                <a:cs typeface="Arial" panose="020B0604020202020204"/>
              </a:rPr>
              <a:t>update </a:t>
            </a:r>
            <a:r>
              <a:rPr sz="4250" spc="90" dirty="0">
                <a:latin typeface="Arial" panose="020B0604020202020204"/>
                <a:cs typeface="Arial" panose="020B0604020202020204"/>
              </a:rPr>
              <a:t>flow</a:t>
            </a:r>
            <a:r>
              <a:rPr sz="4250" spc="-275" dirty="0">
                <a:latin typeface="Arial" panose="020B0604020202020204"/>
                <a:cs typeface="Arial" panose="020B0604020202020204"/>
              </a:rPr>
              <a:t> </a:t>
            </a:r>
            <a:r>
              <a:rPr sz="4250" spc="15" dirty="0">
                <a:latin typeface="Arial" panose="020B0604020202020204"/>
                <a:cs typeface="Arial" panose="020B0604020202020204"/>
              </a:rPr>
              <a:t>rank  </a:t>
            </a:r>
            <a:r>
              <a:rPr sz="4250" spc="70" dirty="0">
                <a:latin typeface="Arial" panose="020B0604020202020204"/>
                <a:cs typeface="Arial" panose="020B0604020202020204"/>
              </a:rPr>
              <a:t>Update </a:t>
            </a:r>
            <a:r>
              <a:rPr sz="4250" spc="90" dirty="0">
                <a:latin typeface="Arial" panose="020B0604020202020204"/>
                <a:cs typeface="Arial" panose="020B0604020202020204"/>
              </a:rPr>
              <a:t>flow </a:t>
            </a:r>
            <a:r>
              <a:rPr sz="4250" spc="70" dirty="0">
                <a:latin typeface="Arial" panose="020B0604020202020204"/>
                <a:cs typeface="Arial" panose="020B0604020202020204"/>
              </a:rPr>
              <a:t>position </a:t>
            </a:r>
            <a:r>
              <a:rPr sz="4250" spc="10" dirty="0">
                <a:latin typeface="Arial" panose="020B0604020202020204"/>
                <a:cs typeface="Arial" panose="020B0604020202020204"/>
              </a:rPr>
              <a:t>in </a:t>
            </a:r>
            <a:r>
              <a:rPr sz="4250" spc="60" dirty="0">
                <a:latin typeface="Arial" panose="020B0604020202020204"/>
                <a:cs typeface="Arial" panose="020B0604020202020204"/>
              </a:rPr>
              <a:t>priority</a:t>
            </a:r>
            <a:r>
              <a:rPr sz="4250" spc="-185" dirty="0">
                <a:latin typeface="Arial" panose="020B0604020202020204"/>
                <a:cs typeface="Arial" panose="020B0604020202020204"/>
              </a:rPr>
              <a:t> </a:t>
            </a:r>
            <a:r>
              <a:rPr sz="4250" spc="15" dirty="0">
                <a:latin typeface="Arial" panose="020B0604020202020204"/>
                <a:cs typeface="Arial" panose="020B0604020202020204"/>
              </a:rPr>
              <a:t>queue</a:t>
            </a:r>
            <a:endParaRPr sz="4250">
              <a:latin typeface="Arial" panose="020B0604020202020204"/>
              <a:cs typeface="Arial" panose="020B0604020202020204"/>
            </a:endParaRPr>
          </a:p>
        </p:txBody>
      </p:sp>
      <p:sp>
        <p:nvSpPr>
          <p:cNvPr id="9" name="object 9"/>
          <p:cNvSpPr/>
          <p:nvPr/>
        </p:nvSpPr>
        <p:spPr>
          <a:xfrm>
            <a:off x="18222314" y="2780620"/>
            <a:ext cx="0" cy="3402965"/>
          </a:xfrm>
          <a:custGeom>
            <a:avLst/>
            <a:gdLst/>
            <a:ahLst/>
            <a:cxnLst/>
            <a:rect l="l" t="t" r="r" b="b"/>
            <a:pathLst>
              <a:path h="3402965">
                <a:moveTo>
                  <a:pt x="0" y="0"/>
                </a:moveTo>
                <a:lnTo>
                  <a:pt x="0" y="3402591"/>
                </a:lnTo>
              </a:path>
            </a:pathLst>
          </a:custGeom>
          <a:ln w="62825">
            <a:solidFill>
              <a:srgbClr val="000000"/>
            </a:solidFill>
          </a:ln>
        </p:spPr>
        <p:txBody>
          <a:bodyPr wrap="square" lIns="0" tIns="0" rIns="0" bIns="0" rtlCol="0"/>
          <a:lstStyle/>
          <a:p/>
        </p:txBody>
      </p:sp>
      <p:sp>
        <p:nvSpPr>
          <p:cNvPr id="10" name="object 10"/>
          <p:cNvSpPr/>
          <p:nvPr/>
        </p:nvSpPr>
        <p:spPr>
          <a:xfrm>
            <a:off x="16516219" y="2780620"/>
            <a:ext cx="0" cy="3402965"/>
          </a:xfrm>
          <a:custGeom>
            <a:avLst/>
            <a:gdLst/>
            <a:ahLst/>
            <a:cxnLst/>
            <a:rect l="l" t="t" r="r" b="b"/>
            <a:pathLst>
              <a:path h="3402965">
                <a:moveTo>
                  <a:pt x="0" y="0"/>
                </a:moveTo>
                <a:lnTo>
                  <a:pt x="0" y="3402591"/>
                </a:lnTo>
              </a:path>
            </a:pathLst>
          </a:custGeom>
          <a:ln w="62825">
            <a:solidFill>
              <a:srgbClr val="000000"/>
            </a:solidFill>
          </a:ln>
        </p:spPr>
        <p:txBody>
          <a:bodyPr wrap="square" lIns="0" tIns="0" rIns="0" bIns="0" rtlCol="0"/>
          <a:lstStyle/>
          <a:p/>
        </p:txBody>
      </p:sp>
      <p:sp>
        <p:nvSpPr>
          <p:cNvPr id="11" name="object 11"/>
          <p:cNvSpPr/>
          <p:nvPr/>
        </p:nvSpPr>
        <p:spPr>
          <a:xfrm>
            <a:off x="16503262" y="6174471"/>
            <a:ext cx="1732280" cy="0"/>
          </a:xfrm>
          <a:custGeom>
            <a:avLst/>
            <a:gdLst/>
            <a:ahLst/>
            <a:cxnLst/>
            <a:rect l="l" t="t" r="r" b="b"/>
            <a:pathLst>
              <a:path w="1732280">
                <a:moveTo>
                  <a:pt x="1731930" y="0"/>
                </a:moveTo>
                <a:lnTo>
                  <a:pt x="0" y="0"/>
                </a:lnTo>
              </a:path>
            </a:pathLst>
          </a:custGeom>
          <a:ln w="62825">
            <a:solidFill>
              <a:srgbClr val="000000"/>
            </a:solidFill>
          </a:ln>
        </p:spPr>
        <p:txBody>
          <a:bodyPr wrap="square" lIns="0" tIns="0" rIns="0" bIns="0" rtlCol="0"/>
          <a:lstStyle/>
          <a:p/>
        </p:txBody>
      </p:sp>
      <p:sp>
        <p:nvSpPr>
          <p:cNvPr id="12" name="object 12"/>
          <p:cNvSpPr/>
          <p:nvPr/>
        </p:nvSpPr>
        <p:spPr>
          <a:xfrm>
            <a:off x="14841579" y="2780620"/>
            <a:ext cx="0" cy="3402965"/>
          </a:xfrm>
          <a:custGeom>
            <a:avLst/>
            <a:gdLst/>
            <a:ahLst/>
            <a:cxnLst/>
            <a:rect l="l" t="t" r="r" b="b"/>
            <a:pathLst>
              <a:path h="3402965">
                <a:moveTo>
                  <a:pt x="0" y="0"/>
                </a:moveTo>
                <a:lnTo>
                  <a:pt x="0" y="3402591"/>
                </a:lnTo>
              </a:path>
            </a:pathLst>
          </a:custGeom>
          <a:ln w="62825">
            <a:solidFill>
              <a:srgbClr val="000000"/>
            </a:solidFill>
          </a:ln>
        </p:spPr>
        <p:txBody>
          <a:bodyPr wrap="square" lIns="0" tIns="0" rIns="0" bIns="0" rtlCol="0"/>
          <a:lstStyle/>
          <a:p/>
        </p:txBody>
      </p:sp>
      <p:sp>
        <p:nvSpPr>
          <p:cNvPr id="13" name="object 13"/>
          <p:cNvSpPr/>
          <p:nvPr/>
        </p:nvSpPr>
        <p:spPr>
          <a:xfrm>
            <a:off x="13135495" y="2780620"/>
            <a:ext cx="0" cy="3402965"/>
          </a:xfrm>
          <a:custGeom>
            <a:avLst/>
            <a:gdLst/>
            <a:ahLst/>
            <a:cxnLst/>
            <a:rect l="l" t="t" r="r" b="b"/>
            <a:pathLst>
              <a:path h="3402965">
                <a:moveTo>
                  <a:pt x="0" y="0"/>
                </a:moveTo>
                <a:lnTo>
                  <a:pt x="0" y="3402591"/>
                </a:lnTo>
              </a:path>
            </a:pathLst>
          </a:custGeom>
          <a:ln w="62825">
            <a:solidFill>
              <a:srgbClr val="000000"/>
            </a:solidFill>
          </a:ln>
        </p:spPr>
        <p:txBody>
          <a:bodyPr wrap="square" lIns="0" tIns="0" rIns="0" bIns="0" rtlCol="0"/>
          <a:lstStyle/>
          <a:p/>
        </p:txBody>
      </p:sp>
      <p:sp>
        <p:nvSpPr>
          <p:cNvPr id="14" name="object 14"/>
          <p:cNvSpPr/>
          <p:nvPr/>
        </p:nvSpPr>
        <p:spPr>
          <a:xfrm>
            <a:off x="13122527" y="6174471"/>
            <a:ext cx="1732280" cy="0"/>
          </a:xfrm>
          <a:custGeom>
            <a:avLst/>
            <a:gdLst/>
            <a:ahLst/>
            <a:cxnLst/>
            <a:rect l="l" t="t" r="r" b="b"/>
            <a:pathLst>
              <a:path w="1732280">
                <a:moveTo>
                  <a:pt x="1731930" y="0"/>
                </a:moveTo>
                <a:lnTo>
                  <a:pt x="0" y="0"/>
                </a:lnTo>
              </a:path>
            </a:pathLst>
          </a:custGeom>
          <a:ln w="62825">
            <a:solidFill>
              <a:srgbClr val="000000"/>
            </a:solidFill>
          </a:ln>
        </p:spPr>
        <p:txBody>
          <a:bodyPr wrap="square" lIns="0" tIns="0" rIns="0" bIns="0" rtlCol="0"/>
          <a:lstStyle/>
          <a:p/>
        </p:txBody>
      </p:sp>
      <p:sp>
        <p:nvSpPr>
          <p:cNvPr id="15" name="object 15"/>
          <p:cNvSpPr/>
          <p:nvPr/>
        </p:nvSpPr>
        <p:spPr>
          <a:xfrm>
            <a:off x="17684298" y="7580958"/>
            <a:ext cx="980440" cy="1047115"/>
          </a:xfrm>
          <a:custGeom>
            <a:avLst/>
            <a:gdLst/>
            <a:ahLst/>
            <a:cxnLst/>
            <a:rect l="l" t="t" r="r" b="b"/>
            <a:pathLst>
              <a:path w="980440" h="1047115">
                <a:moveTo>
                  <a:pt x="0" y="0"/>
                </a:moveTo>
                <a:lnTo>
                  <a:pt x="979854" y="0"/>
                </a:lnTo>
                <a:lnTo>
                  <a:pt x="979854" y="1047088"/>
                </a:lnTo>
                <a:lnTo>
                  <a:pt x="0" y="1047088"/>
                </a:lnTo>
                <a:lnTo>
                  <a:pt x="0" y="0"/>
                </a:lnTo>
                <a:close/>
              </a:path>
            </a:pathLst>
          </a:custGeom>
          <a:ln w="52354">
            <a:solidFill>
              <a:srgbClr val="000000"/>
            </a:solidFill>
          </a:ln>
        </p:spPr>
        <p:txBody>
          <a:bodyPr wrap="square" lIns="0" tIns="0" rIns="0" bIns="0" rtlCol="0"/>
          <a:lstStyle/>
          <a:p/>
        </p:txBody>
      </p:sp>
      <p:sp>
        <p:nvSpPr>
          <p:cNvPr id="16" name="object 16"/>
          <p:cNvSpPr/>
          <p:nvPr/>
        </p:nvSpPr>
        <p:spPr>
          <a:xfrm>
            <a:off x="17684298" y="6533972"/>
            <a:ext cx="980440" cy="1047115"/>
          </a:xfrm>
          <a:custGeom>
            <a:avLst/>
            <a:gdLst/>
            <a:ahLst/>
            <a:cxnLst/>
            <a:rect l="l" t="t" r="r" b="b"/>
            <a:pathLst>
              <a:path w="980440" h="1047115">
                <a:moveTo>
                  <a:pt x="0" y="0"/>
                </a:moveTo>
                <a:lnTo>
                  <a:pt x="979854" y="0"/>
                </a:lnTo>
                <a:lnTo>
                  <a:pt x="979854" y="1047088"/>
                </a:lnTo>
                <a:lnTo>
                  <a:pt x="0" y="1047088"/>
                </a:lnTo>
                <a:lnTo>
                  <a:pt x="0" y="0"/>
                </a:lnTo>
                <a:close/>
              </a:path>
            </a:pathLst>
          </a:custGeom>
          <a:ln w="62825">
            <a:solidFill>
              <a:srgbClr val="FFFFFF"/>
            </a:solidFill>
          </a:ln>
        </p:spPr>
        <p:txBody>
          <a:bodyPr wrap="square" lIns="0" tIns="0" rIns="0" bIns="0" rtlCol="0"/>
          <a:lstStyle/>
          <a:p/>
        </p:txBody>
      </p:sp>
      <p:sp>
        <p:nvSpPr>
          <p:cNvPr id="17" name="object 17"/>
          <p:cNvSpPr/>
          <p:nvPr/>
        </p:nvSpPr>
        <p:spPr>
          <a:xfrm>
            <a:off x="16441258" y="7583336"/>
            <a:ext cx="980440" cy="1047115"/>
          </a:xfrm>
          <a:custGeom>
            <a:avLst/>
            <a:gdLst/>
            <a:ahLst/>
            <a:cxnLst/>
            <a:rect l="l" t="t" r="r" b="b"/>
            <a:pathLst>
              <a:path w="980440" h="1047115">
                <a:moveTo>
                  <a:pt x="0" y="0"/>
                </a:moveTo>
                <a:lnTo>
                  <a:pt x="979854" y="0"/>
                </a:lnTo>
                <a:lnTo>
                  <a:pt x="979854" y="1047088"/>
                </a:lnTo>
                <a:lnTo>
                  <a:pt x="0" y="1047088"/>
                </a:lnTo>
                <a:lnTo>
                  <a:pt x="0" y="0"/>
                </a:lnTo>
                <a:close/>
              </a:path>
            </a:pathLst>
          </a:custGeom>
          <a:ln w="52354">
            <a:solidFill>
              <a:srgbClr val="000000"/>
            </a:solidFill>
          </a:ln>
        </p:spPr>
        <p:txBody>
          <a:bodyPr wrap="square" lIns="0" tIns="0" rIns="0" bIns="0" rtlCol="0"/>
          <a:lstStyle/>
          <a:p/>
        </p:txBody>
      </p:sp>
      <p:sp>
        <p:nvSpPr>
          <p:cNvPr id="18" name="object 18"/>
          <p:cNvSpPr/>
          <p:nvPr/>
        </p:nvSpPr>
        <p:spPr>
          <a:xfrm>
            <a:off x="16441258" y="6536350"/>
            <a:ext cx="980440" cy="1047115"/>
          </a:xfrm>
          <a:custGeom>
            <a:avLst/>
            <a:gdLst/>
            <a:ahLst/>
            <a:cxnLst/>
            <a:rect l="l" t="t" r="r" b="b"/>
            <a:pathLst>
              <a:path w="980440" h="1047115">
                <a:moveTo>
                  <a:pt x="0" y="0"/>
                </a:moveTo>
                <a:lnTo>
                  <a:pt x="979854" y="0"/>
                </a:lnTo>
                <a:lnTo>
                  <a:pt x="979854" y="1047088"/>
                </a:lnTo>
                <a:lnTo>
                  <a:pt x="0" y="1047088"/>
                </a:lnTo>
                <a:lnTo>
                  <a:pt x="0" y="0"/>
                </a:lnTo>
                <a:close/>
              </a:path>
            </a:pathLst>
          </a:custGeom>
          <a:ln w="62825">
            <a:solidFill>
              <a:srgbClr val="FFFFFF"/>
            </a:solidFill>
          </a:ln>
        </p:spPr>
        <p:txBody>
          <a:bodyPr wrap="square" lIns="0" tIns="0" rIns="0" bIns="0" rtlCol="0"/>
          <a:lstStyle/>
          <a:p/>
        </p:txBody>
      </p:sp>
      <p:sp>
        <p:nvSpPr>
          <p:cNvPr id="19" name="object 19"/>
          <p:cNvSpPr/>
          <p:nvPr/>
        </p:nvSpPr>
        <p:spPr>
          <a:xfrm>
            <a:off x="15198218" y="7581820"/>
            <a:ext cx="980440" cy="1047115"/>
          </a:xfrm>
          <a:custGeom>
            <a:avLst/>
            <a:gdLst/>
            <a:ahLst/>
            <a:cxnLst/>
            <a:rect l="l" t="t" r="r" b="b"/>
            <a:pathLst>
              <a:path w="980440" h="1047115">
                <a:moveTo>
                  <a:pt x="0" y="0"/>
                </a:moveTo>
                <a:lnTo>
                  <a:pt x="979854" y="0"/>
                </a:lnTo>
                <a:lnTo>
                  <a:pt x="979854" y="1047088"/>
                </a:lnTo>
                <a:lnTo>
                  <a:pt x="0" y="1047088"/>
                </a:lnTo>
                <a:lnTo>
                  <a:pt x="0" y="0"/>
                </a:lnTo>
                <a:close/>
              </a:path>
            </a:pathLst>
          </a:custGeom>
          <a:ln w="52354">
            <a:solidFill>
              <a:srgbClr val="000000"/>
            </a:solidFill>
          </a:ln>
        </p:spPr>
        <p:txBody>
          <a:bodyPr wrap="square" lIns="0" tIns="0" rIns="0" bIns="0" rtlCol="0"/>
          <a:lstStyle/>
          <a:p/>
        </p:txBody>
      </p:sp>
      <p:sp>
        <p:nvSpPr>
          <p:cNvPr id="20" name="object 20"/>
          <p:cNvSpPr/>
          <p:nvPr/>
        </p:nvSpPr>
        <p:spPr>
          <a:xfrm>
            <a:off x="13944119" y="7584198"/>
            <a:ext cx="980440" cy="1047115"/>
          </a:xfrm>
          <a:custGeom>
            <a:avLst/>
            <a:gdLst/>
            <a:ahLst/>
            <a:cxnLst/>
            <a:rect l="l" t="t" r="r" b="b"/>
            <a:pathLst>
              <a:path w="980440" h="1047115">
                <a:moveTo>
                  <a:pt x="0" y="0"/>
                </a:moveTo>
                <a:lnTo>
                  <a:pt x="979854" y="0"/>
                </a:lnTo>
                <a:lnTo>
                  <a:pt x="979854" y="1047088"/>
                </a:lnTo>
                <a:lnTo>
                  <a:pt x="0" y="1047088"/>
                </a:lnTo>
                <a:lnTo>
                  <a:pt x="0" y="0"/>
                </a:lnTo>
                <a:close/>
              </a:path>
            </a:pathLst>
          </a:custGeom>
          <a:ln w="52354">
            <a:solidFill>
              <a:srgbClr val="000000"/>
            </a:solidFill>
          </a:ln>
        </p:spPr>
        <p:txBody>
          <a:bodyPr wrap="square" lIns="0" tIns="0" rIns="0" bIns="0" rtlCol="0"/>
          <a:lstStyle/>
          <a:p/>
        </p:txBody>
      </p:sp>
      <p:sp>
        <p:nvSpPr>
          <p:cNvPr id="21" name="object 21"/>
          <p:cNvSpPr/>
          <p:nvPr/>
        </p:nvSpPr>
        <p:spPr>
          <a:xfrm>
            <a:off x="12701079" y="7586577"/>
            <a:ext cx="980440" cy="1047115"/>
          </a:xfrm>
          <a:custGeom>
            <a:avLst/>
            <a:gdLst/>
            <a:ahLst/>
            <a:cxnLst/>
            <a:rect l="l" t="t" r="r" b="b"/>
            <a:pathLst>
              <a:path w="980440" h="1047115">
                <a:moveTo>
                  <a:pt x="0" y="0"/>
                </a:moveTo>
                <a:lnTo>
                  <a:pt x="979854" y="0"/>
                </a:lnTo>
                <a:lnTo>
                  <a:pt x="979854" y="1047088"/>
                </a:lnTo>
                <a:lnTo>
                  <a:pt x="0" y="1047088"/>
                </a:lnTo>
                <a:lnTo>
                  <a:pt x="0" y="0"/>
                </a:lnTo>
                <a:close/>
              </a:path>
            </a:pathLst>
          </a:custGeom>
          <a:ln w="52354">
            <a:solidFill>
              <a:srgbClr val="000000"/>
            </a:solidFill>
          </a:ln>
        </p:spPr>
        <p:txBody>
          <a:bodyPr wrap="square" lIns="0" tIns="0" rIns="0" bIns="0" rtlCol="0"/>
          <a:lstStyle/>
          <a:p/>
        </p:txBody>
      </p:sp>
      <p:sp>
        <p:nvSpPr>
          <p:cNvPr id="22" name="object 22"/>
          <p:cNvSpPr/>
          <p:nvPr/>
        </p:nvSpPr>
        <p:spPr>
          <a:xfrm>
            <a:off x="15177276" y="8284751"/>
            <a:ext cx="1022350" cy="0"/>
          </a:xfrm>
          <a:custGeom>
            <a:avLst/>
            <a:gdLst/>
            <a:ahLst/>
            <a:cxnLst/>
            <a:rect l="l" t="t" r="r" b="b"/>
            <a:pathLst>
              <a:path w="1022350">
                <a:moveTo>
                  <a:pt x="0" y="0"/>
                </a:moveTo>
                <a:lnTo>
                  <a:pt x="1021738" y="0"/>
                </a:lnTo>
              </a:path>
            </a:pathLst>
          </a:custGeom>
          <a:ln w="20941">
            <a:solidFill>
              <a:srgbClr val="000000"/>
            </a:solidFill>
          </a:ln>
        </p:spPr>
        <p:txBody>
          <a:bodyPr wrap="square" lIns="0" tIns="0" rIns="0" bIns="0" rtlCol="0"/>
          <a:lstStyle/>
          <a:p/>
        </p:txBody>
      </p:sp>
      <p:graphicFrame>
        <p:nvGraphicFramePr>
          <p:cNvPr id="23" name="object 23"/>
          <p:cNvGraphicFramePr>
            <a:graphicFrameLocks noGrp="1"/>
          </p:cNvGraphicFramePr>
          <p:nvPr/>
        </p:nvGraphicFramePr>
        <p:xfrm>
          <a:off x="12542477" y="8949790"/>
          <a:ext cx="6306820" cy="1099820"/>
        </p:xfrm>
        <a:graphic>
          <a:graphicData uri="http://schemas.openxmlformats.org/drawingml/2006/table">
            <a:tbl>
              <a:tblPr firstRow="1" bandRow="1">
                <a:tableStyleId>{2D5ABB26-0587-4C30-8999-92F81FD0307C}</a:tableStyleId>
              </a:tblPr>
              <a:tblGrid>
                <a:gridCol w="1243965"/>
                <a:gridCol w="1248410"/>
                <a:gridCol w="1248410"/>
                <a:gridCol w="1242694"/>
                <a:gridCol w="1243329"/>
              </a:tblGrid>
              <a:tr h="1047088">
                <a:tc>
                  <a:txBody>
                    <a:bodyPr/>
                    <a:lstStyle/>
                    <a:p>
                      <a:pPr marL="362585">
                        <a:lnSpc>
                          <a:spcPct val="100000"/>
                        </a:lnSpc>
                        <a:spcBef>
                          <a:spcPts val="1805"/>
                        </a:spcBef>
                      </a:pPr>
                      <a:r>
                        <a:rPr sz="3700" b="1" spc="5" dirty="0">
                          <a:solidFill>
                            <a:srgbClr val="AF0000"/>
                          </a:solidFill>
                          <a:latin typeface="Arial" panose="020B0604020202020204"/>
                          <a:cs typeface="Arial" panose="020B0604020202020204"/>
                        </a:rPr>
                        <a:t>20</a:t>
                      </a:r>
                      <a:endParaRPr sz="3700">
                        <a:latin typeface="Arial" panose="020B0604020202020204"/>
                        <a:cs typeface="Arial" panose="020B0604020202020204"/>
                      </a:endParaRPr>
                    </a:p>
                  </a:txBody>
                  <a:tcPr marL="0" marR="0" marT="229235" marB="0">
                    <a:lnL w="53975">
                      <a:solidFill>
                        <a:srgbClr val="000000"/>
                      </a:solidFill>
                      <a:prstDash val="solid"/>
                    </a:lnL>
                    <a:lnR w="76200">
                      <a:solidFill>
                        <a:srgbClr val="000000"/>
                      </a:solidFill>
                      <a:prstDash val="solid"/>
                    </a:lnR>
                    <a:lnT w="53975">
                      <a:solidFill>
                        <a:srgbClr val="000000"/>
                      </a:solidFill>
                      <a:prstDash val="solid"/>
                    </a:lnT>
                    <a:lnB w="53975">
                      <a:solidFill>
                        <a:srgbClr val="000000"/>
                      </a:solidFill>
                      <a:prstDash val="solid"/>
                    </a:lnB>
                  </a:tcPr>
                </a:tc>
                <a:tc>
                  <a:txBody>
                    <a:bodyPr/>
                    <a:lstStyle/>
                    <a:p>
                      <a:pPr marL="354330">
                        <a:lnSpc>
                          <a:spcPct val="100000"/>
                        </a:lnSpc>
                        <a:spcBef>
                          <a:spcPts val="1805"/>
                        </a:spcBef>
                      </a:pPr>
                      <a:r>
                        <a:rPr sz="3700" b="1" spc="5" dirty="0">
                          <a:solidFill>
                            <a:srgbClr val="AF0000"/>
                          </a:solidFill>
                          <a:latin typeface="Arial" panose="020B0604020202020204"/>
                          <a:cs typeface="Arial" panose="020B0604020202020204"/>
                        </a:rPr>
                        <a:t>40</a:t>
                      </a:r>
                      <a:endParaRPr sz="3700">
                        <a:latin typeface="Arial" panose="020B0604020202020204"/>
                        <a:cs typeface="Arial" panose="020B0604020202020204"/>
                      </a:endParaRPr>
                    </a:p>
                  </a:txBody>
                  <a:tcPr marL="0" marR="0" marT="229235" marB="0">
                    <a:lnL w="76200">
                      <a:solidFill>
                        <a:srgbClr val="000000"/>
                      </a:solidFill>
                      <a:prstDash val="solid"/>
                    </a:lnL>
                    <a:lnR w="76200">
                      <a:solidFill>
                        <a:srgbClr val="000000"/>
                      </a:solidFill>
                      <a:prstDash val="solid"/>
                    </a:lnR>
                    <a:lnT w="53975">
                      <a:solidFill>
                        <a:srgbClr val="000000"/>
                      </a:solidFill>
                      <a:prstDash val="solid"/>
                    </a:lnT>
                    <a:lnB w="53975">
                      <a:solidFill>
                        <a:srgbClr val="000000"/>
                      </a:solidFill>
                      <a:prstDash val="solid"/>
                    </a:lnB>
                  </a:tcPr>
                </a:tc>
                <a:tc>
                  <a:txBody>
                    <a:bodyPr/>
                    <a:lstStyle/>
                    <a:p>
                      <a:pPr marL="351790">
                        <a:lnSpc>
                          <a:spcPct val="100000"/>
                        </a:lnSpc>
                        <a:spcBef>
                          <a:spcPts val="1805"/>
                        </a:spcBef>
                      </a:pPr>
                      <a:r>
                        <a:rPr sz="3700" b="1" spc="5" dirty="0">
                          <a:solidFill>
                            <a:srgbClr val="AF0000"/>
                          </a:solidFill>
                          <a:latin typeface="Arial" panose="020B0604020202020204"/>
                          <a:cs typeface="Arial" panose="020B0604020202020204"/>
                        </a:rPr>
                        <a:t>60</a:t>
                      </a:r>
                      <a:endParaRPr sz="3700">
                        <a:latin typeface="Arial" panose="020B0604020202020204"/>
                        <a:cs typeface="Arial" panose="020B0604020202020204"/>
                      </a:endParaRPr>
                    </a:p>
                  </a:txBody>
                  <a:tcPr marL="0" marR="0" marT="229235" marB="0">
                    <a:lnL w="76200">
                      <a:solidFill>
                        <a:srgbClr val="000000"/>
                      </a:solidFill>
                      <a:prstDash val="solid"/>
                    </a:lnL>
                    <a:lnR w="76200">
                      <a:solidFill>
                        <a:srgbClr val="000000"/>
                      </a:solidFill>
                      <a:prstDash val="solid"/>
                    </a:lnR>
                    <a:lnT w="53975">
                      <a:solidFill>
                        <a:srgbClr val="000000"/>
                      </a:solidFill>
                      <a:prstDash val="solid"/>
                    </a:lnT>
                    <a:lnB w="53975">
                      <a:solidFill>
                        <a:srgbClr val="000000"/>
                      </a:solidFill>
                      <a:prstDash val="solid"/>
                    </a:lnB>
                  </a:tcPr>
                </a:tc>
                <a:tc>
                  <a:txBody>
                    <a:bodyPr/>
                    <a:lstStyle/>
                    <a:p>
                      <a:pPr marL="359410">
                        <a:lnSpc>
                          <a:spcPct val="100000"/>
                        </a:lnSpc>
                        <a:spcBef>
                          <a:spcPts val="1805"/>
                        </a:spcBef>
                      </a:pPr>
                      <a:r>
                        <a:rPr sz="3700" b="1" spc="5" dirty="0">
                          <a:solidFill>
                            <a:srgbClr val="AF0000"/>
                          </a:solidFill>
                          <a:latin typeface="Arial" panose="020B0604020202020204"/>
                          <a:cs typeface="Arial" panose="020B0604020202020204"/>
                        </a:rPr>
                        <a:t>80</a:t>
                      </a:r>
                      <a:endParaRPr sz="3700">
                        <a:latin typeface="Arial" panose="020B0604020202020204"/>
                        <a:cs typeface="Arial" panose="020B0604020202020204"/>
                      </a:endParaRPr>
                    </a:p>
                  </a:txBody>
                  <a:tcPr marL="0" marR="0" marT="229235" marB="0">
                    <a:lnL w="76200">
                      <a:solidFill>
                        <a:srgbClr val="000000"/>
                      </a:solidFill>
                      <a:prstDash val="solid"/>
                    </a:lnL>
                    <a:lnR w="76200">
                      <a:solidFill>
                        <a:srgbClr val="000000"/>
                      </a:solidFill>
                      <a:prstDash val="solid"/>
                    </a:lnR>
                    <a:lnT w="53975">
                      <a:solidFill>
                        <a:srgbClr val="000000"/>
                      </a:solidFill>
                      <a:prstDash val="solid"/>
                    </a:lnT>
                    <a:lnB w="53975">
                      <a:solidFill>
                        <a:srgbClr val="000000"/>
                      </a:solidFill>
                      <a:prstDash val="solid"/>
                    </a:lnB>
                  </a:tcPr>
                </a:tc>
                <a:tc>
                  <a:txBody>
                    <a:bodyPr/>
                    <a:lstStyle/>
                    <a:p>
                      <a:pPr marL="226695">
                        <a:lnSpc>
                          <a:spcPct val="100000"/>
                        </a:lnSpc>
                        <a:spcBef>
                          <a:spcPts val="1805"/>
                        </a:spcBef>
                      </a:pPr>
                      <a:r>
                        <a:rPr sz="3700" b="1" spc="5" dirty="0">
                          <a:solidFill>
                            <a:srgbClr val="AF0000"/>
                          </a:solidFill>
                          <a:latin typeface="Arial" panose="020B0604020202020204"/>
                          <a:cs typeface="Arial" panose="020B0604020202020204"/>
                        </a:rPr>
                        <a:t>100</a:t>
                      </a:r>
                      <a:endParaRPr sz="3700">
                        <a:latin typeface="Arial" panose="020B0604020202020204"/>
                        <a:cs typeface="Arial" panose="020B0604020202020204"/>
                      </a:endParaRPr>
                    </a:p>
                  </a:txBody>
                  <a:tcPr marL="0" marR="0" marT="229235" marB="0">
                    <a:lnL w="76200">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r>
            </a:tbl>
          </a:graphicData>
        </a:graphic>
      </p:graphicFrame>
      <p:sp>
        <p:nvSpPr>
          <p:cNvPr id="24" name="object 24"/>
          <p:cNvSpPr/>
          <p:nvPr/>
        </p:nvSpPr>
        <p:spPr>
          <a:xfrm>
            <a:off x="15200061" y="6531595"/>
            <a:ext cx="980440" cy="1047115"/>
          </a:xfrm>
          <a:custGeom>
            <a:avLst/>
            <a:gdLst/>
            <a:ahLst/>
            <a:cxnLst/>
            <a:rect l="l" t="t" r="r" b="b"/>
            <a:pathLst>
              <a:path w="980440" h="1047115">
                <a:moveTo>
                  <a:pt x="0" y="0"/>
                </a:moveTo>
                <a:lnTo>
                  <a:pt x="979854" y="0"/>
                </a:lnTo>
                <a:lnTo>
                  <a:pt x="979854" y="1047088"/>
                </a:lnTo>
                <a:lnTo>
                  <a:pt x="0" y="1047088"/>
                </a:lnTo>
                <a:lnTo>
                  <a:pt x="0" y="0"/>
                </a:lnTo>
                <a:close/>
              </a:path>
            </a:pathLst>
          </a:custGeom>
          <a:ln w="62825">
            <a:solidFill>
              <a:srgbClr val="FFFFFF"/>
            </a:solidFill>
          </a:ln>
        </p:spPr>
        <p:txBody>
          <a:bodyPr wrap="square" lIns="0" tIns="0" rIns="0" bIns="0" rtlCol="0"/>
          <a:lstStyle/>
          <a:p/>
        </p:txBody>
      </p:sp>
      <p:sp>
        <p:nvSpPr>
          <p:cNvPr id="25" name="object 25"/>
          <p:cNvSpPr/>
          <p:nvPr/>
        </p:nvSpPr>
        <p:spPr>
          <a:xfrm>
            <a:off x="13945973" y="6533972"/>
            <a:ext cx="980440" cy="1047115"/>
          </a:xfrm>
          <a:custGeom>
            <a:avLst/>
            <a:gdLst/>
            <a:ahLst/>
            <a:cxnLst/>
            <a:rect l="l" t="t" r="r" b="b"/>
            <a:pathLst>
              <a:path w="980440" h="1047115">
                <a:moveTo>
                  <a:pt x="0" y="0"/>
                </a:moveTo>
                <a:lnTo>
                  <a:pt x="979854" y="0"/>
                </a:lnTo>
                <a:lnTo>
                  <a:pt x="979854" y="1047088"/>
                </a:lnTo>
                <a:lnTo>
                  <a:pt x="0" y="1047088"/>
                </a:lnTo>
                <a:lnTo>
                  <a:pt x="0" y="0"/>
                </a:lnTo>
                <a:close/>
              </a:path>
            </a:pathLst>
          </a:custGeom>
          <a:ln w="62825">
            <a:solidFill>
              <a:srgbClr val="FFFFFF"/>
            </a:solidFill>
          </a:ln>
        </p:spPr>
        <p:txBody>
          <a:bodyPr wrap="square" lIns="0" tIns="0" rIns="0" bIns="0" rtlCol="0"/>
          <a:lstStyle/>
          <a:p/>
        </p:txBody>
      </p:sp>
      <p:sp>
        <p:nvSpPr>
          <p:cNvPr id="26" name="object 26"/>
          <p:cNvSpPr/>
          <p:nvPr/>
        </p:nvSpPr>
        <p:spPr>
          <a:xfrm>
            <a:off x="12702932" y="6536350"/>
            <a:ext cx="980440" cy="1047115"/>
          </a:xfrm>
          <a:custGeom>
            <a:avLst/>
            <a:gdLst/>
            <a:ahLst/>
            <a:cxnLst/>
            <a:rect l="l" t="t" r="r" b="b"/>
            <a:pathLst>
              <a:path w="980440" h="1047115">
                <a:moveTo>
                  <a:pt x="0" y="0"/>
                </a:moveTo>
                <a:lnTo>
                  <a:pt x="979854" y="0"/>
                </a:lnTo>
                <a:lnTo>
                  <a:pt x="979854" y="1047088"/>
                </a:lnTo>
                <a:lnTo>
                  <a:pt x="0" y="1047088"/>
                </a:lnTo>
                <a:lnTo>
                  <a:pt x="0" y="0"/>
                </a:lnTo>
                <a:close/>
              </a:path>
            </a:pathLst>
          </a:custGeom>
          <a:ln w="62825">
            <a:solidFill>
              <a:srgbClr val="FFFFFF"/>
            </a:solidFill>
          </a:ln>
        </p:spPr>
        <p:txBody>
          <a:bodyPr wrap="square" lIns="0" tIns="0" rIns="0" bIns="0" rtlCol="0"/>
          <a:lstStyle/>
          <a:p/>
        </p:txBody>
      </p:sp>
      <p:sp>
        <p:nvSpPr>
          <p:cNvPr id="27" name="object 27"/>
          <p:cNvSpPr txBox="1"/>
          <p:nvPr/>
        </p:nvSpPr>
        <p:spPr>
          <a:xfrm>
            <a:off x="16578677" y="5362292"/>
            <a:ext cx="1581150" cy="733425"/>
          </a:xfrm>
          <a:prstGeom prst="rect">
            <a:avLst/>
          </a:prstGeom>
          <a:solidFill>
            <a:srgbClr val="00A2FF"/>
          </a:solidFill>
        </p:spPr>
        <p:txBody>
          <a:bodyPr vert="horz" wrap="square" lIns="0" tIns="160655" rIns="0" bIns="0" rtlCol="0">
            <a:spAutoFit/>
          </a:bodyPr>
          <a:lstStyle/>
          <a:p>
            <a:pPr marL="509270">
              <a:lnSpc>
                <a:spcPct val="100000"/>
              </a:lnSpc>
              <a:spcBef>
                <a:spcPts val="1265"/>
              </a:spcBef>
            </a:pPr>
            <a:r>
              <a:rPr sz="2600" spc="20" dirty="0">
                <a:solidFill>
                  <a:srgbClr val="FFFFFF"/>
                </a:solidFill>
                <a:latin typeface="Arial" panose="020B0604020202020204"/>
                <a:cs typeface="Arial" panose="020B0604020202020204"/>
              </a:rPr>
              <a:t>100</a:t>
            </a:r>
            <a:endParaRPr sz="2600">
              <a:latin typeface="Arial" panose="020B0604020202020204"/>
              <a:cs typeface="Arial" panose="020B0604020202020204"/>
            </a:endParaRPr>
          </a:p>
        </p:txBody>
      </p:sp>
      <p:sp>
        <p:nvSpPr>
          <p:cNvPr id="28" name="object 28"/>
          <p:cNvSpPr txBox="1"/>
          <p:nvPr/>
        </p:nvSpPr>
        <p:spPr>
          <a:xfrm>
            <a:off x="16578677" y="4499881"/>
            <a:ext cx="1581150" cy="733425"/>
          </a:xfrm>
          <a:prstGeom prst="rect">
            <a:avLst/>
          </a:prstGeom>
          <a:solidFill>
            <a:srgbClr val="00A2FF"/>
          </a:solidFill>
        </p:spPr>
        <p:txBody>
          <a:bodyPr vert="horz" wrap="square" lIns="0" tIns="164465" rIns="0" bIns="0" rtlCol="0">
            <a:spAutoFit/>
          </a:bodyPr>
          <a:lstStyle/>
          <a:p>
            <a:pPr algn="ctr">
              <a:lnSpc>
                <a:spcPct val="100000"/>
              </a:lnSpc>
              <a:spcBef>
                <a:spcPts val="1295"/>
              </a:spcBef>
            </a:pPr>
            <a:r>
              <a:rPr sz="2600" spc="20" dirty="0">
                <a:solidFill>
                  <a:srgbClr val="FFFFFF"/>
                </a:solidFill>
                <a:latin typeface="Arial" panose="020B0604020202020204"/>
                <a:cs typeface="Arial" panose="020B0604020202020204"/>
              </a:rPr>
              <a:t>60</a:t>
            </a:r>
            <a:endParaRPr sz="2600">
              <a:latin typeface="Arial" panose="020B0604020202020204"/>
              <a:cs typeface="Arial" panose="020B0604020202020204"/>
            </a:endParaRPr>
          </a:p>
        </p:txBody>
      </p:sp>
      <p:sp>
        <p:nvSpPr>
          <p:cNvPr id="29" name="object 29"/>
          <p:cNvSpPr txBox="1"/>
          <p:nvPr/>
        </p:nvSpPr>
        <p:spPr>
          <a:xfrm>
            <a:off x="13197943" y="5362292"/>
            <a:ext cx="1581150" cy="733425"/>
          </a:xfrm>
          <a:prstGeom prst="rect">
            <a:avLst/>
          </a:prstGeom>
          <a:solidFill>
            <a:srgbClr val="EE220C"/>
          </a:solidFill>
        </p:spPr>
        <p:txBody>
          <a:bodyPr vert="horz" wrap="square" lIns="0" tIns="160655" rIns="0" bIns="0" rtlCol="0">
            <a:spAutoFit/>
          </a:bodyPr>
          <a:lstStyle/>
          <a:p>
            <a:pPr marL="508000">
              <a:lnSpc>
                <a:spcPct val="100000"/>
              </a:lnSpc>
              <a:spcBef>
                <a:spcPts val="1265"/>
              </a:spcBef>
            </a:pPr>
            <a:r>
              <a:rPr sz="2600" spc="20" dirty="0">
                <a:solidFill>
                  <a:srgbClr val="FFFFFF"/>
                </a:solidFill>
                <a:latin typeface="Arial" panose="020B0604020202020204"/>
                <a:cs typeface="Arial" panose="020B0604020202020204"/>
              </a:rPr>
              <a:t>100</a:t>
            </a:r>
            <a:endParaRPr sz="2600">
              <a:latin typeface="Arial" panose="020B0604020202020204"/>
              <a:cs typeface="Arial" panose="020B0604020202020204"/>
            </a:endParaRPr>
          </a:p>
        </p:txBody>
      </p:sp>
      <p:sp>
        <p:nvSpPr>
          <p:cNvPr id="30" name="object 30"/>
          <p:cNvSpPr txBox="1"/>
          <p:nvPr/>
        </p:nvSpPr>
        <p:spPr>
          <a:xfrm>
            <a:off x="13197943" y="4499881"/>
            <a:ext cx="1581150" cy="733425"/>
          </a:xfrm>
          <a:prstGeom prst="rect">
            <a:avLst/>
          </a:prstGeom>
          <a:solidFill>
            <a:srgbClr val="EE220C"/>
          </a:solidFill>
        </p:spPr>
        <p:txBody>
          <a:bodyPr vert="horz" wrap="square" lIns="0" tIns="164465" rIns="0" bIns="0" rtlCol="0">
            <a:spAutoFit/>
          </a:bodyPr>
          <a:lstStyle/>
          <a:p>
            <a:pPr algn="ctr">
              <a:lnSpc>
                <a:spcPct val="100000"/>
              </a:lnSpc>
              <a:spcBef>
                <a:spcPts val="1295"/>
              </a:spcBef>
            </a:pPr>
            <a:r>
              <a:rPr sz="2600" spc="20" dirty="0">
                <a:solidFill>
                  <a:srgbClr val="FFFFFF"/>
                </a:solidFill>
                <a:latin typeface="Arial" panose="020B0604020202020204"/>
                <a:cs typeface="Arial" panose="020B0604020202020204"/>
              </a:rPr>
              <a:t>80</a:t>
            </a:r>
            <a:endParaRPr sz="2600">
              <a:latin typeface="Arial" panose="020B0604020202020204"/>
              <a:cs typeface="Arial" panose="020B0604020202020204"/>
            </a:endParaRPr>
          </a:p>
        </p:txBody>
      </p:sp>
      <p:sp>
        <p:nvSpPr>
          <p:cNvPr id="31" name="object 31"/>
          <p:cNvSpPr txBox="1"/>
          <p:nvPr/>
        </p:nvSpPr>
        <p:spPr>
          <a:xfrm>
            <a:off x="16751186" y="2029122"/>
            <a:ext cx="1236345" cy="402590"/>
          </a:xfrm>
          <a:prstGeom prst="rect">
            <a:avLst/>
          </a:prstGeom>
        </p:spPr>
        <p:txBody>
          <a:bodyPr vert="horz" wrap="square" lIns="0" tIns="15240" rIns="0" bIns="0" rtlCol="0">
            <a:spAutoFit/>
          </a:bodyPr>
          <a:lstStyle/>
          <a:p>
            <a:pPr marL="12700">
              <a:lnSpc>
                <a:spcPct val="100000"/>
              </a:lnSpc>
              <a:spcBef>
                <a:spcPts val="120"/>
              </a:spcBef>
            </a:pPr>
            <a:r>
              <a:rPr sz="2450" b="1" spc="25" dirty="0">
                <a:latin typeface="Arial" panose="020B0604020202020204"/>
                <a:cs typeface="Arial" panose="020B0604020202020204"/>
              </a:rPr>
              <a:t>Rank</a:t>
            </a:r>
            <a:r>
              <a:rPr sz="2450" b="1" spc="-80" dirty="0">
                <a:latin typeface="Arial" panose="020B0604020202020204"/>
                <a:cs typeface="Arial" panose="020B0604020202020204"/>
              </a:rPr>
              <a:t> </a:t>
            </a:r>
            <a:r>
              <a:rPr sz="2450" b="1" spc="10" dirty="0">
                <a:latin typeface="Arial" panose="020B0604020202020204"/>
                <a:cs typeface="Arial" panose="020B0604020202020204"/>
              </a:rPr>
              <a:t>60</a:t>
            </a:r>
            <a:endParaRPr sz="2450">
              <a:latin typeface="Arial" panose="020B0604020202020204"/>
              <a:cs typeface="Arial" panose="020B0604020202020204"/>
            </a:endParaRPr>
          </a:p>
        </p:txBody>
      </p:sp>
      <p:sp>
        <p:nvSpPr>
          <p:cNvPr id="32" name="object 32"/>
          <p:cNvSpPr txBox="1"/>
          <p:nvPr/>
        </p:nvSpPr>
        <p:spPr>
          <a:xfrm>
            <a:off x="13197943" y="3637471"/>
            <a:ext cx="1581150" cy="733425"/>
          </a:xfrm>
          <a:prstGeom prst="rect">
            <a:avLst/>
          </a:prstGeom>
          <a:solidFill>
            <a:srgbClr val="EE220C"/>
          </a:solidFill>
        </p:spPr>
        <p:txBody>
          <a:bodyPr vert="horz" wrap="square" lIns="0" tIns="168275" rIns="0" bIns="0" rtlCol="0">
            <a:spAutoFit/>
          </a:bodyPr>
          <a:lstStyle/>
          <a:p>
            <a:pPr algn="ctr">
              <a:lnSpc>
                <a:spcPct val="100000"/>
              </a:lnSpc>
              <a:spcBef>
                <a:spcPts val="1325"/>
              </a:spcBef>
            </a:pPr>
            <a:r>
              <a:rPr sz="2600" spc="20" dirty="0">
                <a:solidFill>
                  <a:srgbClr val="FFFFFF"/>
                </a:solidFill>
                <a:latin typeface="Arial" panose="020B0604020202020204"/>
                <a:cs typeface="Arial" panose="020B0604020202020204"/>
              </a:rPr>
              <a:t>40</a:t>
            </a:r>
            <a:endParaRPr sz="2600">
              <a:latin typeface="Arial" panose="020B0604020202020204"/>
              <a:cs typeface="Arial" panose="020B0604020202020204"/>
            </a:endParaRPr>
          </a:p>
        </p:txBody>
      </p:sp>
      <p:sp>
        <p:nvSpPr>
          <p:cNvPr id="33" name="object 33"/>
          <p:cNvSpPr/>
          <p:nvPr/>
        </p:nvSpPr>
        <p:spPr>
          <a:xfrm>
            <a:off x="15873420" y="6095303"/>
            <a:ext cx="1390015" cy="2284095"/>
          </a:xfrm>
          <a:custGeom>
            <a:avLst/>
            <a:gdLst/>
            <a:ahLst/>
            <a:cxnLst/>
            <a:rect l="l" t="t" r="r" b="b"/>
            <a:pathLst>
              <a:path w="1390015" h="2284095">
                <a:moveTo>
                  <a:pt x="0" y="2283649"/>
                </a:moveTo>
                <a:lnTo>
                  <a:pt x="53491" y="2239272"/>
                </a:lnTo>
                <a:lnTo>
                  <a:pt x="86135" y="2210576"/>
                </a:lnTo>
                <a:lnTo>
                  <a:pt x="118493" y="2181358"/>
                </a:lnTo>
                <a:lnTo>
                  <a:pt x="150566" y="2151619"/>
                </a:lnTo>
                <a:lnTo>
                  <a:pt x="182352" y="2121358"/>
                </a:lnTo>
                <a:lnTo>
                  <a:pt x="213853" y="2090577"/>
                </a:lnTo>
                <a:lnTo>
                  <a:pt x="245067" y="2059274"/>
                </a:lnTo>
                <a:lnTo>
                  <a:pt x="275996" y="2027449"/>
                </a:lnTo>
                <a:lnTo>
                  <a:pt x="306638" y="1995104"/>
                </a:lnTo>
                <a:lnTo>
                  <a:pt x="336995" y="1962237"/>
                </a:lnTo>
                <a:lnTo>
                  <a:pt x="367066" y="1928849"/>
                </a:lnTo>
                <a:lnTo>
                  <a:pt x="396850" y="1894939"/>
                </a:lnTo>
                <a:lnTo>
                  <a:pt x="426349" y="1860508"/>
                </a:lnTo>
                <a:lnTo>
                  <a:pt x="455562" y="1825556"/>
                </a:lnTo>
                <a:lnTo>
                  <a:pt x="484489" y="1790083"/>
                </a:lnTo>
                <a:lnTo>
                  <a:pt x="513130" y="1754088"/>
                </a:lnTo>
                <a:lnTo>
                  <a:pt x="541485" y="1717572"/>
                </a:lnTo>
                <a:lnTo>
                  <a:pt x="569554" y="1680535"/>
                </a:lnTo>
                <a:lnTo>
                  <a:pt x="597337" y="1642976"/>
                </a:lnTo>
                <a:lnTo>
                  <a:pt x="624834" y="1604896"/>
                </a:lnTo>
                <a:lnTo>
                  <a:pt x="652045" y="1566295"/>
                </a:lnTo>
                <a:lnTo>
                  <a:pt x="678971" y="1527172"/>
                </a:lnTo>
                <a:lnTo>
                  <a:pt x="705610" y="1487528"/>
                </a:lnTo>
                <a:lnTo>
                  <a:pt x="731963" y="1447363"/>
                </a:lnTo>
                <a:lnTo>
                  <a:pt x="758031" y="1406677"/>
                </a:lnTo>
                <a:lnTo>
                  <a:pt x="783812" y="1365469"/>
                </a:lnTo>
                <a:lnTo>
                  <a:pt x="809308" y="1323740"/>
                </a:lnTo>
                <a:lnTo>
                  <a:pt x="834518" y="1281490"/>
                </a:lnTo>
                <a:lnTo>
                  <a:pt x="859441" y="1238718"/>
                </a:lnTo>
                <a:lnTo>
                  <a:pt x="884079" y="1195425"/>
                </a:lnTo>
                <a:lnTo>
                  <a:pt x="908431" y="1151611"/>
                </a:lnTo>
                <a:lnTo>
                  <a:pt x="932497" y="1107275"/>
                </a:lnTo>
                <a:lnTo>
                  <a:pt x="956277" y="1062418"/>
                </a:lnTo>
                <a:lnTo>
                  <a:pt x="979771" y="1017040"/>
                </a:lnTo>
                <a:lnTo>
                  <a:pt x="1002979" y="971140"/>
                </a:lnTo>
                <a:lnTo>
                  <a:pt x="1025901" y="924719"/>
                </a:lnTo>
                <a:lnTo>
                  <a:pt x="1048537" y="877777"/>
                </a:lnTo>
                <a:lnTo>
                  <a:pt x="1070888" y="830314"/>
                </a:lnTo>
                <a:lnTo>
                  <a:pt x="1092952" y="782329"/>
                </a:lnTo>
                <a:lnTo>
                  <a:pt x="1114730" y="733823"/>
                </a:lnTo>
                <a:lnTo>
                  <a:pt x="1136223" y="684796"/>
                </a:lnTo>
                <a:lnTo>
                  <a:pt x="1157429" y="635247"/>
                </a:lnTo>
                <a:lnTo>
                  <a:pt x="1178350" y="585177"/>
                </a:lnTo>
                <a:lnTo>
                  <a:pt x="1198985" y="534585"/>
                </a:lnTo>
                <a:lnTo>
                  <a:pt x="1219334" y="483473"/>
                </a:lnTo>
                <a:lnTo>
                  <a:pt x="1239396" y="431839"/>
                </a:lnTo>
                <a:lnTo>
                  <a:pt x="1259173" y="379684"/>
                </a:lnTo>
                <a:lnTo>
                  <a:pt x="1278664" y="327007"/>
                </a:lnTo>
                <a:lnTo>
                  <a:pt x="1297870" y="273809"/>
                </a:lnTo>
                <a:lnTo>
                  <a:pt x="1316789" y="220090"/>
                </a:lnTo>
                <a:lnTo>
                  <a:pt x="1335422" y="165849"/>
                </a:lnTo>
                <a:lnTo>
                  <a:pt x="1353769" y="111087"/>
                </a:lnTo>
                <a:lnTo>
                  <a:pt x="1371831" y="55804"/>
                </a:lnTo>
                <a:lnTo>
                  <a:pt x="1389606" y="0"/>
                </a:lnTo>
              </a:path>
            </a:pathLst>
          </a:custGeom>
          <a:ln w="52354">
            <a:solidFill>
              <a:srgbClr val="000000"/>
            </a:solidFill>
          </a:ln>
        </p:spPr>
        <p:txBody>
          <a:bodyPr wrap="square" lIns="0" tIns="0" rIns="0" bIns="0" rtlCol="0"/>
          <a:lstStyle/>
          <a:p/>
        </p:txBody>
      </p:sp>
      <p:sp>
        <p:nvSpPr>
          <p:cNvPr id="34" name="object 34"/>
          <p:cNvSpPr/>
          <p:nvPr/>
        </p:nvSpPr>
        <p:spPr>
          <a:xfrm>
            <a:off x="15726201" y="8278862"/>
            <a:ext cx="234315" cy="216535"/>
          </a:xfrm>
          <a:custGeom>
            <a:avLst/>
            <a:gdLst/>
            <a:ahLst/>
            <a:cxnLst/>
            <a:rect l="l" t="t" r="r" b="b"/>
            <a:pathLst>
              <a:path w="234315" h="216534">
                <a:moveTo>
                  <a:pt x="101672" y="0"/>
                </a:moveTo>
                <a:lnTo>
                  <a:pt x="0" y="216093"/>
                </a:lnTo>
                <a:lnTo>
                  <a:pt x="233877" y="167779"/>
                </a:lnTo>
                <a:lnTo>
                  <a:pt x="101672" y="0"/>
                </a:lnTo>
                <a:close/>
              </a:path>
            </a:pathLst>
          </a:custGeom>
          <a:solidFill>
            <a:srgbClr val="000000"/>
          </a:solidFill>
        </p:spPr>
        <p:txBody>
          <a:bodyPr wrap="square" lIns="0" tIns="0" rIns="0" bIns="0" rtlCol="0"/>
          <a:lstStyle/>
          <a:p/>
        </p:txBody>
      </p:sp>
      <p:sp>
        <p:nvSpPr>
          <p:cNvPr id="35" name="object 35"/>
          <p:cNvSpPr txBox="1"/>
          <p:nvPr/>
        </p:nvSpPr>
        <p:spPr>
          <a:xfrm>
            <a:off x="13369090" y="2071006"/>
            <a:ext cx="1236345" cy="402590"/>
          </a:xfrm>
          <a:prstGeom prst="rect">
            <a:avLst/>
          </a:prstGeom>
        </p:spPr>
        <p:txBody>
          <a:bodyPr vert="horz" wrap="square" lIns="0" tIns="15240" rIns="0" bIns="0" rtlCol="0">
            <a:spAutoFit/>
          </a:bodyPr>
          <a:lstStyle/>
          <a:p>
            <a:pPr marL="12700">
              <a:lnSpc>
                <a:spcPct val="100000"/>
              </a:lnSpc>
              <a:spcBef>
                <a:spcPts val="120"/>
              </a:spcBef>
            </a:pPr>
            <a:r>
              <a:rPr sz="2450" b="1" spc="25" dirty="0">
                <a:latin typeface="Arial" panose="020B0604020202020204"/>
                <a:cs typeface="Arial" panose="020B0604020202020204"/>
              </a:rPr>
              <a:t>Rank</a:t>
            </a:r>
            <a:r>
              <a:rPr sz="2450" b="1" spc="-80" dirty="0">
                <a:latin typeface="Arial" panose="020B0604020202020204"/>
                <a:cs typeface="Arial" panose="020B0604020202020204"/>
              </a:rPr>
              <a:t> </a:t>
            </a:r>
            <a:r>
              <a:rPr sz="2450" b="1" spc="10" dirty="0">
                <a:latin typeface="Arial" panose="020B0604020202020204"/>
                <a:cs typeface="Arial" panose="020B0604020202020204"/>
              </a:rPr>
              <a:t>40</a:t>
            </a:r>
            <a:endParaRPr sz="2450">
              <a:latin typeface="Arial" panose="020B0604020202020204"/>
              <a:cs typeface="Arial" panose="020B0604020202020204"/>
            </a:endParaRPr>
          </a:p>
        </p:txBody>
      </p:sp>
      <p:sp>
        <p:nvSpPr>
          <p:cNvPr id="36" name="object 36"/>
          <p:cNvSpPr/>
          <p:nvPr/>
        </p:nvSpPr>
        <p:spPr>
          <a:xfrm>
            <a:off x="13917942" y="8284751"/>
            <a:ext cx="1022350" cy="0"/>
          </a:xfrm>
          <a:custGeom>
            <a:avLst/>
            <a:gdLst/>
            <a:ahLst/>
            <a:cxnLst/>
            <a:rect l="l" t="t" r="r" b="b"/>
            <a:pathLst>
              <a:path w="1022350">
                <a:moveTo>
                  <a:pt x="0" y="0"/>
                </a:moveTo>
                <a:lnTo>
                  <a:pt x="1021738" y="0"/>
                </a:lnTo>
              </a:path>
            </a:pathLst>
          </a:custGeom>
          <a:ln w="20941">
            <a:solidFill>
              <a:srgbClr val="000000"/>
            </a:solidFill>
          </a:ln>
        </p:spPr>
        <p:txBody>
          <a:bodyPr wrap="square" lIns="0" tIns="0" rIns="0" bIns="0" rtlCol="0"/>
          <a:lstStyle/>
          <a:p/>
        </p:txBody>
      </p:sp>
      <p:sp>
        <p:nvSpPr>
          <p:cNvPr id="37" name="object 37"/>
          <p:cNvSpPr/>
          <p:nvPr/>
        </p:nvSpPr>
        <p:spPr>
          <a:xfrm>
            <a:off x="14337010" y="6205907"/>
            <a:ext cx="250190" cy="2031364"/>
          </a:xfrm>
          <a:custGeom>
            <a:avLst/>
            <a:gdLst/>
            <a:ahLst/>
            <a:cxnLst/>
            <a:rect l="l" t="t" r="r" b="b"/>
            <a:pathLst>
              <a:path w="250190" h="2031365">
                <a:moveTo>
                  <a:pt x="217876" y="0"/>
                </a:moveTo>
                <a:lnTo>
                  <a:pt x="223598" y="49351"/>
                </a:lnTo>
                <a:lnTo>
                  <a:pt x="228759" y="98744"/>
                </a:lnTo>
                <a:lnTo>
                  <a:pt x="233357" y="148178"/>
                </a:lnTo>
                <a:lnTo>
                  <a:pt x="237394" y="197653"/>
                </a:lnTo>
                <a:lnTo>
                  <a:pt x="240869" y="247169"/>
                </a:lnTo>
                <a:lnTo>
                  <a:pt x="243782" y="296726"/>
                </a:lnTo>
                <a:lnTo>
                  <a:pt x="246134" y="346325"/>
                </a:lnTo>
                <a:lnTo>
                  <a:pt x="247923" y="395964"/>
                </a:lnTo>
                <a:lnTo>
                  <a:pt x="249151" y="445644"/>
                </a:lnTo>
                <a:lnTo>
                  <a:pt x="249817" y="495366"/>
                </a:lnTo>
                <a:lnTo>
                  <a:pt x="249921" y="545128"/>
                </a:lnTo>
                <a:lnTo>
                  <a:pt x="249463" y="594932"/>
                </a:lnTo>
                <a:lnTo>
                  <a:pt x="248443" y="644777"/>
                </a:lnTo>
                <a:lnTo>
                  <a:pt x="246861" y="694663"/>
                </a:lnTo>
                <a:lnTo>
                  <a:pt x="244718" y="744589"/>
                </a:lnTo>
                <a:lnTo>
                  <a:pt x="242013" y="794557"/>
                </a:lnTo>
                <a:lnTo>
                  <a:pt x="238746" y="844566"/>
                </a:lnTo>
                <a:lnTo>
                  <a:pt x="234917" y="894616"/>
                </a:lnTo>
                <a:lnTo>
                  <a:pt x="230526" y="944708"/>
                </a:lnTo>
                <a:lnTo>
                  <a:pt x="225574" y="994840"/>
                </a:lnTo>
                <a:lnTo>
                  <a:pt x="220059" y="1045013"/>
                </a:lnTo>
                <a:lnTo>
                  <a:pt x="213983" y="1095228"/>
                </a:lnTo>
                <a:lnTo>
                  <a:pt x="207345" y="1145483"/>
                </a:lnTo>
                <a:lnTo>
                  <a:pt x="200145" y="1195780"/>
                </a:lnTo>
                <a:lnTo>
                  <a:pt x="192384" y="1246117"/>
                </a:lnTo>
                <a:lnTo>
                  <a:pt x="184060" y="1296496"/>
                </a:lnTo>
                <a:lnTo>
                  <a:pt x="175175" y="1346916"/>
                </a:lnTo>
                <a:lnTo>
                  <a:pt x="165728" y="1397377"/>
                </a:lnTo>
                <a:lnTo>
                  <a:pt x="155719" y="1447879"/>
                </a:lnTo>
                <a:lnTo>
                  <a:pt x="145148" y="1498422"/>
                </a:lnTo>
                <a:lnTo>
                  <a:pt x="134015" y="1549006"/>
                </a:lnTo>
                <a:lnTo>
                  <a:pt x="122321" y="1599631"/>
                </a:lnTo>
                <a:lnTo>
                  <a:pt x="110064" y="1650297"/>
                </a:lnTo>
                <a:lnTo>
                  <a:pt x="97246" y="1701005"/>
                </a:lnTo>
                <a:lnTo>
                  <a:pt x="83866" y="1751753"/>
                </a:lnTo>
                <a:lnTo>
                  <a:pt x="69924" y="1802542"/>
                </a:lnTo>
                <a:lnTo>
                  <a:pt x="55420" y="1853373"/>
                </a:lnTo>
                <a:lnTo>
                  <a:pt x="40355" y="1904245"/>
                </a:lnTo>
                <a:lnTo>
                  <a:pt x="24728" y="1955157"/>
                </a:lnTo>
                <a:lnTo>
                  <a:pt x="8538" y="2006111"/>
                </a:lnTo>
                <a:lnTo>
                  <a:pt x="0" y="2030907"/>
                </a:lnTo>
              </a:path>
            </a:pathLst>
          </a:custGeom>
          <a:ln w="52354">
            <a:solidFill>
              <a:srgbClr val="000000"/>
            </a:solidFill>
          </a:ln>
        </p:spPr>
        <p:txBody>
          <a:bodyPr wrap="square" lIns="0" tIns="0" rIns="0" bIns="0" rtlCol="0"/>
          <a:lstStyle/>
          <a:p/>
        </p:txBody>
      </p:sp>
      <p:sp>
        <p:nvSpPr>
          <p:cNvPr id="38" name="object 38"/>
          <p:cNvSpPr/>
          <p:nvPr/>
        </p:nvSpPr>
        <p:spPr>
          <a:xfrm>
            <a:off x="14244550" y="8177290"/>
            <a:ext cx="202565" cy="236854"/>
          </a:xfrm>
          <a:custGeom>
            <a:avLst/>
            <a:gdLst/>
            <a:ahLst/>
            <a:cxnLst/>
            <a:rect l="l" t="t" r="r" b="b"/>
            <a:pathLst>
              <a:path w="202565" h="236854">
                <a:moveTo>
                  <a:pt x="0" y="0"/>
                </a:moveTo>
                <a:lnTo>
                  <a:pt x="31433" y="236741"/>
                </a:lnTo>
                <a:lnTo>
                  <a:pt x="201962" y="69549"/>
                </a:lnTo>
                <a:lnTo>
                  <a:pt x="0" y="0"/>
                </a:lnTo>
                <a:close/>
              </a:path>
            </a:pathLst>
          </a:custGeom>
          <a:solidFill>
            <a:srgbClr val="000000"/>
          </a:solidFill>
        </p:spPr>
        <p:txBody>
          <a:bodyPr wrap="square" lIns="0" tIns="0" rIns="0" bIns="0" rtlCol="0"/>
          <a:lstStyle/>
          <a:p/>
        </p:txBody>
      </p:sp>
      <p:sp>
        <p:nvSpPr>
          <p:cNvPr id="39" name="object 39"/>
          <p:cNvSpPr txBox="1"/>
          <p:nvPr/>
        </p:nvSpPr>
        <p:spPr>
          <a:xfrm>
            <a:off x="9892757" y="10812017"/>
            <a:ext cx="305435" cy="321945"/>
          </a:xfrm>
          <a:prstGeom prst="rect">
            <a:avLst/>
          </a:prstGeom>
        </p:spPr>
        <p:txBody>
          <a:bodyPr vert="horz" wrap="square" lIns="0" tIns="7620" rIns="0" bIns="0" rtlCol="0">
            <a:spAutoFit/>
          </a:bodyPr>
          <a:lstStyle/>
          <a:p>
            <a:pPr marL="12700">
              <a:lnSpc>
                <a:spcPct val="100000"/>
              </a:lnSpc>
              <a:spcBef>
                <a:spcPts val="60"/>
              </a:spcBef>
            </a:pPr>
            <a:r>
              <a:rPr sz="1950" spc="15" dirty="0">
                <a:latin typeface="Arial" panose="020B0604020202020204"/>
                <a:cs typeface="Arial" panose="020B0604020202020204"/>
              </a:rPr>
              <a:t>41</a:t>
            </a:r>
            <a:endParaRPr sz="1950">
              <a:latin typeface="Arial" panose="020B0604020202020204"/>
              <a:cs typeface="Arial" panose="020B0604020202020204"/>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9892757" y="10812017"/>
            <a:ext cx="305435" cy="321945"/>
          </a:xfrm>
          <a:prstGeom prst="rect">
            <a:avLst/>
          </a:prstGeom>
        </p:spPr>
        <p:txBody>
          <a:bodyPr vert="horz" wrap="square" lIns="0" tIns="7620" rIns="0" bIns="0" rtlCol="0">
            <a:spAutoFit/>
          </a:bodyPr>
          <a:lstStyle/>
          <a:p>
            <a:pPr marL="12700">
              <a:lnSpc>
                <a:spcPct val="100000"/>
              </a:lnSpc>
              <a:spcBef>
                <a:spcPts val="60"/>
              </a:spcBef>
            </a:pPr>
            <a:r>
              <a:rPr sz="1950" spc="15" dirty="0">
                <a:latin typeface="Arial" panose="020B0604020202020204"/>
                <a:cs typeface="Arial" panose="020B0604020202020204"/>
              </a:rPr>
              <a:t>42</a:t>
            </a:r>
            <a:endParaRPr sz="1950">
              <a:latin typeface="Arial" panose="020B0604020202020204"/>
              <a:cs typeface="Arial" panose="020B0604020202020204"/>
            </a:endParaRPr>
          </a:p>
        </p:txBody>
      </p:sp>
      <p:sp>
        <p:nvSpPr>
          <p:cNvPr id="4" name="标题 3"/>
          <p:cNvSpPr/>
          <p:nvPr>
            <p:ph type="title"/>
          </p:nvPr>
        </p:nvSpPr>
        <p:spPr/>
        <p:txBody>
          <a:bodyPr/>
          <a:p>
            <a:endParaRPr lang="zh-CN" altLang="en-US"/>
          </a:p>
        </p:txBody>
      </p:sp>
      <p:pic>
        <p:nvPicPr>
          <p:cNvPr id="5" name="图片 4"/>
          <p:cNvPicPr>
            <a:picLocks noChangeAspect="1"/>
          </p:cNvPicPr>
          <p:nvPr/>
        </p:nvPicPr>
        <p:blipFill>
          <a:blip r:embed="rId1"/>
          <a:stretch>
            <a:fillRect/>
          </a:stretch>
        </p:blipFill>
        <p:spPr>
          <a:xfrm>
            <a:off x="0" y="4123690"/>
            <a:ext cx="20152995" cy="3057525"/>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453102" y="489902"/>
            <a:ext cx="9192895" cy="1370965"/>
          </a:xfrm>
          <a:prstGeom prst="rect">
            <a:avLst/>
          </a:prstGeom>
        </p:spPr>
        <p:txBody>
          <a:bodyPr vert="horz" wrap="square" lIns="0" tIns="17145" rIns="0" bIns="0" rtlCol="0">
            <a:spAutoFit/>
          </a:bodyPr>
          <a:lstStyle/>
          <a:p>
            <a:pPr marL="12700">
              <a:lnSpc>
                <a:spcPct val="100000"/>
              </a:lnSpc>
              <a:spcBef>
                <a:spcPts val="135"/>
              </a:spcBef>
            </a:pPr>
            <a:r>
              <a:rPr sz="8800" spc="150" dirty="0"/>
              <a:t>Evaluation</a:t>
            </a:r>
            <a:r>
              <a:rPr sz="8800" spc="-55" dirty="0"/>
              <a:t> </a:t>
            </a:r>
            <a:r>
              <a:rPr sz="8800" spc="215" dirty="0"/>
              <a:t>Setup</a:t>
            </a:r>
            <a:endParaRPr sz="8800" spc="215" dirty="0"/>
          </a:p>
        </p:txBody>
      </p:sp>
      <p:sp>
        <p:nvSpPr>
          <p:cNvPr id="3" name="object 3"/>
          <p:cNvSpPr txBox="1"/>
          <p:nvPr/>
        </p:nvSpPr>
        <p:spPr>
          <a:xfrm>
            <a:off x="1421811" y="3253483"/>
            <a:ext cx="9998075" cy="6922770"/>
          </a:xfrm>
          <a:prstGeom prst="rect">
            <a:avLst/>
          </a:prstGeom>
        </p:spPr>
        <p:txBody>
          <a:bodyPr vert="horz" wrap="square" lIns="0" tIns="40640" rIns="0" bIns="0" rtlCol="0">
            <a:spAutoFit/>
          </a:bodyPr>
          <a:lstStyle/>
          <a:p>
            <a:pPr marL="588010" marR="160655" indent="-575945">
              <a:lnSpc>
                <a:spcPts val="5190"/>
              </a:lnSpc>
              <a:spcBef>
                <a:spcPts val="320"/>
              </a:spcBef>
              <a:buSzPct val="125000"/>
              <a:buChar char="•"/>
              <a:tabLst>
                <a:tab pos="588010" algn="l"/>
                <a:tab pos="588645" algn="l"/>
              </a:tabLst>
            </a:pPr>
            <a:r>
              <a:rPr sz="4350" spc="-125" dirty="0">
                <a:latin typeface="Arial" panose="020B0604020202020204"/>
                <a:cs typeface="Arial" panose="020B0604020202020204"/>
              </a:rPr>
              <a:t>Two </a:t>
            </a:r>
            <a:r>
              <a:rPr sz="4350" spc="-15" dirty="0">
                <a:latin typeface="Arial" panose="020B0604020202020204"/>
                <a:cs typeface="Arial" panose="020B0604020202020204"/>
              </a:rPr>
              <a:t>servers </a:t>
            </a:r>
            <a:r>
              <a:rPr sz="4350" spc="90" dirty="0">
                <a:latin typeface="Arial" panose="020B0604020202020204"/>
                <a:cs typeface="Arial" panose="020B0604020202020204"/>
              </a:rPr>
              <a:t>with </a:t>
            </a:r>
            <a:r>
              <a:rPr sz="4350" spc="5" dirty="0">
                <a:latin typeface="Arial" panose="020B0604020202020204"/>
                <a:cs typeface="Arial" panose="020B0604020202020204"/>
              </a:rPr>
              <a:t>Intel </a:t>
            </a:r>
            <a:r>
              <a:rPr sz="4350" spc="-20" dirty="0">
                <a:latin typeface="Arial" panose="020B0604020202020204"/>
                <a:cs typeface="Arial" panose="020B0604020202020204"/>
              </a:rPr>
              <a:t>X520-SR2 </a:t>
            </a:r>
            <a:r>
              <a:rPr sz="4350" spc="30" dirty="0">
                <a:latin typeface="Arial" panose="020B0604020202020204"/>
                <a:cs typeface="Arial" panose="020B0604020202020204"/>
              </a:rPr>
              <a:t>dual  </a:t>
            </a:r>
            <a:r>
              <a:rPr sz="4350" spc="110" dirty="0">
                <a:latin typeface="Arial" panose="020B0604020202020204"/>
                <a:cs typeface="Arial" panose="020B0604020202020204"/>
              </a:rPr>
              <a:t>port</a:t>
            </a:r>
            <a:r>
              <a:rPr sz="4350" dirty="0">
                <a:latin typeface="Arial" panose="020B0604020202020204"/>
                <a:cs typeface="Arial" panose="020B0604020202020204"/>
              </a:rPr>
              <a:t> </a:t>
            </a:r>
            <a:r>
              <a:rPr sz="4350" spc="-10" dirty="0">
                <a:latin typeface="Arial" panose="020B0604020202020204"/>
                <a:cs typeface="Arial" panose="020B0604020202020204"/>
              </a:rPr>
              <a:t>NICs</a:t>
            </a:r>
            <a:endParaRPr sz="4350">
              <a:latin typeface="Arial" panose="020B0604020202020204"/>
              <a:cs typeface="Arial" panose="020B0604020202020204"/>
            </a:endParaRPr>
          </a:p>
          <a:p>
            <a:pPr marL="588010" marR="748665" indent="-575945">
              <a:lnSpc>
                <a:spcPts val="5190"/>
              </a:lnSpc>
              <a:spcBef>
                <a:spcPts val="4300"/>
              </a:spcBef>
              <a:buSzPct val="125000"/>
              <a:buChar char="•"/>
              <a:tabLst>
                <a:tab pos="588010" algn="l"/>
                <a:tab pos="588645" algn="l"/>
              </a:tabLst>
            </a:pPr>
            <a:r>
              <a:rPr sz="4350" spc="-20" dirty="0">
                <a:latin typeface="Arial" panose="020B0604020202020204"/>
                <a:cs typeface="Arial" panose="020B0604020202020204"/>
              </a:rPr>
              <a:t>Eiﬀel </a:t>
            </a:r>
            <a:r>
              <a:rPr sz="4350" spc="50" dirty="0">
                <a:latin typeface="Arial" panose="020B0604020202020204"/>
                <a:cs typeface="Arial" panose="020B0604020202020204"/>
              </a:rPr>
              <a:t>implemented </a:t>
            </a:r>
            <a:r>
              <a:rPr sz="4350" spc="5" dirty="0">
                <a:latin typeface="Arial" panose="020B0604020202020204"/>
                <a:cs typeface="Arial" panose="020B0604020202020204"/>
              </a:rPr>
              <a:t>in </a:t>
            </a:r>
            <a:r>
              <a:rPr sz="4350" dirty="0">
                <a:latin typeface="Arial" panose="020B0604020202020204"/>
                <a:cs typeface="Arial" panose="020B0604020202020204"/>
              </a:rPr>
              <a:t>Berkeley  </a:t>
            </a:r>
            <a:r>
              <a:rPr sz="4350" spc="10" dirty="0">
                <a:latin typeface="Arial" panose="020B0604020202020204"/>
                <a:cs typeface="Arial" panose="020B0604020202020204"/>
              </a:rPr>
              <a:t>Extensible </a:t>
            </a:r>
            <a:r>
              <a:rPr sz="4350" spc="30" dirty="0">
                <a:latin typeface="Arial" panose="020B0604020202020204"/>
                <a:cs typeface="Arial" panose="020B0604020202020204"/>
              </a:rPr>
              <a:t>Software </a:t>
            </a:r>
            <a:r>
              <a:rPr sz="4350" spc="75" dirty="0">
                <a:latin typeface="Arial" panose="020B0604020202020204"/>
                <a:cs typeface="Arial" panose="020B0604020202020204"/>
              </a:rPr>
              <a:t>Switch</a:t>
            </a:r>
            <a:r>
              <a:rPr sz="4350" spc="-85" dirty="0">
                <a:latin typeface="Arial" panose="020B0604020202020204"/>
                <a:cs typeface="Arial" panose="020B0604020202020204"/>
              </a:rPr>
              <a:t> </a:t>
            </a:r>
            <a:r>
              <a:rPr sz="4350" spc="-150" dirty="0">
                <a:latin typeface="Arial" panose="020B0604020202020204"/>
                <a:cs typeface="Arial" panose="020B0604020202020204"/>
              </a:rPr>
              <a:t>(BESS)</a:t>
            </a:r>
            <a:endParaRPr sz="4350">
              <a:latin typeface="Arial" panose="020B0604020202020204"/>
              <a:cs typeface="Arial" panose="020B0604020202020204"/>
            </a:endParaRPr>
          </a:p>
          <a:p>
            <a:pPr marL="588010" indent="-575945">
              <a:lnSpc>
                <a:spcPct val="100000"/>
              </a:lnSpc>
              <a:spcBef>
                <a:spcPts val="4015"/>
              </a:spcBef>
              <a:buSzPct val="125000"/>
              <a:buChar char="•"/>
              <a:tabLst>
                <a:tab pos="588010" algn="l"/>
                <a:tab pos="588645" algn="l"/>
              </a:tabLst>
            </a:pPr>
            <a:r>
              <a:rPr sz="4350" spc="-70" dirty="0">
                <a:latin typeface="Arial" panose="020B0604020202020204"/>
                <a:cs typeface="Arial" panose="020B0604020202020204"/>
              </a:rPr>
              <a:t>BESS </a:t>
            </a:r>
            <a:r>
              <a:rPr sz="4350" spc="10" dirty="0">
                <a:latin typeface="Arial" panose="020B0604020202020204"/>
                <a:cs typeface="Arial" panose="020B0604020202020204"/>
              </a:rPr>
              <a:t>runs </a:t>
            </a:r>
            <a:r>
              <a:rPr sz="4350" spc="50" dirty="0">
                <a:latin typeface="Arial" panose="020B0604020202020204"/>
                <a:cs typeface="Arial" panose="020B0604020202020204"/>
              </a:rPr>
              <a:t>on </a:t>
            </a:r>
            <a:r>
              <a:rPr sz="4350" spc="-70" dirty="0">
                <a:latin typeface="Arial" panose="020B0604020202020204"/>
                <a:cs typeface="Arial" panose="020B0604020202020204"/>
              </a:rPr>
              <a:t>a </a:t>
            </a:r>
            <a:r>
              <a:rPr sz="4350" spc="5" dirty="0">
                <a:latin typeface="Arial" panose="020B0604020202020204"/>
                <a:cs typeface="Arial" panose="020B0604020202020204"/>
              </a:rPr>
              <a:t>single </a:t>
            </a:r>
            <a:r>
              <a:rPr sz="4350" spc="70" dirty="0">
                <a:latin typeface="Arial" panose="020B0604020202020204"/>
                <a:cs typeface="Arial" panose="020B0604020202020204"/>
              </a:rPr>
              <a:t>dedicated</a:t>
            </a:r>
            <a:r>
              <a:rPr sz="4350" spc="105" dirty="0">
                <a:latin typeface="Arial" panose="020B0604020202020204"/>
                <a:cs typeface="Arial" panose="020B0604020202020204"/>
              </a:rPr>
              <a:t> </a:t>
            </a:r>
            <a:r>
              <a:rPr sz="4350" spc="30" dirty="0">
                <a:latin typeface="Arial" panose="020B0604020202020204"/>
                <a:cs typeface="Arial" panose="020B0604020202020204"/>
              </a:rPr>
              <a:t>core</a:t>
            </a:r>
            <a:endParaRPr sz="4350">
              <a:latin typeface="Arial" panose="020B0604020202020204"/>
              <a:cs typeface="Arial" panose="020B0604020202020204"/>
            </a:endParaRPr>
          </a:p>
          <a:p>
            <a:pPr marL="588010" marR="1364615" indent="-575945">
              <a:lnSpc>
                <a:spcPts val="5190"/>
              </a:lnSpc>
              <a:spcBef>
                <a:spcPts val="4375"/>
              </a:spcBef>
              <a:buSzPct val="125000"/>
              <a:buChar char="•"/>
              <a:tabLst>
                <a:tab pos="588010" algn="l"/>
                <a:tab pos="588645" algn="l"/>
              </a:tabLst>
            </a:pPr>
            <a:r>
              <a:rPr sz="4350" spc="-45" dirty="0">
                <a:latin typeface="Arial" panose="020B0604020202020204"/>
                <a:cs typeface="Arial" panose="020B0604020202020204"/>
              </a:rPr>
              <a:t>Traﬃc </a:t>
            </a:r>
            <a:r>
              <a:rPr sz="4350" spc="20" dirty="0">
                <a:latin typeface="Arial" panose="020B0604020202020204"/>
                <a:cs typeface="Arial" panose="020B0604020202020204"/>
              </a:rPr>
              <a:t>generated </a:t>
            </a:r>
            <a:r>
              <a:rPr sz="4350" spc="25" dirty="0">
                <a:latin typeface="Arial" panose="020B0604020202020204"/>
                <a:cs typeface="Arial" panose="020B0604020202020204"/>
              </a:rPr>
              <a:t>using </a:t>
            </a:r>
            <a:r>
              <a:rPr sz="4350" spc="-70" dirty="0">
                <a:latin typeface="Arial" panose="020B0604020202020204"/>
                <a:cs typeface="Arial" panose="020B0604020202020204"/>
              </a:rPr>
              <a:t>BESS  </a:t>
            </a:r>
            <a:r>
              <a:rPr sz="4350" dirty="0">
                <a:latin typeface="Arial" panose="020B0604020202020204"/>
                <a:cs typeface="Arial" panose="020B0604020202020204"/>
              </a:rPr>
              <a:t>FlowGen </a:t>
            </a:r>
            <a:r>
              <a:rPr sz="4350" spc="90" dirty="0">
                <a:latin typeface="Arial" panose="020B0604020202020204"/>
                <a:cs typeface="Arial" panose="020B0604020202020204"/>
              </a:rPr>
              <a:t>with </a:t>
            </a:r>
            <a:r>
              <a:rPr sz="4350" spc="10" dirty="0">
                <a:latin typeface="Arial" panose="020B0604020202020204"/>
                <a:cs typeface="Arial" panose="020B0604020202020204"/>
              </a:rPr>
              <a:t>varying </a:t>
            </a:r>
            <a:r>
              <a:rPr sz="4350" spc="40" dirty="0">
                <a:latin typeface="Arial" panose="020B0604020202020204"/>
                <a:cs typeface="Arial" panose="020B0604020202020204"/>
              </a:rPr>
              <a:t>number</a:t>
            </a:r>
            <a:r>
              <a:rPr sz="4350" spc="-145" dirty="0">
                <a:latin typeface="Arial" panose="020B0604020202020204"/>
                <a:cs typeface="Arial" panose="020B0604020202020204"/>
              </a:rPr>
              <a:t> </a:t>
            </a:r>
            <a:r>
              <a:rPr sz="4350" spc="85" dirty="0">
                <a:latin typeface="Arial" panose="020B0604020202020204"/>
                <a:cs typeface="Arial" panose="020B0604020202020204"/>
              </a:rPr>
              <a:t>of  </a:t>
            </a:r>
            <a:r>
              <a:rPr sz="4350" spc="70" dirty="0">
                <a:latin typeface="Arial" panose="020B0604020202020204"/>
                <a:cs typeface="Arial" panose="020B0604020202020204"/>
              </a:rPr>
              <a:t>flows </a:t>
            </a:r>
            <a:r>
              <a:rPr sz="4350" spc="35" dirty="0">
                <a:latin typeface="Arial" panose="020B0604020202020204"/>
                <a:cs typeface="Arial" panose="020B0604020202020204"/>
              </a:rPr>
              <a:t>and </a:t>
            </a:r>
            <a:r>
              <a:rPr sz="4350" spc="55" dirty="0">
                <a:latin typeface="Arial" panose="020B0604020202020204"/>
                <a:cs typeface="Arial" panose="020B0604020202020204"/>
              </a:rPr>
              <a:t>fixed </a:t>
            </a:r>
            <a:r>
              <a:rPr sz="4350" spc="30" dirty="0">
                <a:latin typeface="Arial" panose="020B0604020202020204"/>
                <a:cs typeface="Arial" panose="020B0604020202020204"/>
              </a:rPr>
              <a:t>1500B</a:t>
            </a:r>
            <a:r>
              <a:rPr sz="4350" spc="-150" dirty="0">
                <a:latin typeface="Arial" panose="020B0604020202020204"/>
                <a:cs typeface="Arial" panose="020B0604020202020204"/>
              </a:rPr>
              <a:t> </a:t>
            </a:r>
            <a:r>
              <a:rPr sz="4350" spc="65" dirty="0">
                <a:latin typeface="Arial" panose="020B0604020202020204"/>
                <a:cs typeface="Arial" panose="020B0604020202020204"/>
              </a:rPr>
              <a:t>packets</a:t>
            </a:r>
            <a:endParaRPr sz="4350">
              <a:latin typeface="Arial" panose="020B0604020202020204"/>
              <a:cs typeface="Arial" panose="020B0604020202020204"/>
            </a:endParaRPr>
          </a:p>
        </p:txBody>
      </p:sp>
      <p:sp>
        <p:nvSpPr>
          <p:cNvPr id="4" name="object 4"/>
          <p:cNvSpPr/>
          <p:nvPr/>
        </p:nvSpPr>
        <p:spPr>
          <a:xfrm>
            <a:off x="13182844" y="8335356"/>
            <a:ext cx="1570632" cy="1570632"/>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17831917" y="8335356"/>
            <a:ext cx="1570632" cy="1570632"/>
          </a:xfrm>
          <a:prstGeom prst="rect">
            <a:avLst/>
          </a:prstGeom>
          <a:blipFill>
            <a:blip r:embed="rId1" cstate="print"/>
            <a:stretch>
              <a:fillRect/>
            </a:stretch>
          </a:blipFill>
        </p:spPr>
        <p:txBody>
          <a:bodyPr wrap="square" lIns="0" tIns="0" rIns="0" bIns="0" rtlCol="0"/>
          <a:lstStyle/>
          <a:p/>
        </p:txBody>
      </p:sp>
      <p:sp>
        <p:nvSpPr>
          <p:cNvPr id="6" name="object 6"/>
          <p:cNvSpPr/>
          <p:nvPr/>
        </p:nvSpPr>
        <p:spPr>
          <a:xfrm>
            <a:off x="14513997" y="8834687"/>
            <a:ext cx="3557904" cy="572135"/>
          </a:xfrm>
          <a:custGeom>
            <a:avLst/>
            <a:gdLst/>
            <a:ahLst/>
            <a:cxnLst/>
            <a:rect l="l" t="t" r="r" b="b"/>
            <a:pathLst>
              <a:path w="3557905" h="572134">
                <a:moveTo>
                  <a:pt x="479124" y="430670"/>
                </a:moveTo>
                <a:lnTo>
                  <a:pt x="479124" y="571972"/>
                </a:lnTo>
                <a:lnTo>
                  <a:pt x="0" y="285986"/>
                </a:lnTo>
                <a:lnTo>
                  <a:pt x="479124" y="0"/>
                </a:lnTo>
                <a:lnTo>
                  <a:pt x="479124" y="141302"/>
                </a:lnTo>
                <a:lnTo>
                  <a:pt x="3078276" y="141302"/>
                </a:lnTo>
                <a:lnTo>
                  <a:pt x="3078276" y="0"/>
                </a:lnTo>
                <a:lnTo>
                  <a:pt x="3557401" y="285986"/>
                </a:lnTo>
                <a:lnTo>
                  <a:pt x="3078276" y="571972"/>
                </a:lnTo>
                <a:lnTo>
                  <a:pt x="3078276" y="430670"/>
                </a:lnTo>
                <a:lnTo>
                  <a:pt x="479124" y="430670"/>
                </a:lnTo>
                <a:close/>
              </a:path>
            </a:pathLst>
          </a:custGeom>
          <a:ln w="52354">
            <a:solidFill>
              <a:srgbClr val="000000"/>
            </a:solidFill>
          </a:ln>
        </p:spPr>
        <p:txBody>
          <a:bodyPr wrap="square" lIns="0" tIns="0" rIns="0" bIns="0" rtlCol="0"/>
          <a:lstStyle/>
          <a:p/>
        </p:txBody>
      </p:sp>
      <p:sp>
        <p:nvSpPr>
          <p:cNvPr id="7" name="object 7"/>
          <p:cNvSpPr txBox="1"/>
          <p:nvPr/>
        </p:nvSpPr>
        <p:spPr>
          <a:xfrm>
            <a:off x="15662216" y="8280241"/>
            <a:ext cx="1253490" cy="402590"/>
          </a:xfrm>
          <a:prstGeom prst="rect">
            <a:avLst/>
          </a:prstGeom>
        </p:spPr>
        <p:txBody>
          <a:bodyPr vert="horz" wrap="square" lIns="0" tIns="15240" rIns="0" bIns="0" rtlCol="0">
            <a:spAutoFit/>
          </a:bodyPr>
          <a:lstStyle/>
          <a:p>
            <a:pPr marL="12700">
              <a:lnSpc>
                <a:spcPct val="100000"/>
              </a:lnSpc>
              <a:spcBef>
                <a:spcPts val="120"/>
              </a:spcBef>
            </a:pPr>
            <a:r>
              <a:rPr sz="2450" b="1" spc="10" dirty="0">
                <a:latin typeface="Arial" panose="020B0604020202020204"/>
                <a:cs typeface="Arial" panose="020B0604020202020204"/>
              </a:rPr>
              <a:t>10</a:t>
            </a:r>
            <a:r>
              <a:rPr sz="2450" b="1" spc="-75" dirty="0">
                <a:latin typeface="Arial" panose="020B0604020202020204"/>
                <a:cs typeface="Arial" panose="020B0604020202020204"/>
              </a:rPr>
              <a:t> </a:t>
            </a:r>
            <a:r>
              <a:rPr sz="2450" b="1" spc="-10" dirty="0">
                <a:latin typeface="Arial" panose="020B0604020202020204"/>
                <a:cs typeface="Arial" panose="020B0604020202020204"/>
              </a:rPr>
              <a:t>Gbps</a:t>
            </a:r>
            <a:endParaRPr sz="2450">
              <a:latin typeface="Arial" panose="020B0604020202020204"/>
              <a:cs typeface="Arial" panose="020B0604020202020204"/>
            </a:endParaRPr>
          </a:p>
        </p:txBody>
      </p:sp>
      <p:sp>
        <p:nvSpPr>
          <p:cNvPr id="8" name="object 8"/>
          <p:cNvSpPr/>
          <p:nvPr/>
        </p:nvSpPr>
        <p:spPr>
          <a:xfrm>
            <a:off x="16858293" y="2208862"/>
            <a:ext cx="3111500" cy="1203325"/>
          </a:xfrm>
          <a:custGeom>
            <a:avLst/>
            <a:gdLst/>
            <a:ahLst/>
            <a:cxnLst/>
            <a:rect l="l" t="t" r="r" b="b"/>
            <a:pathLst>
              <a:path w="3111500" h="1203325">
                <a:moveTo>
                  <a:pt x="0" y="0"/>
                </a:moveTo>
                <a:lnTo>
                  <a:pt x="3111496" y="0"/>
                </a:lnTo>
                <a:lnTo>
                  <a:pt x="3111496" y="1203299"/>
                </a:lnTo>
                <a:lnTo>
                  <a:pt x="0" y="1203299"/>
                </a:lnTo>
                <a:lnTo>
                  <a:pt x="0" y="0"/>
                </a:lnTo>
                <a:close/>
              </a:path>
            </a:pathLst>
          </a:custGeom>
          <a:solidFill>
            <a:srgbClr val="00A2FF"/>
          </a:solidFill>
        </p:spPr>
        <p:txBody>
          <a:bodyPr wrap="square" lIns="0" tIns="0" rIns="0" bIns="0" rtlCol="0"/>
          <a:lstStyle/>
          <a:p/>
        </p:txBody>
      </p:sp>
      <p:sp>
        <p:nvSpPr>
          <p:cNvPr id="9" name="object 9"/>
          <p:cNvSpPr txBox="1"/>
          <p:nvPr/>
        </p:nvSpPr>
        <p:spPr>
          <a:xfrm>
            <a:off x="17253790" y="2584079"/>
            <a:ext cx="2316480" cy="427990"/>
          </a:xfrm>
          <a:prstGeom prst="rect">
            <a:avLst/>
          </a:prstGeom>
        </p:spPr>
        <p:txBody>
          <a:bodyPr vert="horz" wrap="square" lIns="0" tIns="17145" rIns="0" bIns="0" rtlCol="0">
            <a:spAutoFit/>
          </a:bodyPr>
          <a:lstStyle/>
          <a:p>
            <a:pPr marL="12700">
              <a:lnSpc>
                <a:spcPct val="100000"/>
              </a:lnSpc>
              <a:spcBef>
                <a:spcPts val="135"/>
              </a:spcBef>
            </a:pPr>
            <a:r>
              <a:rPr sz="2600" spc="65" dirty="0">
                <a:solidFill>
                  <a:srgbClr val="FFFFFF"/>
                </a:solidFill>
                <a:latin typeface="Arial" panose="020B0604020202020204"/>
                <a:cs typeface="Arial" panose="020B0604020202020204"/>
              </a:rPr>
              <a:t>Measurements</a:t>
            </a:r>
            <a:endParaRPr sz="2600">
              <a:latin typeface="Arial" panose="020B0604020202020204"/>
              <a:cs typeface="Arial" panose="020B0604020202020204"/>
            </a:endParaRPr>
          </a:p>
        </p:txBody>
      </p:sp>
      <p:sp>
        <p:nvSpPr>
          <p:cNvPr id="10" name="object 10"/>
          <p:cNvSpPr txBox="1"/>
          <p:nvPr/>
        </p:nvSpPr>
        <p:spPr>
          <a:xfrm>
            <a:off x="16893097" y="6753335"/>
            <a:ext cx="3042285" cy="1091565"/>
          </a:xfrm>
          <a:prstGeom prst="rect">
            <a:avLst/>
          </a:prstGeom>
          <a:solidFill>
            <a:srgbClr val="00A2FF"/>
          </a:solidFill>
        </p:spPr>
        <p:txBody>
          <a:bodyPr vert="horz" wrap="square" lIns="0" tIns="340360" rIns="0" bIns="0" rtlCol="0">
            <a:spAutoFit/>
          </a:bodyPr>
          <a:lstStyle/>
          <a:p>
            <a:pPr algn="ctr">
              <a:lnSpc>
                <a:spcPct val="100000"/>
              </a:lnSpc>
              <a:spcBef>
                <a:spcPts val="2680"/>
              </a:spcBef>
            </a:pPr>
            <a:r>
              <a:rPr sz="2600" spc="20" dirty="0">
                <a:solidFill>
                  <a:srgbClr val="FFFFFF"/>
                </a:solidFill>
                <a:latin typeface="Arial" panose="020B0604020202020204"/>
                <a:cs typeface="Arial" panose="020B0604020202020204"/>
              </a:rPr>
              <a:t>NIC</a:t>
            </a:r>
            <a:endParaRPr sz="2600">
              <a:latin typeface="Arial" panose="020B0604020202020204"/>
              <a:cs typeface="Arial" panose="020B0604020202020204"/>
            </a:endParaRPr>
          </a:p>
        </p:txBody>
      </p:sp>
      <p:sp>
        <p:nvSpPr>
          <p:cNvPr id="11" name="object 11"/>
          <p:cNvSpPr/>
          <p:nvPr/>
        </p:nvSpPr>
        <p:spPr>
          <a:xfrm>
            <a:off x="16858293" y="4481098"/>
            <a:ext cx="3111500" cy="1203325"/>
          </a:xfrm>
          <a:custGeom>
            <a:avLst/>
            <a:gdLst/>
            <a:ahLst/>
            <a:cxnLst/>
            <a:rect l="l" t="t" r="r" b="b"/>
            <a:pathLst>
              <a:path w="3111500" h="1203325">
                <a:moveTo>
                  <a:pt x="0" y="0"/>
                </a:moveTo>
                <a:lnTo>
                  <a:pt x="3111496" y="0"/>
                </a:lnTo>
                <a:lnTo>
                  <a:pt x="3111496" y="1203300"/>
                </a:lnTo>
                <a:lnTo>
                  <a:pt x="0" y="1203300"/>
                </a:lnTo>
                <a:lnTo>
                  <a:pt x="0" y="0"/>
                </a:lnTo>
                <a:close/>
              </a:path>
            </a:pathLst>
          </a:custGeom>
          <a:solidFill>
            <a:srgbClr val="00A2FF"/>
          </a:solidFill>
        </p:spPr>
        <p:txBody>
          <a:bodyPr wrap="square" lIns="0" tIns="0" rIns="0" bIns="0" rtlCol="0"/>
          <a:lstStyle/>
          <a:p/>
        </p:txBody>
      </p:sp>
      <p:sp>
        <p:nvSpPr>
          <p:cNvPr id="12" name="object 12"/>
          <p:cNvSpPr txBox="1"/>
          <p:nvPr/>
        </p:nvSpPr>
        <p:spPr>
          <a:xfrm>
            <a:off x="16858293" y="4856261"/>
            <a:ext cx="3111500" cy="427990"/>
          </a:xfrm>
          <a:prstGeom prst="rect">
            <a:avLst/>
          </a:prstGeom>
        </p:spPr>
        <p:txBody>
          <a:bodyPr vert="horz" wrap="square" lIns="0" tIns="17145" rIns="0" bIns="0" rtlCol="0">
            <a:spAutoFit/>
          </a:bodyPr>
          <a:lstStyle/>
          <a:p>
            <a:pPr marL="10160" algn="ctr">
              <a:lnSpc>
                <a:spcPct val="100000"/>
              </a:lnSpc>
              <a:spcBef>
                <a:spcPts val="135"/>
              </a:spcBef>
            </a:pPr>
            <a:r>
              <a:rPr sz="2600" dirty="0">
                <a:solidFill>
                  <a:srgbClr val="FFFFFF"/>
                </a:solidFill>
                <a:latin typeface="Arial" panose="020B0604020202020204"/>
                <a:cs typeface="Arial" panose="020B0604020202020204"/>
              </a:rPr>
              <a:t>BESS</a:t>
            </a:r>
            <a:endParaRPr sz="2600">
              <a:latin typeface="Arial" panose="020B0604020202020204"/>
              <a:cs typeface="Arial" panose="020B0604020202020204"/>
            </a:endParaRPr>
          </a:p>
        </p:txBody>
      </p:sp>
      <p:sp>
        <p:nvSpPr>
          <p:cNvPr id="13" name="object 13"/>
          <p:cNvSpPr/>
          <p:nvPr/>
        </p:nvSpPr>
        <p:spPr>
          <a:xfrm>
            <a:off x="18414046" y="3518951"/>
            <a:ext cx="0" cy="1045844"/>
          </a:xfrm>
          <a:custGeom>
            <a:avLst/>
            <a:gdLst/>
            <a:ahLst/>
            <a:cxnLst/>
            <a:rect l="l" t="t" r="r" b="b"/>
            <a:pathLst>
              <a:path h="1045845">
                <a:moveTo>
                  <a:pt x="0" y="0"/>
                </a:moveTo>
                <a:lnTo>
                  <a:pt x="0" y="1045726"/>
                </a:lnTo>
              </a:path>
            </a:pathLst>
          </a:custGeom>
          <a:ln w="20941">
            <a:solidFill>
              <a:srgbClr val="000000"/>
            </a:solidFill>
          </a:ln>
        </p:spPr>
        <p:txBody>
          <a:bodyPr wrap="square" lIns="0" tIns="0" rIns="0" bIns="0" rtlCol="0"/>
          <a:lstStyle/>
          <a:p/>
        </p:txBody>
      </p:sp>
      <p:sp>
        <p:nvSpPr>
          <p:cNvPr id="14" name="object 14"/>
          <p:cNvSpPr/>
          <p:nvPr/>
        </p:nvSpPr>
        <p:spPr>
          <a:xfrm>
            <a:off x="18363786" y="3428901"/>
            <a:ext cx="100965" cy="100965"/>
          </a:xfrm>
          <a:custGeom>
            <a:avLst/>
            <a:gdLst/>
            <a:ahLst/>
            <a:cxnLst/>
            <a:rect l="l" t="t" r="r" b="b"/>
            <a:pathLst>
              <a:path w="100965" h="100964">
                <a:moveTo>
                  <a:pt x="50260" y="0"/>
                </a:moveTo>
                <a:lnTo>
                  <a:pt x="0" y="100520"/>
                </a:lnTo>
                <a:lnTo>
                  <a:pt x="100520" y="100520"/>
                </a:lnTo>
                <a:lnTo>
                  <a:pt x="50260" y="0"/>
                </a:lnTo>
                <a:close/>
              </a:path>
            </a:pathLst>
          </a:custGeom>
          <a:solidFill>
            <a:srgbClr val="000000"/>
          </a:solidFill>
        </p:spPr>
        <p:txBody>
          <a:bodyPr wrap="square" lIns="0" tIns="0" rIns="0" bIns="0" rtlCol="0"/>
          <a:lstStyle/>
          <a:p/>
        </p:txBody>
      </p:sp>
      <p:sp>
        <p:nvSpPr>
          <p:cNvPr id="15" name="object 15"/>
          <p:cNvSpPr/>
          <p:nvPr/>
        </p:nvSpPr>
        <p:spPr>
          <a:xfrm>
            <a:off x="18414046" y="5841347"/>
            <a:ext cx="0" cy="942975"/>
          </a:xfrm>
          <a:custGeom>
            <a:avLst/>
            <a:gdLst/>
            <a:ahLst/>
            <a:cxnLst/>
            <a:rect l="l" t="t" r="r" b="b"/>
            <a:pathLst>
              <a:path h="942975">
                <a:moveTo>
                  <a:pt x="0" y="0"/>
                </a:moveTo>
                <a:lnTo>
                  <a:pt x="0" y="942411"/>
                </a:lnTo>
              </a:path>
            </a:pathLst>
          </a:custGeom>
          <a:ln w="20941">
            <a:solidFill>
              <a:srgbClr val="000000"/>
            </a:solidFill>
          </a:ln>
        </p:spPr>
        <p:txBody>
          <a:bodyPr wrap="square" lIns="0" tIns="0" rIns="0" bIns="0" rtlCol="0"/>
          <a:lstStyle/>
          <a:p/>
        </p:txBody>
      </p:sp>
      <p:sp>
        <p:nvSpPr>
          <p:cNvPr id="16" name="object 16"/>
          <p:cNvSpPr/>
          <p:nvPr/>
        </p:nvSpPr>
        <p:spPr>
          <a:xfrm>
            <a:off x="18363786" y="5751298"/>
            <a:ext cx="100965" cy="100965"/>
          </a:xfrm>
          <a:custGeom>
            <a:avLst/>
            <a:gdLst/>
            <a:ahLst/>
            <a:cxnLst/>
            <a:rect l="l" t="t" r="r" b="b"/>
            <a:pathLst>
              <a:path w="100965" h="100964">
                <a:moveTo>
                  <a:pt x="50260" y="0"/>
                </a:moveTo>
                <a:lnTo>
                  <a:pt x="0" y="100520"/>
                </a:lnTo>
                <a:lnTo>
                  <a:pt x="100520" y="100520"/>
                </a:lnTo>
                <a:lnTo>
                  <a:pt x="50260" y="0"/>
                </a:lnTo>
                <a:close/>
              </a:path>
            </a:pathLst>
          </a:custGeom>
          <a:solidFill>
            <a:srgbClr val="000000"/>
          </a:solidFill>
        </p:spPr>
        <p:txBody>
          <a:bodyPr wrap="square" lIns="0" tIns="0" rIns="0" bIns="0" rtlCol="0"/>
          <a:lstStyle/>
          <a:p/>
        </p:txBody>
      </p:sp>
      <p:sp>
        <p:nvSpPr>
          <p:cNvPr id="17" name="object 17"/>
          <p:cNvSpPr txBox="1"/>
          <p:nvPr/>
        </p:nvSpPr>
        <p:spPr>
          <a:xfrm>
            <a:off x="12412407" y="2208862"/>
            <a:ext cx="3112135" cy="1203325"/>
          </a:xfrm>
          <a:prstGeom prst="rect">
            <a:avLst/>
          </a:prstGeom>
          <a:solidFill>
            <a:srgbClr val="00A2FF"/>
          </a:solidFill>
        </p:spPr>
        <p:txBody>
          <a:bodyPr vert="horz" wrap="square" lIns="0" tIns="5715" rIns="0" bIns="0" rtlCol="0">
            <a:spAutoFit/>
          </a:bodyPr>
          <a:lstStyle/>
          <a:p>
            <a:pPr>
              <a:lnSpc>
                <a:spcPct val="100000"/>
              </a:lnSpc>
              <a:spcBef>
                <a:spcPts val="45"/>
              </a:spcBef>
            </a:pPr>
            <a:endParaRPr sz="2650">
              <a:latin typeface="Times New Roman" panose="02020603050405020304"/>
              <a:cs typeface="Times New Roman" panose="02020603050405020304"/>
            </a:endParaRPr>
          </a:p>
          <a:p>
            <a:pPr marL="864235">
              <a:lnSpc>
                <a:spcPct val="100000"/>
              </a:lnSpc>
            </a:pPr>
            <a:r>
              <a:rPr sz="2600" spc="55" dirty="0">
                <a:solidFill>
                  <a:srgbClr val="FFFFFF"/>
                </a:solidFill>
                <a:latin typeface="Arial" panose="020B0604020202020204"/>
                <a:cs typeface="Arial" panose="020B0604020202020204"/>
              </a:rPr>
              <a:t>FlowGen</a:t>
            </a:r>
            <a:endParaRPr sz="2600">
              <a:latin typeface="Arial" panose="020B0604020202020204"/>
              <a:cs typeface="Arial" panose="020B0604020202020204"/>
            </a:endParaRPr>
          </a:p>
        </p:txBody>
      </p:sp>
      <p:sp>
        <p:nvSpPr>
          <p:cNvPr id="18" name="object 18"/>
          <p:cNvSpPr txBox="1"/>
          <p:nvPr/>
        </p:nvSpPr>
        <p:spPr>
          <a:xfrm>
            <a:off x="12447223" y="6753335"/>
            <a:ext cx="3042285" cy="1091565"/>
          </a:xfrm>
          <a:prstGeom prst="rect">
            <a:avLst/>
          </a:prstGeom>
          <a:solidFill>
            <a:srgbClr val="00A2FF"/>
          </a:solidFill>
        </p:spPr>
        <p:txBody>
          <a:bodyPr vert="horz" wrap="square" lIns="0" tIns="340360" rIns="0" bIns="0" rtlCol="0">
            <a:spAutoFit/>
          </a:bodyPr>
          <a:lstStyle/>
          <a:p>
            <a:pPr marR="1270" algn="ctr">
              <a:lnSpc>
                <a:spcPct val="100000"/>
              </a:lnSpc>
              <a:spcBef>
                <a:spcPts val="2680"/>
              </a:spcBef>
            </a:pPr>
            <a:r>
              <a:rPr sz="2600" spc="20" dirty="0">
                <a:solidFill>
                  <a:srgbClr val="FFFFFF"/>
                </a:solidFill>
                <a:latin typeface="Arial" panose="020B0604020202020204"/>
                <a:cs typeface="Arial" panose="020B0604020202020204"/>
              </a:rPr>
              <a:t>NIC</a:t>
            </a:r>
            <a:endParaRPr sz="2600">
              <a:latin typeface="Arial" panose="020B0604020202020204"/>
              <a:cs typeface="Arial" panose="020B0604020202020204"/>
            </a:endParaRPr>
          </a:p>
        </p:txBody>
      </p:sp>
      <p:sp>
        <p:nvSpPr>
          <p:cNvPr id="19" name="object 19"/>
          <p:cNvSpPr/>
          <p:nvPr/>
        </p:nvSpPr>
        <p:spPr>
          <a:xfrm>
            <a:off x="12412407" y="4481098"/>
            <a:ext cx="3112135" cy="1203325"/>
          </a:xfrm>
          <a:custGeom>
            <a:avLst/>
            <a:gdLst/>
            <a:ahLst/>
            <a:cxnLst/>
            <a:rect l="l" t="t" r="r" b="b"/>
            <a:pathLst>
              <a:path w="3112134" h="1203325">
                <a:moveTo>
                  <a:pt x="0" y="0"/>
                </a:moveTo>
                <a:lnTo>
                  <a:pt x="3111507" y="0"/>
                </a:lnTo>
                <a:lnTo>
                  <a:pt x="3111507" y="1203300"/>
                </a:lnTo>
                <a:lnTo>
                  <a:pt x="0" y="1203300"/>
                </a:lnTo>
                <a:lnTo>
                  <a:pt x="0" y="0"/>
                </a:lnTo>
                <a:close/>
              </a:path>
            </a:pathLst>
          </a:custGeom>
          <a:solidFill>
            <a:srgbClr val="00A2FF"/>
          </a:solidFill>
        </p:spPr>
        <p:txBody>
          <a:bodyPr wrap="square" lIns="0" tIns="0" rIns="0" bIns="0" rtlCol="0"/>
          <a:lstStyle/>
          <a:p/>
        </p:txBody>
      </p:sp>
      <p:sp>
        <p:nvSpPr>
          <p:cNvPr id="20" name="object 20"/>
          <p:cNvSpPr txBox="1"/>
          <p:nvPr/>
        </p:nvSpPr>
        <p:spPr>
          <a:xfrm>
            <a:off x="12412407" y="4856261"/>
            <a:ext cx="3112135" cy="427990"/>
          </a:xfrm>
          <a:prstGeom prst="rect">
            <a:avLst/>
          </a:prstGeom>
        </p:spPr>
        <p:txBody>
          <a:bodyPr vert="horz" wrap="square" lIns="0" tIns="17145" rIns="0" bIns="0" rtlCol="0">
            <a:spAutoFit/>
          </a:bodyPr>
          <a:lstStyle/>
          <a:p>
            <a:pPr marL="1270" algn="ctr">
              <a:lnSpc>
                <a:spcPct val="100000"/>
              </a:lnSpc>
              <a:spcBef>
                <a:spcPts val="135"/>
              </a:spcBef>
            </a:pPr>
            <a:r>
              <a:rPr sz="2600" dirty="0">
                <a:solidFill>
                  <a:srgbClr val="FFFFFF"/>
                </a:solidFill>
                <a:latin typeface="Arial" panose="020B0604020202020204"/>
                <a:cs typeface="Arial" panose="020B0604020202020204"/>
              </a:rPr>
              <a:t>BESS</a:t>
            </a:r>
            <a:endParaRPr sz="2600">
              <a:latin typeface="Arial" panose="020B0604020202020204"/>
              <a:cs typeface="Arial" panose="020B0604020202020204"/>
            </a:endParaRPr>
          </a:p>
        </p:txBody>
      </p:sp>
      <p:sp>
        <p:nvSpPr>
          <p:cNvPr id="21" name="object 21"/>
          <p:cNvSpPr/>
          <p:nvPr/>
        </p:nvSpPr>
        <p:spPr>
          <a:xfrm>
            <a:off x="13968161" y="3428901"/>
            <a:ext cx="0" cy="1045844"/>
          </a:xfrm>
          <a:custGeom>
            <a:avLst/>
            <a:gdLst/>
            <a:ahLst/>
            <a:cxnLst/>
            <a:rect l="l" t="t" r="r" b="b"/>
            <a:pathLst>
              <a:path h="1045845">
                <a:moveTo>
                  <a:pt x="0" y="0"/>
                </a:moveTo>
                <a:lnTo>
                  <a:pt x="0" y="1045726"/>
                </a:lnTo>
              </a:path>
            </a:pathLst>
          </a:custGeom>
          <a:ln w="20941">
            <a:solidFill>
              <a:srgbClr val="000000"/>
            </a:solidFill>
          </a:ln>
        </p:spPr>
        <p:txBody>
          <a:bodyPr wrap="square" lIns="0" tIns="0" rIns="0" bIns="0" rtlCol="0"/>
          <a:lstStyle/>
          <a:p/>
        </p:txBody>
      </p:sp>
      <p:sp>
        <p:nvSpPr>
          <p:cNvPr id="22" name="object 22"/>
          <p:cNvSpPr/>
          <p:nvPr/>
        </p:nvSpPr>
        <p:spPr>
          <a:xfrm>
            <a:off x="13917900" y="4464157"/>
            <a:ext cx="100965" cy="100965"/>
          </a:xfrm>
          <a:custGeom>
            <a:avLst/>
            <a:gdLst/>
            <a:ahLst/>
            <a:cxnLst/>
            <a:rect l="l" t="t" r="r" b="b"/>
            <a:pathLst>
              <a:path w="100965" h="100964">
                <a:moveTo>
                  <a:pt x="100520" y="0"/>
                </a:moveTo>
                <a:lnTo>
                  <a:pt x="0" y="0"/>
                </a:lnTo>
                <a:lnTo>
                  <a:pt x="50260" y="100520"/>
                </a:lnTo>
                <a:lnTo>
                  <a:pt x="100520" y="0"/>
                </a:lnTo>
                <a:close/>
              </a:path>
            </a:pathLst>
          </a:custGeom>
          <a:solidFill>
            <a:srgbClr val="000000"/>
          </a:solidFill>
        </p:spPr>
        <p:txBody>
          <a:bodyPr wrap="square" lIns="0" tIns="0" rIns="0" bIns="0" rtlCol="0"/>
          <a:lstStyle/>
          <a:p/>
        </p:txBody>
      </p:sp>
      <p:sp>
        <p:nvSpPr>
          <p:cNvPr id="23" name="object 23"/>
          <p:cNvSpPr/>
          <p:nvPr/>
        </p:nvSpPr>
        <p:spPr>
          <a:xfrm>
            <a:off x="13968161" y="5751298"/>
            <a:ext cx="0" cy="942975"/>
          </a:xfrm>
          <a:custGeom>
            <a:avLst/>
            <a:gdLst/>
            <a:ahLst/>
            <a:cxnLst/>
            <a:rect l="l" t="t" r="r" b="b"/>
            <a:pathLst>
              <a:path h="942975">
                <a:moveTo>
                  <a:pt x="0" y="0"/>
                </a:moveTo>
                <a:lnTo>
                  <a:pt x="0" y="942411"/>
                </a:lnTo>
              </a:path>
            </a:pathLst>
          </a:custGeom>
          <a:ln w="20941">
            <a:solidFill>
              <a:srgbClr val="000000"/>
            </a:solidFill>
          </a:ln>
        </p:spPr>
        <p:txBody>
          <a:bodyPr wrap="square" lIns="0" tIns="0" rIns="0" bIns="0" rtlCol="0"/>
          <a:lstStyle/>
          <a:p/>
        </p:txBody>
      </p:sp>
      <p:sp>
        <p:nvSpPr>
          <p:cNvPr id="24" name="object 24"/>
          <p:cNvSpPr/>
          <p:nvPr/>
        </p:nvSpPr>
        <p:spPr>
          <a:xfrm>
            <a:off x="13917900" y="6683239"/>
            <a:ext cx="100965" cy="100965"/>
          </a:xfrm>
          <a:custGeom>
            <a:avLst/>
            <a:gdLst/>
            <a:ahLst/>
            <a:cxnLst/>
            <a:rect l="l" t="t" r="r" b="b"/>
            <a:pathLst>
              <a:path w="100965" h="100965">
                <a:moveTo>
                  <a:pt x="100520" y="0"/>
                </a:moveTo>
                <a:lnTo>
                  <a:pt x="0" y="0"/>
                </a:lnTo>
                <a:lnTo>
                  <a:pt x="50260" y="100520"/>
                </a:lnTo>
                <a:lnTo>
                  <a:pt x="100520" y="0"/>
                </a:lnTo>
                <a:close/>
              </a:path>
            </a:pathLst>
          </a:custGeom>
          <a:solidFill>
            <a:srgbClr val="000000"/>
          </a:solidFill>
        </p:spPr>
        <p:txBody>
          <a:bodyPr wrap="square" lIns="0" tIns="0" rIns="0" bIns="0" rtlCol="0"/>
          <a:lstStyle/>
          <a:p/>
        </p:txBody>
      </p:sp>
      <p:sp>
        <p:nvSpPr>
          <p:cNvPr id="25" name="object 25"/>
          <p:cNvSpPr txBox="1">
            <a:spLocks noGrp="1"/>
          </p:cNvSpPr>
          <p:nvPr>
            <p:ph type="sldNum" sz="quarter" idx="7"/>
          </p:nvPr>
        </p:nvSpPr>
        <p:spPr>
          <a:prstGeom prst="rect">
            <a:avLst/>
          </a:prstGeom>
        </p:spPr>
        <p:txBody>
          <a:bodyPr vert="horz" wrap="square" lIns="0" tIns="7620" rIns="0" bIns="0" rtlCol="0">
            <a:spAutoFit/>
          </a:bodyPr>
          <a:lstStyle/>
          <a:p>
            <a:pPr marL="25400">
              <a:lnSpc>
                <a:spcPct val="100000"/>
              </a:lnSpc>
              <a:spcBef>
                <a:spcPts val="60"/>
              </a:spcBef>
            </a:pPr>
            <a:r>
              <a:rPr spc="15" dirty="0"/>
              <a:t>43</a:t>
            </a:r>
            <a:endParaRPr spc="15"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212210" y="489902"/>
            <a:ext cx="5674995" cy="1370965"/>
          </a:xfrm>
          <a:prstGeom prst="rect">
            <a:avLst/>
          </a:prstGeom>
        </p:spPr>
        <p:txBody>
          <a:bodyPr vert="horz" wrap="square" lIns="0" tIns="17145" rIns="0" bIns="0" rtlCol="0">
            <a:spAutoFit/>
          </a:bodyPr>
          <a:lstStyle/>
          <a:p>
            <a:pPr marL="12700">
              <a:lnSpc>
                <a:spcPct val="100000"/>
              </a:lnSpc>
              <a:spcBef>
                <a:spcPts val="135"/>
              </a:spcBef>
            </a:pPr>
            <a:r>
              <a:rPr sz="8800" spc="150" dirty="0"/>
              <a:t>Evaluation</a:t>
            </a:r>
            <a:endParaRPr sz="8800" spc="150" dirty="0"/>
          </a:p>
        </p:txBody>
      </p:sp>
      <p:sp>
        <p:nvSpPr>
          <p:cNvPr id="3" name="object 3"/>
          <p:cNvSpPr/>
          <p:nvPr/>
        </p:nvSpPr>
        <p:spPr>
          <a:xfrm>
            <a:off x="4653847" y="7238797"/>
            <a:ext cx="12710160" cy="0"/>
          </a:xfrm>
          <a:custGeom>
            <a:avLst/>
            <a:gdLst/>
            <a:ahLst/>
            <a:cxnLst/>
            <a:rect l="l" t="t" r="r" b="b"/>
            <a:pathLst>
              <a:path w="12710160">
                <a:moveTo>
                  <a:pt x="0" y="0"/>
                </a:moveTo>
                <a:lnTo>
                  <a:pt x="12709573" y="0"/>
                </a:lnTo>
              </a:path>
            </a:pathLst>
          </a:custGeom>
          <a:ln w="3175">
            <a:solidFill>
              <a:srgbClr val="000000"/>
            </a:solidFill>
            <a:prstDash val="dash"/>
          </a:ln>
        </p:spPr>
        <p:txBody>
          <a:bodyPr wrap="square" lIns="0" tIns="0" rIns="0" bIns="0" rtlCol="0"/>
          <a:lstStyle/>
          <a:p/>
        </p:txBody>
      </p:sp>
      <p:sp>
        <p:nvSpPr>
          <p:cNvPr id="4" name="object 4"/>
          <p:cNvSpPr/>
          <p:nvPr/>
        </p:nvSpPr>
        <p:spPr>
          <a:xfrm>
            <a:off x="4653847" y="7238797"/>
            <a:ext cx="146685" cy="0"/>
          </a:xfrm>
          <a:custGeom>
            <a:avLst/>
            <a:gdLst/>
            <a:ahLst/>
            <a:cxnLst/>
            <a:rect l="l" t="t" r="r" b="b"/>
            <a:pathLst>
              <a:path w="146685">
                <a:moveTo>
                  <a:pt x="0" y="0"/>
                </a:moveTo>
                <a:lnTo>
                  <a:pt x="146273" y="0"/>
                </a:lnTo>
              </a:path>
            </a:pathLst>
          </a:custGeom>
          <a:ln w="11609">
            <a:solidFill>
              <a:srgbClr val="000000"/>
            </a:solidFill>
          </a:ln>
        </p:spPr>
        <p:txBody>
          <a:bodyPr wrap="square" lIns="0" tIns="0" rIns="0" bIns="0" rtlCol="0"/>
          <a:lstStyle/>
          <a:p/>
        </p:txBody>
      </p:sp>
      <p:sp>
        <p:nvSpPr>
          <p:cNvPr id="5" name="object 5"/>
          <p:cNvSpPr/>
          <p:nvPr/>
        </p:nvSpPr>
        <p:spPr>
          <a:xfrm>
            <a:off x="17217145" y="7238797"/>
            <a:ext cx="146685" cy="0"/>
          </a:xfrm>
          <a:custGeom>
            <a:avLst/>
            <a:gdLst/>
            <a:ahLst/>
            <a:cxnLst/>
            <a:rect l="l" t="t" r="r" b="b"/>
            <a:pathLst>
              <a:path w="146684">
                <a:moveTo>
                  <a:pt x="146273" y="0"/>
                </a:moveTo>
                <a:lnTo>
                  <a:pt x="0" y="0"/>
                </a:lnTo>
              </a:path>
            </a:pathLst>
          </a:custGeom>
          <a:ln w="11609">
            <a:solidFill>
              <a:srgbClr val="000000"/>
            </a:solidFill>
          </a:ln>
        </p:spPr>
        <p:txBody>
          <a:bodyPr wrap="square" lIns="0" tIns="0" rIns="0" bIns="0" rtlCol="0"/>
          <a:lstStyle/>
          <a:p/>
        </p:txBody>
      </p:sp>
      <p:sp>
        <p:nvSpPr>
          <p:cNvPr id="6" name="object 6"/>
          <p:cNvSpPr/>
          <p:nvPr/>
        </p:nvSpPr>
        <p:spPr>
          <a:xfrm>
            <a:off x="4653847" y="6623518"/>
            <a:ext cx="2811780" cy="0"/>
          </a:xfrm>
          <a:custGeom>
            <a:avLst/>
            <a:gdLst/>
            <a:ahLst/>
            <a:cxnLst/>
            <a:rect l="l" t="t" r="r" b="b"/>
            <a:pathLst>
              <a:path w="2811779">
                <a:moveTo>
                  <a:pt x="0" y="0"/>
                </a:moveTo>
                <a:lnTo>
                  <a:pt x="2811708" y="0"/>
                </a:lnTo>
              </a:path>
            </a:pathLst>
          </a:custGeom>
          <a:ln w="3175">
            <a:solidFill>
              <a:srgbClr val="000000"/>
            </a:solidFill>
            <a:prstDash val="dash"/>
          </a:ln>
        </p:spPr>
        <p:txBody>
          <a:bodyPr wrap="square" lIns="0" tIns="0" rIns="0" bIns="0" rtlCol="0"/>
          <a:lstStyle/>
          <a:p/>
        </p:txBody>
      </p:sp>
      <p:sp>
        <p:nvSpPr>
          <p:cNvPr id="7" name="object 7"/>
          <p:cNvSpPr/>
          <p:nvPr/>
        </p:nvSpPr>
        <p:spPr>
          <a:xfrm>
            <a:off x="17015149" y="6623518"/>
            <a:ext cx="348615" cy="0"/>
          </a:xfrm>
          <a:custGeom>
            <a:avLst/>
            <a:gdLst/>
            <a:ahLst/>
            <a:cxnLst/>
            <a:rect l="l" t="t" r="r" b="b"/>
            <a:pathLst>
              <a:path w="348615">
                <a:moveTo>
                  <a:pt x="0" y="0"/>
                </a:moveTo>
                <a:lnTo>
                  <a:pt x="348271" y="0"/>
                </a:lnTo>
              </a:path>
            </a:pathLst>
          </a:custGeom>
          <a:ln w="3175">
            <a:solidFill>
              <a:srgbClr val="000000"/>
            </a:solidFill>
            <a:prstDash val="dash"/>
          </a:ln>
        </p:spPr>
        <p:txBody>
          <a:bodyPr wrap="square" lIns="0" tIns="0" rIns="0" bIns="0" rtlCol="0"/>
          <a:lstStyle/>
          <a:p/>
        </p:txBody>
      </p:sp>
      <p:sp>
        <p:nvSpPr>
          <p:cNvPr id="8" name="object 8"/>
          <p:cNvSpPr/>
          <p:nvPr/>
        </p:nvSpPr>
        <p:spPr>
          <a:xfrm>
            <a:off x="4653847" y="6623518"/>
            <a:ext cx="146685" cy="0"/>
          </a:xfrm>
          <a:custGeom>
            <a:avLst/>
            <a:gdLst/>
            <a:ahLst/>
            <a:cxnLst/>
            <a:rect l="l" t="t" r="r" b="b"/>
            <a:pathLst>
              <a:path w="146685">
                <a:moveTo>
                  <a:pt x="0" y="0"/>
                </a:moveTo>
                <a:lnTo>
                  <a:pt x="146273" y="0"/>
                </a:lnTo>
              </a:path>
            </a:pathLst>
          </a:custGeom>
          <a:ln w="11609">
            <a:solidFill>
              <a:srgbClr val="000000"/>
            </a:solidFill>
          </a:ln>
        </p:spPr>
        <p:txBody>
          <a:bodyPr wrap="square" lIns="0" tIns="0" rIns="0" bIns="0" rtlCol="0"/>
          <a:lstStyle/>
          <a:p/>
        </p:txBody>
      </p:sp>
      <p:sp>
        <p:nvSpPr>
          <p:cNvPr id="9" name="object 9"/>
          <p:cNvSpPr/>
          <p:nvPr/>
        </p:nvSpPr>
        <p:spPr>
          <a:xfrm>
            <a:off x="17217145" y="6623518"/>
            <a:ext cx="146685" cy="0"/>
          </a:xfrm>
          <a:custGeom>
            <a:avLst/>
            <a:gdLst/>
            <a:ahLst/>
            <a:cxnLst/>
            <a:rect l="l" t="t" r="r" b="b"/>
            <a:pathLst>
              <a:path w="146684">
                <a:moveTo>
                  <a:pt x="146273" y="0"/>
                </a:moveTo>
                <a:lnTo>
                  <a:pt x="0" y="0"/>
                </a:lnTo>
              </a:path>
            </a:pathLst>
          </a:custGeom>
          <a:ln w="11609">
            <a:solidFill>
              <a:srgbClr val="000000"/>
            </a:solidFill>
          </a:ln>
        </p:spPr>
        <p:txBody>
          <a:bodyPr wrap="square" lIns="0" tIns="0" rIns="0" bIns="0" rtlCol="0"/>
          <a:lstStyle/>
          <a:p/>
        </p:txBody>
      </p:sp>
      <p:sp>
        <p:nvSpPr>
          <p:cNvPr id="10" name="object 10"/>
          <p:cNvSpPr/>
          <p:nvPr/>
        </p:nvSpPr>
        <p:spPr>
          <a:xfrm>
            <a:off x="4653847" y="6005918"/>
            <a:ext cx="2811780" cy="0"/>
          </a:xfrm>
          <a:custGeom>
            <a:avLst/>
            <a:gdLst/>
            <a:ahLst/>
            <a:cxnLst/>
            <a:rect l="l" t="t" r="r" b="b"/>
            <a:pathLst>
              <a:path w="2811779">
                <a:moveTo>
                  <a:pt x="0" y="0"/>
                </a:moveTo>
                <a:lnTo>
                  <a:pt x="2811708" y="0"/>
                </a:lnTo>
              </a:path>
            </a:pathLst>
          </a:custGeom>
          <a:ln w="3175">
            <a:solidFill>
              <a:srgbClr val="000000"/>
            </a:solidFill>
            <a:prstDash val="dash"/>
          </a:ln>
        </p:spPr>
        <p:txBody>
          <a:bodyPr wrap="square" lIns="0" tIns="0" rIns="0" bIns="0" rtlCol="0"/>
          <a:lstStyle/>
          <a:p/>
        </p:txBody>
      </p:sp>
      <p:sp>
        <p:nvSpPr>
          <p:cNvPr id="11" name="object 11"/>
          <p:cNvSpPr/>
          <p:nvPr/>
        </p:nvSpPr>
        <p:spPr>
          <a:xfrm>
            <a:off x="17015149" y="6005918"/>
            <a:ext cx="348615" cy="0"/>
          </a:xfrm>
          <a:custGeom>
            <a:avLst/>
            <a:gdLst/>
            <a:ahLst/>
            <a:cxnLst/>
            <a:rect l="l" t="t" r="r" b="b"/>
            <a:pathLst>
              <a:path w="348615">
                <a:moveTo>
                  <a:pt x="0" y="0"/>
                </a:moveTo>
                <a:lnTo>
                  <a:pt x="348271" y="0"/>
                </a:lnTo>
              </a:path>
            </a:pathLst>
          </a:custGeom>
          <a:ln w="3175">
            <a:solidFill>
              <a:srgbClr val="000000"/>
            </a:solidFill>
            <a:prstDash val="dash"/>
          </a:ln>
        </p:spPr>
        <p:txBody>
          <a:bodyPr wrap="square" lIns="0" tIns="0" rIns="0" bIns="0" rtlCol="0"/>
          <a:lstStyle/>
          <a:p/>
        </p:txBody>
      </p:sp>
      <p:sp>
        <p:nvSpPr>
          <p:cNvPr id="12" name="object 12"/>
          <p:cNvSpPr/>
          <p:nvPr/>
        </p:nvSpPr>
        <p:spPr>
          <a:xfrm>
            <a:off x="4653847" y="6005918"/>
            <a:ext cx="146685" cy="0"/>
          </a:xfrm>
          <a:custGeom>
            <a:avLst/>
            <a:gdLst/>
            <a:ahLst/>
            <a:cxnLst/>
            <a:rect l="l" t="t" r="r" b="b"/>
            <a:pathLst>
              <a:path w="146685">
                <a:moveTo>
                  <a:pt x="0" y="0"/>
                </a:moveTo>
                <a:lnTo>
                  <a:pt x="146273" y="0"/>
                </a:lnTo>
              </a:path>
            </a:pathLst>
          </a:custGeom>
          <a:ln w="11609">
            <a:solidFill>
              <a:srgbClr val="000000"/>
            </a:solidFill>
          </a:ln>
        </p:spPr>
        <p:txBody>
          <a:bodyPr wrap="square" lIns="0" tIns="0" rIns="0" bIns="0" rtlCol="0"/>
          <a:lstStyle/>
          <a:p/>
        </p:txBody>
      </p:sp>
      <p:sp>
        <p:nvSpPr>
          <p:cNvPr id="13" name="object 13"/>
          <p:cNvSpPr/>
          <p:nvPr/>
        </p:nvSpPr>
        <p:spPr>
          <a:xfrm>
            <a:off x="17217145" y="6005918"/>
            <a:ext cx="146685" cy="0"/>
          </a:xfrm>
          <a:custGeom>
            <a:avLst/>
            <a:gdLst/>
            <a:ahLst/>
            <a:cxnLst/>
            <a:rect l="l" t="t" r="r" b="b"/>
            <a:pathLst>
              <a:path w="146684">
                <a:moveTo>
                  <a:pt x="146273" y="0"/>
                </a:moveTo>
                <a:lnTo>
                  <a:pt x="0" y="0"/>
                </a:lnTo>
              </a:path>
            </a:pathLst>
          </a:custGeom>
          <a:ln w="11609">
            <a:solidFill>
              <a:srgbClr val="000000"/>
            </a:solidFill>
          </a:ln>
        </p:spPr>
        <p:txBody>
          <a:bodyPr wrap="square" lIns="0" tIns="0" rIns="0" bIns="0" rtlCol="0"/>
          <a:lstStyle/>
          <a:p/>
        </p:txBody>
      </p:sp>
      <p:sp>
        <p:nvSpPr>
          <p:cNvPr id="14" name="object 14"/>
          <p:cNvSpPr/>
          <p:nvPr/>
        </p:nvSpPr>
        <p:spPr>
          <a:xfrm>
            <a:off x="4653847" y="5388317"/>
            <a:ext cx="12710160" cy="0"/>
          </a:xfrm>
          <a:custGeom>
            <a:avLst/>
            <a:gdLst/>
            <a:ahLst/>
            <a:cxnLst/>
            <a:rect l="l" t="t" r="r" b="b"/>
            <a:pathLst>
              <a:path w="12710160">
                <a:moveTo>
                  <a:pt x="0" y="0"/>
                </a:moveTo>
                <a:lnTo>
                  <a:pt x="12709573" y="0"/>
                </a:lnTo>
              </a:path>
            </a:pathLst>
          </a:custGeom>
          <a:ln w="3175">
            <a:solidFill>
              <a:srgbClr val="000000"/>
            </a:solidFill>
            <a:prstDash val="dash"/>
          </a:ln>
        </p:spPr>
        <p:txBody>
          <a:bodyPr wrap="square" lIns="0" tIns="0" rIns="0" bIns="0" rtlCol="0"/>
          <a:lstStyle/>
          <a:p/>
        </p:txBody>
      </p:sp>
      <p:sp>
        <p:nvSpPr>
          <p:cNvPr id="15" name="object 15"/>
          <p:cNvSpPr/>
          <p:nvPr/>
        </p:nvSpPr>
        <p:spPr>
          <a:xfrm>
            <a:off x="4653847" y="5388317"/>
            <a:ext cx="146685" cy="0"/>
          </a:xfrm>
          <a:custGeom>
            <a:avLst/>
            <a:gdLst/>
            <a:ahLst/>
            <a:cxnLst/>
            <a:rect l="l" t="t" r="r" b="b"/>
            <a:pathLst>
              <a:path w="146685">
                <a:moveTo>
                  <a:pt x="0" y="0"/>
                </a:moveTo>
                <a:lnTo>
                  <a:pt x="146273" y="0"/>
                </a:lnTo>
              </a:path>
            </a:pathLst>
          </a:custGeom>
          <a:ln w="11609">
            <a:solidFill>
              <a:srgbClr val="000000"/>
            </a:solidFill>
          </a:ln>
        </p:spPr>
        <p:txBody>
          <a:bodyPr wrap="square" lIns="0" tIns="0" rIns="0" bIns="0" rtlCol="0"/>
          <a:lstStyle/>
          <a:p/>
        </p:txBody>
      </p:sp>
      <p:sp>
        <p:nvSpPr>
          <p:cNvPr id="16" name="object 16"/>
          <p:cNvSpPr/>
          <p:nvPr/>
        </p:nvSpPr>
        <p:spPr>
          <a:xfrm>
            <a:off x="17217145" y="5388317"/>
            <a:ext cx="146685" cy="0"/>
          </a:xfrm>
          <a:custGeom>
            <a:avLst/>
            <a:gdLst/>
            <a:ahLst/>
            <a:cxnLst/>
            <a:rect l="l" t="t" r="r" b="b"/>
            <a:pathLst>
              <a:path w="146684">
                <a:moveTo>
                  <a:pt x="146273" y="0"/>
                </a:moveTo>
                <a:lnTo>
                  <a:pt x="0" y="0"/>
                </a:lnTo>
              </a:path>
            </a:pathLst>
          </a:custGeom>
          <a:ln w="11609">
            <a:solidFill>
              <a:srgbClr val="000000"/>
            </a:solidFill>
          </a:ln>
        </p:spPr>
        <p:txBody>
          <a:bodyPr wrap="square" lIns="0" tIns="0" rIns="0" bIns="0" rtlCol="0"/>
          <a:lstStyle/>
          <a:p/>
        </p:txBody>
      </p:sp>
      <p:sp>
        <p:nvSpPr>
          <p:cNvPr id="17" name="object 17"/>
          <p:cNvSpPr/>
          <p:nvPr/>
        </p:nvSpPr>
        <p:spPr>
          <a:xfrm>
            <a:off x="11154907" y="4773038"/>
            <a:ext cx="6174105" cy="0"/>
          </a:xfrm>
          <a:custGeom>
            <a:avLst/>
            <a:gdLst/>
            <a:ahLst/>
            <a:cxnLst/>
            <a:rect l="l" t="t" r="r" b="b"/>
            <a:pathLst>
              <a:path w="6174105">
                <a:moveTo>
                  <a:pt x="0" y="0"/>
                </a:moveTo>
                <a:lnTo>
                  <a:pt x="6173685" y="0"/>
                </a:lnTo>
              </a:path>
            </a:pathLst>
          </a:custGeom>
          <a:ln w="3175">
            <a:solidFill>
              <a:srgbClr val="000000"/>
            </a:solidFill>
            <a:prstDash val="dash"/>
          </a:ln>
        </p:spPr>
        <p:txBody>
          <a:bodyPr wrap="square" lIns="0" tIns="0" rIns="0" bIns="0" rtlCol="0"/>
          <a:lstStyle/>
          <a:p/>
        </p:txBody>
      </p:sp>
      <p:sp>
        <p:nvSpPr>
          <p:cNvPr id="18" name="object 18"/>
          <p:cNvSpPr/>
          <p:nvPr/>
        </p:nvSpPr>
        <p:spPr>
          <a:xfrm>
            <a:off x="7470199" y="4773038"/>
            <a:ext cx="3392170" cy="0"/>
          </a:xfrm>
          <a:custGeom>
            <a:avLst/>
            <a:gdLst/>
            <a:ahLst/>
            <a:cxnLst/>
            <a:rect l="l" t="t" r="r" b="b"/>
            <a:pathLst>
              <a:path w="3392170">
                <a:moveTo>
                  <a:pt x="0" y="0"/>
                </a:moveTo>
                <a:lnTo>
                  <a:pt x="3392160" y="0"/>
                </a:lnTo>
              </a:path>
            </a:pathLst>
          </a:custGeom>
          <a:ln w="3175">
            <a:solidFill>
              <a:srgbClr val="000000"/>
            </a:solidFill>
            <a:prstDash val="dash"/>
          </a:ln>
        </p:spPr>
        <p:txBody>
          <a:bodyPr wrap="square" lIns="0" tIns="0" rIns="0" bIns="0" rtlCol="0"/>
          <a:lstStyle/>
          <a:p/>
        </p:txBody>
      </p:sp>
      <p:sp>
        <p:nvSpPr>
          <p:cNvPr id="19" name="object 19"/>
          <p:cNvSpPr/>
          <p:nvPr/>
        </p:nvSpPr>
        <p:spPr>
          <a:xfrm>
            <a:off x="4653847" y="4773038"/>
            <a:ext cx="2747010" cy="0"/>
          </a:xfrm>
          <a:custGeom>
            <a:avLst/>
            <a:gdLst/>
            <a:ahLst/>
            <a:cxnLst/>
            <a:rect l="l" t="t" r="r" b="b"/>
            <a:pathLst>
              <a:path w="2747009">
                <a:moveTo>
                  <a:pt x="0" y="0"/>
                </a:moveTo>
                <a:lnTo>
                  <a:pt x="2746698" y="0"/>
                </a:lnTo>
              </a:path>
            </a:pathLst>
          </a:custGeom>
          <a:ln w="3175">
            <a:solidFill>
              <a:srgbClr val="000000"/>
            </a:solidFill>
            <a:prstDash val="dash"/>
          </a:ln>
        </p:spPr>
        <p:txBody>
          <a:bodyPr wrap="square" lIns="0" tIns="0" rIns="0" bIns="0" rtlCol="0"/>
          <a:lstStyle/>
          <a:p/>
        </p:txBody>
      </p:sp>
      <p:sp>
        <p:nvSpPr>
          <p:cNvPr id="20" name="object 20"/>
          <p:cNvSpPr/>
          <p:nvPr/>
        </p:nvSpPr>
        <p:spPr>
          <a:xfrm>
            <a:off x="4653847" y="4773038"/>
            <a:ext cx="146685" cy="0"/>
          </a:xfrm>
          <a:custGeom>
            <a:avLst/>
            <a:gdLst/>
            <a:ahLst/>
            <a:cxnLst/>
            <a:rect l="l" t="t" r="r" b="b"/>
            <a:pathLst>
              <a:path w="146685">
                <a:moveTo>
                  <a:pt x="0" y="0"/>
                </a:moveTo>
                <a:lnTo>
                  <a:pt x="146273" y="0"/>
                </a:lnTo>
              </a:path>
            </a:pathLst>
          </a:custGeom>
          <a:ln w="11609">
            <a:solidFill>
              <a:srgbClr val="000000"/>
            </a:solidFill>
          </a:ln>
        </p:spPr>
        <p:txBody>
          <a:bodyPr wrap="square" lIns="0" tIns="0" rIns="0" bIns="0" rtlCol="0"/>
          <a:lstStyle/>
          <a:p/>
        </p:txBody>
      </p:sp>
      <p:sp>
        <p:nvSpPr>
          <p:cNvPr id="21" name="object 21"/>
          <p:cNvSpPr/>
          <p:nvPr/>
        </p:nvSpPr>
        <p:spPr>
          <a:xfrm>
            <a:off x="17217145" y="4773038"/>
            <a:ext cx="111760" cy="0"/>
          </a:xfrm>
          <a:custGeom>
            <a:avLst/>
            <a:gdLst/>
            <a:ahLst/>
            <a:cxnLst/>
            <a:rect l="l" t="t" r="r" b="b"/>
            <a:pathLst>
              <a:path w="111759">
                <a:moveTo>
                  <a:pt x="0" y="0"/>
                </a:moveTo>
                <a:lnTo>
                  <a:pt x="111446" y="0"/>
                </a:lnTo>
              </a:path>
            </a:pathLst>
          </a:custGeom>
          <a:ln w="11609">
            <a:solidFill>
              <a:srgbClr val="000000"/>
            </a:solidFill>
          </a:ln>
        </p:spPr>
        <p:txBody>
          <a:bodyPr wrap="square" lIns="0" tIns="0" rIns="0" bIns="0" rtlCol="0"/>
          <a:lstStyle/>
          <a:p/>
        </p:txBody>
      </p:sp>
      <p:sp>
        <p:nvSpPr>
          <p:cNvPr id="22" name="object 22"/>
          <p:cNvSpPr/>
          <p:nvPr/>
        </p:nvSpPr>
        <p:spPr>
          <a:xfrm>
            <a:off x="9241738" y="4155437"/>
            <a:ext cx="8122284" cy="0"/>
          </a:xfrm>
          <a:custGeom>
            <a:avLst/>
            <a:gdLst/>
            <a:ahLst/>
            <a:cxnLst/>
            <a:rect l="l" t="t" r="r" b="b"/>
            <a:pathLst>
              <a:path w="8122284">
                <a:moveTo>
                  <a:pt x="0" y="0"/>
                </a:moveTo>
                <a:lnTo>
                  <a:pt x="8121681" y="0"/>
                </a:lnTo>
              </a:path>
            </a:pathLst>
          </a:custGeom>
          <a:ln w="3175">
            <a:solidFill>
              <a:srgbClr val="000000"/>
            </a:solidFill>
            <a:prstDash val="dash"/>
          </a:ln>
        </p:spPr>
        <p:txBody>
          <a:bodyPr wrap="square" lIns="0" tIns="0" rIns="0" bIns="0" rtlCol="0"/>
          <a:lstStyle/>
          <a:p/>
        </p:txBody>
      </p:sp>
      <p:sp>
        <p:nvSpPr>
          <p:cNvPr id="23" name="object 23"/>
          <p:cNvSpPr/>
          <p:nvPr/>
        </p:nvSpPr>
        <p:spPr>
          <a:xfrm>
            <a:off x="7976353" y="4155437"/>
            <a:ext cx="973455" cy="0"/>
          </a:xfrm>
          <a:custGeom>
            <a:avLst/>
            <a:gdLst/>
            <a:ahLst/>
            <a:cxnLst/>
            <a:rect l="l" t="t" r="r" b="b"/>
            <a:pathLst>
              <a:path w="973454">
                <a:moveTo>
                  <a:pt x="0" y="0"/>
                </a:moveTo>
                <a:lnTo>
                  <a:pt x="972837" y="0"/>
                </a:lnTo>
              </a:path>
            </a:pathLst>
          </a:custGeom>
          <a:ln w="3175">
            <a:solidFill>
              <a:srgbClr val="000000"/>
            </a:solidFill>
            <a:prstDash val="dash"/>
          </a:ln>
        </p:spPr>
        <p:txBody>
          <a:bodyPr wrap="square" lIns="0" tIns="0" rIns="0" bIns="0" rtlCol="0"/>
          <a:lstStyle/>
          <a:p/>
        </p:txBody>
      </p:sp>
      <p:sp>
        <p:nvSpPr>
          <p:cNvPr id="24" name="object 24"/>
          <p:cNvSpPr/>
          <p:nvPr/>
        </p:nvSpPr>
        <p:spPr>
          <a:xfrm>
            <a:off x="7022090" y="4155437"/>
            <a:ext cx="662305" cy="0"/>
          </a:xfrm>
          <a:custGeom>
            <a:avLst/>
            <a:gdLst/>
            <a:ahLst/>
            <a:cxnLst/>
            <a:rect l="l" t="t" r="r" b="b"/>
            <a:pathLst>
              <a:path w="662304">
                <a:moveTo>
                  <a:pt x="0" y="0"/>
                </a:moveTo>
                <a:lnTo>
                  <a:pt x="661715" y="0"/>
                </a:lnTo>
              </a:path>
            </a:pathLst>
          </a:custGeom>
          <a:ln w="3175">
            <a:solidFill>
              <a:srgbClr val="000000"/>
            </a:solidFill>
            <a:prstDash val="dash"/>
          </a:ln>
        </p:spPr>
        <p:txBody>
          <a:bodyPr wrap="square" lIns="0" tIns="0" rIns="0" bIns="0" rtlCol="0"/>
          <a:lstStyle/>
          <a:p/>
        </p:txBody>
      </p:sp>
      <p:sp>
        <p:nvSpPr>
          <p:cNvPr id="25" name="object 25"/>
          <p:cNvSpPr/>
          <p:nvPr/>
        </p:nvSpPr>
        <p:spPr>
          <a:xfrm>
            <a:off x="6065506" y="4155437"/>
            <a:ext cx="664210" cy="0"/>
          </a:xfrm>
          <a:custGeom>
            <a:avLst/>
            <a:gdLst/>
            <a:ahLst/>
            <a:cxnLst/>
            <a:rect l="l" t="t" r="r" b="b"/>
            <a:pathLst>
              <a:path w="664209">
                <a:moveTo>
                  <a:pt x="0" y="0"/>
                </a:moveTo>
                <a:lnTo>
                  <a:pt x="664036" y="0"/>
                </a:lnTo>
              </a:path>
            </a:pathLst>
          </a:custGeom>
          <a:ln w="3175">
            <a:solidFill>
              <a:srgbClr val="000000"/>
            </a:solidFill>
            <a:prstDash val="dash"/>
          </a:ln>
        </p:spPr>
        <p:txBody>
          <a:bodyPr wrap="square" lIns="0" tIns="0" rIns="0" bIns="0" rtlCol="0"/>
          <a:lstStyle/>
          <a:p/>
        </p:txBody>
      </p:sp>
      <p:sp>
        <p:nvSpPr>
          <p:cNvPr id="26" name="object 26"/>
          <p:cNvSpPr/>
          <p:nvPr/>
        </p:nvSpPr>
        <p:spPr>
          <a:xfrm>
            <a:off x="4800121" y="4155437"/>
            <a:ext cx="973455" cy="0"/>
          </a:xfrm>
          <a:custGeom>
            <a:avLst/>
            <a:gdLst/>
            <a:ahLst/>
            <a:cxnLst/>
            <a:rect l="l" t="t" r="r" b="b"/>
            <a:pathLst>
              <a:path w="973454">
                <a:moveTo>
                  <a:pt x="0" y="0"/>
                </a:moveTo>
                <a:lnTo>
                  <a:pt x="972837" y="0"/>
                </a:lnTo>
              </a:path>
            </a:pathLst>
          </a:custGeom>
          <a:ln w="3175">
            <a:solidFill>
              <a:srgbClr val="000000"/>
            </a:solidFill>
            <a:prstDash val="dash"/>
          </a:ln>
        </p:spPr>
        <p:txBody>
          <a:bodyPr wrap="square" lIns="0" tIns="0" rIns="0" bIns="0" rtlCol="0"/>
          <a:lstStyle/>
          <a:p/>
        </p:txBody>
      </p:sp>
      <p:sp>
        <p:nvSpPr>
          <p:cNvPr id="27" name="object 27"/>
          <p:cNvSpPr/>
          <p:nvPr/>
        </p:nvSpPr>
        <p:spPr>
          <a:xfrm>
            <a:off x="17217145" y="4155437"/>
            <a:ext cx="146685" cy="0"/>
          </a:xfrm>
          <a:custGeom>
            <a:avLst/>
            <a:gdLst/>
            <a:ahLst/>
            <a:cxnLst/>
            <a:rect l="l" t="t" r="r" b="b"/>
            <a:pathLst>
              <a:path w="146684">
                <a:moveTo>
                  <a:pt x="146273" y="0"/>
                </a:moveTo>
                <a:lnTo>
                  <a:pt x="0" y="0"/>
                </a:lnTo>
              </a:path>
            </a:pathLst>
          </a:custGeom>
          <a:ln w="11609">
            <a:solidFill>
              <a:srgbClr val="000000"/>
            </a:solidFill>
          </a:ln>
        </p:spPr>
        <p:txBody>
          <a:bodyPr wrap="square" lIns="0" tIns="0" rIns="0" bIns="0" rtlCol="0"/>
          <a:lstStyle/>
          <a:p/>
        </p:txBody>
      </p:sp>
      <p:sp>
        <p:nvSpPr>
          <p:cNvPr id="28" name="object 28"/>
          <p:cNvSpPr txBox="1"/>
          <p:nvPr/>
        </p:nvSpPr>
        <p:spPr>
          <a:xfrm>
            <a:off x="2679220" y="3755683"/>
            <a:ext cx="1639570" cy="3805554"/>
          </a:xfrm>
          <a:prstGeom prst="rect">
            <a:avLst/>
          </a:prstGeom>
        </p:spPr>
        <p:txBody>
          <a:bodyPr vert="horz" wrap="square" lIns="0" tIns="15240" rIns="0" bIns="0" rtlCol="0">
            <a:spAutoFit/>
          </a:bodyPr>
          <a:lstStyle/>
          <a:p>
            <a:pPr marR="5080" algn="r">
              <a:lnSpc>
                <a:spcPts val="5160"/>
              </a:lnSpc>
              <a:spcBef>
                <a:spcPts val="120"/>
              </a:spcBef>
            </a:pPr>
            <a:r>
              <a:rPr sz="4550" spc="10" dirty="0">
                <a:latin typeface="Arial" panose="020B0604020202020204"/>
                <a:cs typeface="Arial" panose="020B0604020202020204"/>
              </a:rPr>
              <a:t>10000</a:t>
            </a:r>
            <a:endParaRPr sz="4550">
              <a:latin typeface="Arial" panose="020B0604020202020204"/>
              <a:cs typeface="Arial" panose="020B0604020202020204"/>
            </a:endParaRPr>
          </a:p>
          <a:p>
            <a:pPr marR="5080" algn="r">
              <a:lnSpc>
                <a:spcPts val="4855"/>
              </a:lnSpc>
            </a:pPr>
            <a:r>
              <a:rPr sz="4550" spc="10" dirty="0">
                <a:latin typeface="Arial" panose="020B0604020202020204"/>
                <a:cs typeface="Arial" panose="020B0604020202020204"/>
              </a:rPr>
              <a:t>8000</a:t>
            </a:r>
            <a:endParaRPr sz="4550">
              <a:latin typeface="Arial" panose="020B0604020202020204"/>
              <a:cs typeface="Arial" panose="020B0604020202020204"/>
            </a:endParaRPr>
          </a:p>
          <a:p>
            <a:pPr marR="5080" algn="r">
              <a:lnSpc>
                <a:spcPts val="4855"/>
              </a:lnSpc>
            </a:pPr>
            <a:r>
              <a:rPr sz="4550" spc="10" dirty="0">
                <a:latin typeface="Arial" panose="020B0604020202020204"/>
                <a:cs typeface="Arial" panose="020B0604020202020204"/>
              </a:rPr>
              <a:t>6000</a:t>
            </a:r>
            <a:endParaRPr sz="4550">
              <a:latin typeface="Arial" panose="020B0604020202020204"/>
              <a:cs typeface="Arial" panose="020B0604020202020204"/>
            </a:endParaRPr>
          </a:p>
          <a:p>
            <a:pPr marR="5080" algn="r">
              <a:lnSpc>
                <a:spcPts val="4865"/>
              </a:lnSpc>
            </a:pPr>
            <a:r>
              <a:rPr sz="4550" spc="10" dirty="0">
                <a:latin typeface="Arial" panose="020B0604020202020204"/>
                <a:cs typeface="Arial" panose="020B0604020202020204"/>
              </a:rPr>
              <a:t>4000</a:t>
            </a:r>
            <a:endParaRPr sz="4550">
              <a:latin typeface="Arial" panose="020B0604020202020204"/>
              <a:cs typeface="Arial" panose="020B0604020202020204"/>
            </a:endParaRPr>
          </a:p>
          <a:p>
            <a:pPr marR="5080" algn="r">
              <a:lnSpc>
                <a:spcPts val="4855"/>
              </a:lnSpc>
            </a:pPr>
            <a:r>
              <a:rPr sz="4550" spc="10" dirty="0">
                <a:latin typeface="Arial" panose="020B0604020202020204"/>
                <a:cs typeface="Arial" panose="020B0604020202020204"/>
              </a:rPr>
              <a:t>2000</a:t>
            </a:r>
            <a:endParaRPr sz="4550">
              <a:latin typeface="Arial" panose="020B0604020202020204"/>
              <a:cs typeface="Arial" panose="020B0604020202020204"/>
            </a:endParaRPr>
          </a:p>
          <a:p>
            <a:pPr marR="5080" algn="r">
              <a:lnSpc>
                <a:spcPts val="5150"/>
              </a:lnSpc>
            </a:pPr>
            <a:r>
              <a:rPr sz="4550" spc="10" dirty="0">
                <a:latin typeface="Arial" panose="020B0604020202020204"/>
                <a:cs typeface="Arial" panose="020B0604020202020204"/>
              </a:rPr>
              <a:t>0</a:t>
            </a:r>
            <a:endParaRPr sz="4550">
              <a:latin typeface="Arial" panose="020B0604020202020204"/>
              <a:cs typeface="Arial" panose="020B0604020202020204"/>
            </a:endParaRPr>
          </a:p>
        </p:txBody>
      </p:sp>
      <p:sp>
        <p:nvSpPr>
          <p:cNvPr id="29" name="object 29"/>
          <p:cNvSpPr/>
          <p:nvPr/>
        </p:nvSpPr>
        <p:spPr>
          <a:xfrm>
            <a:off x="4653847" y="4304033"/>
            <a:ext cx="0" cy="2934970"/>
          </a:xfrm>
          <a:custGeom>
            <a:avLst/>
            <a:gdLst/>
            <a:ahLst/>
            <a:cxnLst/>
            <a:rect l="l" t="t" r="r" b="b"/>
            <a:pathLst>
              <a:path h="2934970">
                <a:moveTo>
                  <a:pt x="0" y="0"/>
                </a:moveTo>
                <a:lnTo>
                  <a:pt x="0" y="2934764"/>
                </a:lnTo>
              </a:path>
            </a:pathLst>
          </a:custGeom>
          <a:ln w="3175">
            <a:solidFill>
              <a:srgbClr val="000000"/>
            </a:solidFill>
            <a:prstDash val="dash"/>
          </a:ln>
        </p:spPr>
        <p:txBody>
          <a:bodyPr wrap="square" lIns="0" tIns="0" rIns="0" bIns="0" rtlCol="0"/>
          <a:lstStyle/>
          <a:p/>
        </p:txBody>
      </p:sp>
      <p:sp>
        <p:nvSpPr>
          <p:cNvPr id="30" name="object 30"/>
          <p:cNvSpPr/>
          <p:nvPr/>
        </p:nvSpPr>
        <p:spPr>
          <a:xfrm>
            <a:off x="4653847" y="7092523"/>
            <a:ext cx="0" cy="146685"/>
          </a:xfrm>
          <a:custGeom>
            <a:avLst/>
            <a:gdLst/>
            <a:ahLst/>
            <a:cxnLst/>
            <a:rect l="l" t="t" r="r" b="b"/>
            <a:pathLst>
              <a:path h="146684">
                <a:moveTo>
                  <a:pt x="0" y="146273"/>
                </a:moveTo>
                <a:lnTo>
                  <a:pt x="0" y="0"/>
                </a:lnTo>
              </a:path>
            </a:pathLst>
          </a:custGeom>
          <a:ln w="11609">
            <a:solidFill>
              <a:srgbClr val="000000"/>
            </a:solidFill>
          </a:ln>
        </p:spPr>
        <p:txBody>
          <a:bodyPr wrap="square" lIns="0" tIns="0" rIns="0" bIns="0" rtlCol="0"/>
          <a:lstStyle/>
          <a:p/>
        </p:txBody>
      </p:sp>
      <p:sp>
        <p:nvSpPr>
          <p:cNvPr id="31" name="object 31"/>
          <p:cNvSpPr txBox="1"/>
          <p:nvPr/>
        </p:nvSpPr>
        <p:spPr>
          <a:xfrm>
            <a:off x="4237733" y="7419495"/>
            <a:ext cx="993775" cy="721995"/>
          </a:xfrm>
          <a:prstGeom prst="rect">
            <a:avLst/>
          </a:prstGeom>
        </p:spPr>
        <p:txBody>
          <a:bodyPr vert="horz" wrap="square" lIns="0" tIns="15240" rIns="0" bIns="0" rtlCol="0">
            <a:spAutoFit/>
          </a:bodyPr>
          <a:lstStyle/>
          <a:p>
            <a:pPr marL="12700">
              <a:lnSpc>
                <a:spcPct val="100000"/>
              </a:lnSpc>
              <a:spcBef>
                <a:spcPts val="120"/>
              </a:spcBef>
            </a:pPr>
            <a:r>
              <a:rPr sz="4550" spc="10" dirty="0">
                <a:latin typeface="Arial" panose="020B0604020202020204"/>
                <a:cs typeface="Arial" panose="020B0604020202020204"/>
              </a:rPr>
              <a:t>100</a:t>
            </a:r>
            <a:endParaRPr sz="4550">
              <a:latin typeface="Arial" panose="020B0604020202020204"/>
              <a:cs typeface="Arial" panose="020B0604020202020204"/>
            </a:endParaRPr>
          </a:p>
        </p:txBody>
      </p:sp>
      <p:sp>
        <p:nvSpPr>
          <p:cNvPr id="32" name="object 32"/>
          <p:cNvSpPr/>
          <p:nvPr/>
        </p:nvSpPr>
        <p:spPr>
          <a:xfrm>
            <a:off x="5610431" y="7166821"/>
            <a:ext cx="0" cy="72390"/>
          </a:xfrm>
          <a:custGeom>
            <a:avLst/>
            <a:gdLst/>
            <a:ahLst/>
            <a:cxnLst/>
            <a:rect l="l" t="t" r="r" b="b"/>
            <a:pathLst>
              <a:path h="72390">
                <a:moveTo>
                  <a:pt x="0" y="71976"/>
                </a:moveTo>
                <a:lnTo>
                  <a:pt x="0" y="0"/>
                </a:lnTo>
              </a:path>
            </a:pathLst>
          </a:custGeom>
          <a:ln w="11609">
            <a:solidFill>
              <a:srgbClr val="000000"/>
            </a:solidFill>
          </a:ln>
        </p:spPr>
        <p:txBody>
          <a:bodyPr wrap="square" lIns="0" tIns="0" rIns="0" bIns="0" rtlCol="0"/>
          <a:lstStyle/>
          <a:p/>
        </p:txBody>
      </p:sp>
      <p:sp>
        <p:nvSpPr>
          <p:cNvPr id="33" name="object 33"/>
          <p:cNvSpPr/>
          <p:nvPr/>
        </p:nvSpPr>
        <p:spPr>
          <a:xfrm>
            <a:off x="5610431" y="4155437"/>
            <a:ext cx="0" cy="72390"/>
          </a:xfrm>
          <a:custGeom>
            <a:avLst/>
            <a:gdLst/>
            <a:ahLst/>
            <a:cxnLst/>
            <a:rect l="l" t="t" r="r" b="b"/>
            <a:pathLst>
              <a:path h="72389">
                <a:moveTo>
                  <a:pt x="0" y="0"/>
                </a:moveTo>
                <a:lnTo>
                  <a:pt x="0" y="71976"/>
                </a:lnTo>
              </a:path>
            </a:pathLst>
          </a:custGeom>
          <a:ln w="11609">
            <a:solidFill>
              <a:srgbClr val="000000"/>
            </a:solidFill>
          </a:ln>
        </p:spPr>
        <p:txBody>
          <a:bodyPr wrap="square" lIns="0" tIns="0" rIns="0" bIns="0" rtlCol="0"/>
          <a:lstStyle/>
          <a:p/>
        </p:txBody>
      </p:sp>
      <p:sp>
        <p:nvSpPr>
          <p:cNvPr id="34" name="object 34"/>
          <p:cNvSpPr/>
          <p:nvPr/>
        </p:nvSpPr>
        <p:spPr>
          <a:xfrm>
            <a:off x="6169987" y="7166821"/>
            <a:ext cx="0" cy="72390"/>
          </a:xfrm>
          <a:custGeom>
            <a:avLst/>
            <a:gdLst/>
            <a:ahLst/>
            <a:cxnLst/>
            <a:rect l="l" t="t" r="r" b="b"/>
            <a:pathLst>
              <a:path h="72390">
                <a:moveTo>
                  <a:pt x="0" y="71976"/>
                </a:moveTo>
                <a:lnTo>
                  <a:pt x="0" y="0"/>
                </a:lnTo>
              </a:path>
            </a:pathLst>
          </a:custGeom>
          <a:ln w="11609">
            <a:solidFill>
              <a:srgbClr val="000000"/>
            </a:solidFill>
          </a:ln>
        </p:spPr>
        <p:txBody>
          <a:bodyPr wrap="square" lIns="0" tIns="0" rIns="0" bIns="0" rtlCol="0"/>
          <a:lstStyle/>
          <a:p/>
        </p:txBody>
      </p:sp>
      <p:sp>
        <p:nvSpPr>
          <p:cNvPr id="35" name="object 35"/>
          <p:cNvSpPr/>
          <p:nvPr/>
        </p:nvSpPr>
        <p:spPr>
          <a:xfrm>
            <a:off x="6169987" y="4155437"/>
            <a:ext cx="0" cy="72390"/>
          </a:xfrm>
          <a:custGeom>
            <a:avLst/>
            <a:gdLst/>
            <a:ahLst/>
            <a:cxnLst/>
            <a:rect l="l" t="t" r="r" b="b"/>
            <a:pathLst>
              <a:path h="72389">
                <a:moveTo>
                  <a:pt x="0" y="0"/>
                </a:moveTo>
                <a:lnTo>
                  <a:pt x="0" y="71976"/>
                </a:lnTo>
              </a:path>
            </a:pathLst>
          </a:custGeom>
          <a:ln w="11609">
            <a:solidFill>
              <a:srgbClr val="000000"/>
            </a:solidFill>
          </a:ln>
        </p:spPr>
        <p:txBody>
          <a:bodyPr wrap="square" lIns="0" tIns="0" rIns="0" bIns="0" rtlCol="0"/>
          <a:lstStyle/>
          <a:p/>
        </p:txBody>
      </p:sp>
      <p:sp>
        <p:nvSpPr>
          <p:cNvPr id="36" name="object 36"/>
          <p:cNvSpPr/>
          <p:nvPr/>
        </p:nvSpPr>
        <p:spPr>
          <a:xfrm>
            <a:off x="6567016" y="7166821"/>
            <a:ext cx="0" cy="72390"/>
          </a:xfrm>
          <a:custGeom>
            <a:avLst/>
            <a:gdLst/>
            <a:ahLst/>
            <a:cxnLst/>
            <a:rect l="l" t="t" r="r" b="b"/>
            <a:pathLst>
              <a:path h="72390">
                <a:moveTo>
                  <a:pt x="0" y="71976"/>
                </a:moveTo>
                <a:lnTo>
                  <a:pt x="0" y="0"/>
                </a:lnTo>
              </a:path>
            </a:pathLst>
          </a:custGeom>
          <a:ln w="11609">
            <a:solidFill>
              <a:srgbClr val="000000"/>
            </a:solidFill>
          </a:ln>
        </p:spPr>
        <p:txBody>
          <a:bodyPr wrap="square" lIns="0" tIns="0" rIns="0" bIns="0" rtlCol="0"/>
          <a:lstStyle/>
          <a:p/>
        </p:txBody>
      </p:sp>
      <p:sp>
        <p:nvSpPr>
          <p:cNvPr id="37" name="object 37"/>
          <p:cNvSpPr/>
          <p:nvPr/>
        </p:nvSpPr>
        <p:spPr>
          <a:xfrm>
            <a:off x="6567016" y="4155437"/>
            <a:ext cx="0" cy="72390"/>
          </a:xfrm>
          <a:custGeom>
            <a:avLst/>
            <a:gdLst/>
            <a:ahLst/>
            <a:cxnLst/>
            <a:rect l="l" t="t" r="r" b="b"/>
            <a:pathLst>
              <a:path h="72389">
                <a:moveTo>
                  <a:pt x="0" y="0"/>
                </a:moveTo>
                <a:lnTo>
                  <a:pt x="0" y="71976"/>
                </a:lnTo>
              </a:path>
            </a:pathLst>
          </a:custGeom>
          <a:ln w="11609">
            <a:solidFill>
              <a:srgbClr val="000000"/>
            </a:solidFill>
          </a:ln>
        </p:spPr>
        <p:txBody>
          <a:bodyPr wrap="square" lIns="0" tIns="0" rIns="0" bIns="0" rtlCol="0"/>
          <a:lstStyle/>
          <a:p/>
        </p:txBody>
      </p:sp>
      <p:sp>
        <p:nvSpPr>
          <p:cNvPr id="38" name="object 38"/>
          <p:cNvSpPr/>
          <p:nvPr/>
        </p:nvSpPr>
        <p:spPr>
          <a:xfrm>
            <a:off x="6875816" y="7166821"/>
            <a:ext cx="0" cy="72390"/>
          </a:xfrm>
          <a:custGeom>
            <a:avLst/>
            <a:gdLst/>
            <a:ahLst/>
            <a:cxnLst/>
            <a:rect l="l" t="t" r="r" b="b"/>
            <a:pathLst>
              <a:path h="72390">
                <a:moveTo>
                  <a:pt x="0" y="71976"/>
                </a:moveTo>
                <a:lnTo>
                  <a:pt x="0" y="0"/>
                </a:lnTo>
              </a:path>
            </a:pathLst>
          </a:custGeom>
          <a:ln w="11609">
            <a:solidFill>
              <a:srgbClr val="000000"/>
            </a:solidFill>
          </a:ln>
        </p:spPr>
        <p:txBody>
          <a:bodyPr wrap="square" lIns="0" tIns="0" rIns="0" bIns="0" rtlCol="0"/>
          <a:lstStyle/>
          <a:p/>
        </p:txBody>
      </p:sp>
      <p:sp>
        <p:nvSpPr>
          <p:cNvPr id="39" name="object 39"/>
          <p:cNvSpPr/>
          <p:nvPr/>
        </p:nvSpPr>
        <p:spPr>
          <a:xfrm>
            <a:off x="7126571" y="7166821"/>
            <a:ext cx="0" cy="72390"/>
          </a:xfrm>
          <a:custGeom>
            <a:avLst/>
            <a:gdLst/>
            <a:ahLst/>
            <a:cxnLst/>
            <a:rect l="l" t="t" r="r" b="b"/>
            <a:pathLst>
              <a:path h="72390">
                <a:moveTo>
                  <a:pt x="0" y="71976"/>
                </a:moveTo>
                <a:lnTo>
                  <a:pt x="0" y="0"/>
                </a:lnTo>
              </a:path>
            </a:pathLst>
          </a:custGeom>
          <a:ln w="11609">
            <a:solidFill>
              <a:srgbClr val="000000"/>
            </a:solidFill>
          </a:ln>
        </p:spPr>
        <p:txBody>
          <a:bodyPr wrap="square" lIns="0" tIns="0" rIns="0" bIns="0" rtlCol="0"/>
          <a:lstStyle/>
          <a:p/>
        </p:txBody>
      </p:sp>
      <p:sp>
        <p:nvSpPr>
          <p:cNvPr id="40" name="object 40"/>
          <p:cNvSpPr/>
          <p:nvPr/>
        </p:nvSpPr>
        <p:spPr>
          <a:xfrm>
            <a:off x="7126571" y="4155437"/>
            <a:ext cx="0" cy="72390"/>
          </a:xfrm>
          <a:custGeom>
            <a:avLst/>
            <a:gdLst/>
            <a:ahLst/>
            <a:cxnLst/>
            <a:rect l="l" t="t" r="r" b="b"/>
            <a:pathLst>
              <a:path h="72389">
                <a:moveTo>
                  <a:pt x="0" y="0"/>
                </a:moveTo>
                <a:lnTo>
                  <a:pt x="0" y="71976"/>
                </a:lnTo>
              </a:path>
            </a:pathLst>
          </a:custGeom>
          <a:ln w="11609">
            <a:solidFill>
              <a:srgbClr val="000000"/>
            </a:solidFill>
          </a:ln>
        </p:spPr>
        <p:txBody>
          <a:bodyPr wrap="square" lIns="0" tIns="0" rIns="0" bIns="0" rtlCol="0"/>
          <a:lstStyle/>
          <a:p/>
        </p:txBody>
      </p:sp>
      <p:sp>
        <p:nvSpPr>
          <p:cNvPr id="41" name="object 41"/>
          <p:cNvSpPr/>
          <p:nvPr/>
        </p:nvSpPr>
        <p:spPr>
          <a:xfrm>
            <a:off x="7340178" y="7166821"/>
            <a:ext cx="0" cy="72390"/>
          </a:xfrm>
          <a:custGeom>
            <a:avLst/>
            <a:gdLst/>
            <a:ahLst/>
            <a:cxnLst/>
            <a:rect l="l" t="t" r="r" b="b"/>
            <a:pathLst>
              <a:path h="72390">
                <a:moveTo>
                  <a:pt x="0" y="71976"/>
                </a:moveTo>
                <a:lnTo>
                  <a:pt x="0" y="0"/>
                </a:lnTo>
              </a:path>
            </a:pathLst>
          </a:custGeom>
          <a:ln w="11609">
            <a:solidFill>
              <a:srgbClr val="000000"/>
            </a:solidFill>
          </a:ln>
        </p:spPr>
        <p:txBody>
          <a:bodyPr wrap="square" lIns="0" tIns="0" rIns="0" bIns="0" rtlCol="0"/>
          <a:lstStyle/>
          <a:p/>
        </p:txBody>
      </p:sp>
      <p:sp>
        <p:nvSpPr>
          <p:cNvPr id="42" name="object 42"/>
          <p:cNvSpPr/>
          <p:nvPr/>
        </p:nvSpPr>
        <p:spPr>
          <a:xfrm>
            <a:off x="7340178" y="4155437"/>
            <a:ext cx="0" cy="72390"/>
          </a:xfrm>
          <a:custGeom>
            <a:avLst/>
            <a:gdLst/>
            <a:ahLst/>
            <a:cxnLst/>
            <a:rect l="l" t="t" r="r" b="b"/>
            <a:pathLst>
              <a:path h="72389">
                <a:moveTo>
                  <a:pt x="0" y="0"/>
                </a:moveTo>
                <a:lnTo>
                  <a:pt x="0" y="71976"/>
                </a:lnTo>
              </a:path>
            </a:pathLst>
          </a:custGeom>
          <a:ln w="11609">
            <a:solidFill>
              <a:srgbClr val="000000"/>
            </a:solidFill>
          </a:ln>
        </p:spPr>
        <p:txBody>
          <a:bodyPr wrap="square" lIns="0" tIns="0" rIns="0" bIns="0" rtlCol="0"/>
          <a:lstStyle/>
          <a:p/>
        </p:txBody>
      </p:sp>
      <p:sp>
        <p:nvSpPr>
          <p:cNvPr id="43" name="object 43"/>
          <p:cNvSpPr/>
          <p:nvPr/>
        </p:nvSpPr>
        <p:spPr>
          <a:xfrm>
            <a:off x="7523601" y="7166821"/>
            <a:ext cx="0" cy="72390"/>
          </a:xfrm>
          <a:custGeom>
            <a:avLst/>
            <a:gdLst/>
            <a:ahLst/>
            <a:cxnLst/>
            <a:rect l="l" t="t" r="r" b="b"/>
            <a:pathLst>
              <a:path h="72390">
                <a:moveTo>
                  <a:pt x="0" y="71976"/>
                </a:moveTo>
                <a:lnTo>
                  <a:pt x="0" y="0"/>
                </a:lnTo>
              </a:path>
            </a:pathLst>
          </a:custGeom>
          <a:ln w="11609">
            <a:solidFill>
              <a:srgbClr val="000000"/>
            </a:solidFill>
          </a:ln>
        </p:spPr>
        <p:txBody>
          <a:bodyPr wrap="square" lIns="0" tIns="0" rIns="0" bIns="0" rtlCol="0"/>
          <a:lstStyle/>
          <a:p/>
        </p:txBody>
      </p:sp>
      <p:sp>
        <p:nvSpPr>
          <p:cNvPr id="44" name="object 44"/>
          <p:cNvSpPr/>
          <p:nvPr/>
        </p:nvSpPr>
        <p:spPr>
          <a:xfrm>
            <a:off x="7523601" y="4155437"/>
            <a:ext cx="0" cy="72390"/>
          </a:xfrm>
          <a:custGeom>
            <a:avLst/>
            <a:gdLst/>
            <a:ahLst/>
            <a:cxnLst/>
            <a:rect l="l" t="t" r="r" b="b"/>
            <a:pathLst>
              <a:path h="72389">
                <a:moveTo>
                  <a:pt x="0" y="0"/>
                </a:moveTo>
                <a:lnTo>
                  <a:pt x="0" y="71976"/>
                </a:lnTo>
              </a:path>
            </a:pathLst>
          </a:custGeom>
          <a:ln w="11609">
            <a:solidFill>
              <a:srgbClr val="000000"/>
            </a:solidFill>
          </a:ln>
        </p:spPr>
        <p:txBody>
          <a:bodyPr wrap="square" lIns="0" tIns="0" rIns="0" bIns="0" rtlCol="0"/>
          <a:lstStyle/>
          <a:p/>
        </p:txBody>
      </p:sp>
      <p:sp>
        <p:nvSpPr>
          <p:cNvPr id="45" name="object 45"/>
          <p:cNvSpPr/>
          <p:nvPr/>
        </p:nvSpPr>
        <p:spPr>
          <a:xfrm>
            <a:off x="7686127" y="7166821"/>
            <a:ext cx="0" cy="72390"/>
          </a:xfrm>
          <a:custGeom>
            <a:avLst/>
            <a:gdLst/>
            <a:ahLst/>
            <a:cxnLst/>
            <a:rect l="l" t="t" r="r" b="b"/>
            <a:pathLst>
              <a:path h="72390">
                <a:moveTo>
                  <a:pt x="0" y="71976"/>
                </a:moveTo>
                <a:lnTo>
                  <a:pt x="0" y="0"/>
                </a:lnTo>
              </a:path>
            </a:pathLst>
          </a:custGeom>
          <a:ln w="11609">
            <a:solidFill>
              <a:srgbClr val="000000"/>
            </a:solidFill>
          </a:ln>
        </p:spPr>
        <p:txBody>
          <a:bodyPr wrap="square" lIns="0" tIns="0" rIns="0" bIns="0" rtlCol="0"/>
          <a:lstStyle/>
          <a:p/>
        </p:txBody>
      </p:sp>
      <p:sp>
        <p:nvSpPr>
          <p:cNvPr id="46" name="object 46"/>
          <p:cNvSpPr/>
          <p:nvPr/>
        </p:nvSpPr>
        <p:spPr>
          <a:xfrm>
            <a:off x="7686127" y="4155437"/>
            <a:ext cx="0" cy="72390"/>
          </a:xfrm>
          <a:custGeom>
            <a:avLst/>
            <a:gdLst/>
            <a:ahLst/>
            <a:cxnLst/>
            <a:rect l="l" t="t" r="r" b="b"/>
            <a:pathLst>
              <a:path h="72389">
                <a:moveTo>
                  <a:pt x="0" y="0"/>
                </a:moveTo>
                <a:lnTo>
                  <a:pt x="0" y="71976"/>
                </a:lnTo>
              </a:path>
            </a:pathLst>
          </a:custGeom>
          <a:ln w="11609">
            <a:solidFill>
              <a:srgbClr val="000000"/>
            </a:solidFill>
          </a:ln>
        </p:spPr>
        <p:txBody>
          <a:bodyPr wrap="square" lIns="0" tIns="0" rIns="0" bIns="0" rtlCol="0"/>
          <a:lstStyle/>
          <a:p/>
        </p:txBody>
      </p:sp>
      <p:sp>
        <p:nvSpPr>
          <p:cNvPr id="47" name="object 47"/>
          <p:cNvSpPr/>
          <p:nvPr/>
        </p:nvSpPr>
        <p:spPr>
          <a:xfrm>
            <a:off x="7832401" y="7092523"/>
            <a:ext cx="0" cy="146685"/>
          </a:xfrm>
          <a:custGeom>
            <a:avLst/>
            <a:gdLst/>
            <a:ahLst/>
            <a:cxnLst/>
            <a:rect l="l" t="t" r="r" b="b"/>
            <a:pathLst>
              <a:path h="146684">
                <a:moveTo>
                  <a:pt x="0" y="146273"/>
                </a:moveTo>
                <a:lnTo>
                  <a:pt x="0" y="0"/>
                </a:lnTo>
              </a:path>
            </a:pathLst>
          </a:custGeom>
          <a:ln w="3175">
            <a:solidFill>
              <a:srgbClr val="000000"/>
            </a:solidFill>
            <a:prstDash val="dash"/>
          </a:ln>
        </p:spPr>
        <p:txBody>
          <a:bodyPr wrap="square" lIns="0" tIns="0" rIns="0" bIns="0" rtlCol="0"/>
          <a:lstStyle/>
          <a:p/>
        </p:txBody>
      </p:sp>
      <p:sp>
        <p:nvSpPr>
          <p:cNvPr id="48" name="object 48"/>
          <p:cNvSpPr/>
          <p:nvPr/>
        </p:nvSpPr>
        <p:spPr>
          <a:xfrm>
            <a:off x="7832401" y="4308676"/>
            <a:ext cx="0" cy="571500"/>
          </a:xfrm>
          <a:custGeom>
            <a:avLst/>
            <a:gdLst/>
            <a:ahLst/>
            <a:cxnLst/>
            <a:rect l="l" t="t" r="r" b="b"/>
            <a:pathLst>
              <a:path h="571500">
                <a:moveTo>
                  <a:pt x="0" y="0"/>
                </a:moveTo>
                <a:lnTo>
                  <a:pt x="0" y="571164"/>
                </a:lnTo>
              </a:path>
            </a:pathLst>
          </a:custGeom>
          <a:ln w="3175">
            <a:solidFill>
              <a:srgbClr val="000000"/>
            </a:solidFill>
            <a:prstDash val="dash"/>
          </a:ln>
        </p:spPr>
        <p:txBody>
          <a:bodyPr wrap="square" lIns="0" tIns="0" rIns="0" bIns="0" rtlCol="0"/>
          <a:lstStyle/>
          <a:p/>
        </p:txBody>
      </p:sp>
      <p:sp>
        <p:nvSpPr>
          <p:cNvPr id="49" name="object 49"/>
          <p:cNvSpPr/>
          <p:nvPr/>
        </p:nvSpPr>
        <p:spPr>
          <a:xfrm>
            <a:off x="7832401" y="5172389"/>
            <a:ext cx="0" cy="759460"/>
          </a:xfrm>
          <a:custGeom>
            <a:avLst/>
            <a:gdLst/>
            <a:ahLst/>
            <a:cxnLst/>
            <a:rect l="l" t="t" r="r" b="b"/>
            <a:pathLst>
              <a:path h="759460">
                <a:moveTo>
                  <a:pt x="0" y="0"/>
                </a:moveTo>
                <a:lnTo>
                  <a:pt x="0" y="759230"/>
                </a:lnTo>
              </a:path>
            </a:pathLst>
          </a:custGeom>
          <a:ln w="3175">
            <a:solidFill>
              <a:srgbClr val="000000"/>
            </a:solidFill>
            <a:prstDash val="dash"/>
          </a:ln>
        </p:spPr>
        <p:txBody>
          <a:bodyPr wrap="square" lIns="0" tIns="0" rIns="0" bIns="0" rtlCol="0"/>
          <a:lstStyle/>
          <a:p/>
        </p:txBody>
      </p:sp>
      <p:sp>
        <p:nvSpPr>
          <p:cNvPr id="50" name="object 50"/>
          <p:cNvSpPr/>
          <p:nvPr/>
        </p:nvSpPr>
        <p:spPr>
          <a:xfrm>
            <a:off x="7832401" y="7092523"/>
            <a:ext cx="0" cy="146685"/>
          </a:xfrm>
          <a:custGeom>
            <a:avLst/>
            <a:gdLst/>
            <a:ahLst/>
            <a:cxnLst/>
            <a:rect l="l" t="t" r="r" b="b"/>
            <a:pathLst>
              <a:path h="146684">
                <a:moveTo>
                  <a:pt x="0" y="146273"/>
                </a:moveTo>
                <a:lnTo>
                  <a:pt x="0" y="0"/>
                </a:lnTo>
              </a:path>
            </a:pathLst>
          </a:custGeom>
          <a:ln w="11609">
            <a:solidFill>
              <a:srgbClr val="000000"/>
            </a:solidFill>
          </a:ln>
        </p:spPr>
        <p:txBody>
          <a:bodyPr wrap="square" lIns="0" tIns="0" rIns="0" bIns="0" rtlCol="0"/>
          <a:lstStyle/>
          <a:p/>
        </p:txBody>
      </p:sp>
      <p:sp>
        <p:nvSpPr>
          <p:cNvPr id="51" name="object 51"/>
          <p:cNvSpPr txBox="1"/>
          <p:nvPr/>
        </p:nvSpPr>
        <p:spPr>
          <a:xfrm>
            <a:off x="7254945" y="7419495"/>
            <a:ext cx="1316355" cy="721995"/>
          </a:xfrm>
          <a:prstGeom prst="rect">
            <a:avLst/>
          </a:prstGeom>
        </p:spPr>
        <p:txBody>
          <a:bodyPr vert="horz" wrap="square" lIns="0" tIns="15240" rIns="0" bIns="0" rtlCol="0">
            <a:spAutoFit/>
          </a:bodyPr>
          <a:lstStyle/>
          <a:p>
            <a:pPr marL="12700">
              <a:lnSpc>
                <a:spcPct val="100000"/>
              </a:lnSpc>
              <a:spcBef>
                <a:spcPts val="120"/>
              </a:spcBef>
            </a:pPr>
            <a:r>
              <a:rPr sz="4550" spc="10" dirty="0">
                <a:latin typeface="Arial" panose="020B0604020202020204"/>
                <a:cs typeface="Arial" panose="020B0604020202020204"/>
              </a:rPr>
              <a:t>1000</a:t>
            </a:r>
            <a:endParaRPr sz="4550">
              <a:latin typeface="Arial" panose="020B0604020202020204"/>
              <a:cs typeface="Arial" panose="020B0604020202020204"/>
            </a:endParaRPr>
          </a:p>
        </p:txBody>
      </p:sp>
      <p:sp>
        <p:nvSpPr>
          <p:cNvPr id="52" name="object 52"/>
          <p:cNvSpPr/>
          <p:nvPr/>
        </p:nvSpPr>
        <p:spPr>
          <a:xfrm>
            <a:off x="8786664" y="7166821"/>
            <a:ext cx="0" cy="72390"/>
          </a:xfrm>
          <a:custGeom>
            <a:avLst/>
            <a:gdLst/>
            <a:ahLst/>
            <a:cxnLst/>
            <a:rect l="l" t="t" r="r" b="b"/>
            <a:pathLst>
              <a:path h="72390">
                <a:moveTo>
                  <a:pt x="0" y="71976"/>
                </a:moveTo>
                <a:lnTo>
                  <a:pt x="0" y="0"/>
                </a:lnTo>
              </a:path>
            </a:pathLst>
          </a:custGeom>
          <a:ln w="11609">
            <a:solidFill>
              <a:srgbClr val="000000"/>
            </a:solidFill>
          </a:ln>
        </p:spPr>
        <p:txBody>
          <a:bodyPr wrap="square" lIns="0" tIns="0" rIns="0" bIns="0" rtlCol="0"/>
          <a:lstStyle/>
          <a:p/>
        </p:txBody>
      </p:sp>
      <p:sp>
        <p:nvSpPr>
          <p:cNvPr id="53" name="object 53"/>
          <p:cNvSpPr/>
          <p:nvPr/>
        </p:nvSpPr>
        <p:spPr>
          <a:xfrm>
            <a:off x="8786664" y="4155437"/>
            <a:ext cx="0" cy="72390"/>
          </a:xfrm>
          <a:custGeom>
            <a:avLst/>
            <a:gdLst/>
            <a:ahLst/>
            <a:cxnLst/>
            <a:rect l="l" t="t" r="r" b="b"/>
            <a:pathLst>
              <a:path h="72389">
                <a:moveTo>
                  <a:pt x="0" y="0"/>
                </a:moveTo>
                <a:lnTo>
                  <a:pt x="0" y="71976"/>
                </a:lnTo>
              </a:path>
            </a:pathLst>
          </a:custGeom>
          <a:ln w="11609">
            <a:solidFill>
              <a:srgbClr val="000000"/>
            </a:solidFill>
          </a:ln>
        </p:spPr>
        <p:txBody>
          <a:bodyPr wrap="square" lIns="0" tIns="0" rIns="0" bIns="0" rtlCol="0"/>
          <a:lstStyle/>
          <a:p/>
        </p:txBody>
      </p:sp>
      <p:sp>
        <p:nvSpPr>
          <p:cNvPr id="54" name="object 54"/>
          <p:cNvSpPr/>
          <p:nvPr/>
        </p:nvSpPr>
        <p:spPr>
          <a:xfrm>
            <a:off x="9346220" y="7166821"/>
            <a:ext cx="0" cy="72390"/>
          </a:xfrm>
          <a:custGeom>
            <a:avLst/>
            <a:gdLst/>
            <a:ahLst/>
            <a:cxnLst/>
            <a:rect l="l" t="t" r="r" b="b"/>
            <a:pathLst>
              <a:path h="72390">
                <a:moveTo>
                  <a:pt x="0" y="71976"/>
                </a:moveTo>
                <a:lnTo>
                  <a:pt x="0" y="0"/>
                </a:lnTo>
              </a:path>
            </a:pathLst>
          </a:custGeom>
          <a:ln w="11609">
            <a:solidFill>
              <a:srgbClr val="000000"/>
            </a:solidFill>
          </a:ln>
        </p:spPr>
        <p:txBody>
          <a:bodyPr wrap="square" lIns="0" tIns="0" rIns="0" bIns="0" rtlCol="0"/>
          <a:lstStyle/>
          <a:p/>
        </p:txBody>
      </p:sp>
      <p:sp>
        <p:nvSpPr>
          <p:cNvPr id="55" name="object 55"/>
          <p:cNvSpPr/>
          <p:nvPr/>
        </p:nvSpPr>
        <p:spPr>
          <a:xfrm>
            <a:off x="9346220" y="4155437"/>
            <a:ext cx="0" cy="72390"/>
          </a:xfrm>
          <a:custGeom>
            <a:avLst/>
            <a:gdLst/>
            <a:ahLst/>
            <a:cxnLst/>
            <a:rect l="l" t="t" r="r" b="b"/>
            <a:pathLst>
              <a:path h="72389">
                <a:moveTo>
                  <a:pt x="0" y="0"/>
                </a:moveTo>
                <a:lnTo>
                  <a:pt x="0" y="71976"/>
                </a:lnTo>
              </a:path>
            </a:pathLst>
          </a:custGeom>
          <a:ln w="11609">
            <a:solidFill>
              <a:srgbClr val="000000"/>
            </a:solidFill>
          </a:ln>
        </p:spPr>
        <p:txBody>
          <a:bodyPr wrap="square" lIns="0" tIns="0" rIns="0" bIns="0" rtlCol="0"/>
          <a:lstStyle/>
          <a:p/>
        </p:txBody>
      </p:sp>
      <p:sp>
        <p:nvSpPr>
          <p:cNvPr id="56" name="object 56"/>
          <p:cNvSpPr/>
          <p:nvPr/>
        </p:nvSpPr>
        <p:spPr>
          <a:xfrm>
            <a:off x="9743248" y="7166821"/>
            <a:ext cx="0" cy="72390"/>
          </a:xfrm>
          <a:custGeom>
            <a:avLst/>
            <a:gdLst/>
            <a:ahLst/>
            <a:cxnLst/>
            <a:rect l="l" t="t" r="r" b="b"/>
            <a:pathLst>
              <a:path h="72390">
                <a:moveTo>
                  <a:pt x="0" y="71976"/>
                </a:moveTo>
                <a:lnTo>
                  <a:pt x="0" y="0"/>
                </a:lnTo>
              </a:path>
            </a:pathLst>
          </a:custGeom>
          <a:ln w="11609">
            <a:solidFill>
              <a:srgbClr val="000000"/>
            </a:solidFill>
          </a:ln>
        </p:spPr>
        <p:txBody>
          <a:bodyPr wrap="square" lIns="0" tIns="0" rIns="0" bIns="0" rtlCol="0"/>
          <a:lstStyle/>
          <a:p/>
        </p:txBody>
      </p:sp>
      <p:sp>
        <p:nvSpPr>
          <p:cNvPr id="57" name="object 57"/>
          <p:cNvSpPr/>
          <p:nvPr/>
        </p:nvSpPr>
        <p:spPr>
          <a:xfrm>
            <a:off x="9743248" y="4155437"/>
            <a:ext cx="0" cy="72390"/>
          </a:xfrm>
          <a:custGeom>
            <a:avLst/>
            <a:gdLst/>
            <a:ahLst/>
            <a:cxnLst/>
            <a:rect l="l" t="t" r="r" b="b"/>
            <a:pathLst>
              <a:path h="72389">
                <a:moveTo>
                  <a:pt x="0" y="0"/>
                </a:moveTo>
                <a:lnTo>
                  <a:pt x="0" y="71976"/>
                </a:lnTo>
              </a:path>
            </a:pathLst>
          </a:custGeom>
          <a:ln w="11609">
            <a:solidFill>
              <a:srgbClr val="000000"/>
            </a:solidFill>
          </a:ln>
        </p:spPr>
        <p:txBody>
          <a:bodyPr wrap="square" lIns="0" tIns="0" rIns="0" bIns="0" rtlCol="0"/>
          <a:lstStyle/>
          <a:p/>
        </p:txBody>
      </p:sp>
      <p:sp>
        <p:nvSpPr>
          <p:cNvPr id="58" name="object 58"/>
          <p:cNvSpPr/>
          <p:nvPr/>
        </p:nvSpPr>
        <p:spPr>
          <a:xfrm>
            <a:off x="10052049" y="7166821"/>
            <a:ext cx="0" cy="72390"/>
          </a:xfrm>
          <a:custGeom>
            <a:avLst/>
            <a:gdLst/>
            <a:ahLst/>
            <a:cxnLst/>
            <a:rect l="l" t="t" r="r" b="b"/>
            <a:pathLst>
              <a:path h="72390">
                <a:moveTo>
                  <a:pt x="0" y="71976"/>
                </a:moveTo>
                <a:lnTo>
                  <a:pt x="0" y="0"/>
                </a:lnTo>
              </a:path>
            </a:pathLst>
          </a:custGeom>
          <a:ln w="11609">
            <a:solidFill>
              <a:srgbClr val="000000"/>
            </a:solidFill>
          </a:ln>
        </p:spPr>
        <p:txBody>
          <a:bodyPr wrap="square" lIns="0" tIns="0" rIns="0" bIns="0" rtlCol="0"/>
          <a:lstStyle/>
          <a:p/>
        </p:txBody>
      </p:sp>
      <p:sp>
        <p:nvSpPr>
          <p:cNvPr id="59" name="object 59"/>
          <p:cNvSpPr/>
          <p:nvPr/>
        </p:nvSpPr>
        <p:spPr>
          <a:xfrm>
            <a:off x="10052049" y="4155437"/>
            <a:ext cx="0" cy="72390"/>
          </a:xfrm>
          <a:custGeom>
            <a:avLst/>
            <a:gdLst/>
            <a:ahLst/>
            <a:cxnLst/>
            <a:rect l="l" t="t" r="r" b="b"/>
            <a:pathLst>
              <a:path h="72389">
                <a:moveTo>
                  <a:pt x="0" y="0"/>
                </a:moveTo>
                <a:lnTo>
                  <a:pt x="0" y="71976"/>
                </a:lnTo>
              </a:path>
            </a:pathLst>
          </a:custGeom>
          <a:ln w="11609">
            <a:solidFill>
              <a:srgbClr val="000000"/>
            </a:solidFill>
          </a:ln>
        </p:spPr>
        <p:txBody>
          <a:bodyPr wrap="square" lIns="0" tIns="0" rIns="0" bIns="0" rtlCol="0"/>
          <a:lstStyle/>
          <a:p/>
        </p:txBody>
      </p:sp>
      <p:sp>
        <p:nvSpPr>
          <p:cNvPr id="60" name="object 60"/>
          <p:cNvSpPr/>
          <p:nvPr/>
        </p:nvSpPr>
        <p:spPr>
          <a:xfrm>
            <a:off x="10302804" y="7166821"/>
            <a:ext cx="0" cy="72390"/>
          </a:xfrm>
          <a:custGeom>
            <a:avLst/>
            <a:gdLst/>
            <a:ahLst/>
            <a:cxnLst/>
            <a:rect l="l" t="t" r="r" b="b"/>
            <a:pathLst>
              <a:path h="72390">
                <a:moveTo>
                  <a:pt x="0" y="71976"/>
                </a:moveTo>
                <a:lnTo>
                  <a:pt x="0" y="0"/>
                </a:lnTo>
              </a:path>
            </a:pathLst>
          </a:custGeom>
          <a:ln w="11609">
            <a:solidFill>
              <a:srgbClr val="000000"/>
            </a:solidFill>
          </a:ln>
        </p:spPr>
        <p:txBody>
          <a:bodyPr wrap="square" lIns="0" tIns="0" rIns="0" bIns="0" rtlCol="0"/>
          <a:lstStyle/>
          <a:p/>
        </p:txBody>
      </p:sp>
      <p:sp>
        <p:nvSpPr>
          <p:cNvPr id="61" name="object 61"/>
          <p:cNvSpPr/>
          <p:nvPr/>
        </p:nvSpPr>
        <p:spPr>
          <a:xfrm>
            <a:off x="10302804" y="4155437"/>
            <a:ext cx="0" cy="72390"/>
          </a:xfrm>
          <a:custGeom>
            <a:avLst/>
            <a:gdLst/>
            <a:ahLst/>
            <a:cxnLst/>
            <a:rect l="l" t="t" r="r" b="b"/>
            <a:pathLst>
              <a:path h="72389">
                <a:moveTo>
                  <a:pt x="0" y="0"/>
                </a:moveTo>
                <a:lnTo>
                  <a:pt x="0" y="71976"/>
                </a:lnTo>
              </a:path>
            </a:pathLst>
          </a:custGeom>
          <a:ln w="11609">
            <a:solidFill>
              <a:srgbClr val="000000"/>
            </a:solidFill>
          </a:ln>
        </p:spPr>
        <p:txBody>
          <a:bodyPr wrap="square" lIns="0" tIns="0" rIns="0" bIns="0" rtlCol="0"/>
          <a:lstStyle/>
          <a:p/>
        </p:txBody>
      </p:sp>
      <p:sp>
        <p:nvSpPr>
          <p:cNvPr id="62" name="object 62"/>
          <p:cNvSpPr/>
          <p:nvPr/>
        </p:nvSpPr>
        <p:spPr>
          <a:xfrm>
            <a:off x="10516410" y="7166821"/>
            <a:ext cx="0" cy="72390"/>
          </a:xfrm>
          <a:custGeom>
            <a:avLst/>
            <a:gdLst/>
            <a:ahLst/>
            <a:cxnLst/>
            <a:rect l="l" t="t" r="r" b="b"/>
            <a:pathLst>
              <a:path h="72390">
                <a:moveTo>
                  <a:pt x="0" y="71976"/>
                </a:moveTo>
                <a:lnTo>
                  <a:pt x="0" y="0"/>
                </a:lnTo>
              </a:path>
            </a:pathLst>
          </a:custGeom>
          <a:ln w="11609">
            <a:solidFill>
              <a:srgbClr val="000000"/>
            </a:solidFill>
          </a:ln>
        </p:spPr>
        <p:txBody>
          <a:bodyPr wrap="square" lIns="0" tIns="0" rIns="0" bIns="0" rtlCol="0"/>
          <a:lstStyle/>
          <a:p/>
        </p:txBody>
      </p:sp>
      <p:sp>
        <p:nvSpPr>
          <p:cNvPr id="63" name="object 63"/>
          <p:cNvSpPr/>
          <p:nvPr/>
        </p:nvSpPr>
        <p:spPr>
          <a:xfrm>
            <a:off x="10516410" y="4155437"/>
            <a:ext cx="0" cy="72390"/>
          </a:xfrm>
          <a:custGeom>
            <a:avLst/>
            <a:gdLst/>
            <a:ahLst/>
            <a:cxnLst/>
            <a:rect l="l" t="t" r="r" b="b"/>
            <a:pathLst>
              <a:path h="72389">
                <a:moveTo>
                  <a:pt x="0" y="0"/>
                </a:moveTo>
                <a:lnTo>
                  <a:pt x="0" y="71976"/>
                </a:lnTo>
              </a:path>
            </a:pathLst>
          </a:custGeom>
          <a:ln w="11609">
            <a:solidFill>
              <a:srgbClr val="000000"/>
            </a:solidFill>
          </a:ln>
        </p:spPr>
        <p:txBody>
          <a:bodyPr wrap="square" lIns="0" tIns="0" rIns="0" bIns="0" rtlCol="0"/>
          <a:lstStyle/>
          <a:p/>
        </p:txBody>
      </p:sp>
      <p:sp>
        <p:nvSpPr>
          <p:cNvPr id="64" name="object 64"/>
          <p:cNvSpPr/>
          <p:nvPr/>
        </p:nvSpPr>
        <p:spPr>
          <a:xfrm>
            <a:off x="10699833" y="7166821"/>
            <a:ext cx="0" cy="72390"/>
          </a:xfrm>
          <a:custGeom>
            <a:avLst/>
            <a:gdLst/>
            <a:ahLst/>
            <a:cxnLst/>
            <a:rect l="l" t="t" r="r" b="b"/>
            <a:pathLst>
              <a:path h="72390">
                <a:moveTo>
                  <a:pt x="0" y="71976"/>
                </a:moveTo>
                <a:lnTo>
                  <a:pt x="0" y="0"/>
                </a:lnTo>
              </a:path>
            </a:pathLst>
          </a:custGeom>
          <a:ln w="11609">
            <a:solidFill>
              <a:srgbClr val="000000"/>
            </a:solidFill>
          </a:ln>
        </p:spPr>
        <p:txBody>
          <a:bodyPr wrap="square" lIns="0" tIns="0" rIns="0" bIns="0" rtlCol="0"/>
          <a:lstStyle/>
          <a:p/>
        </p:txBody>
      </p:sp>
      <p:sp>
        <p:nvSpPr>
          <p:cNvPr id="65" name="object 65"/>
          <p:cNvSpPr/>
          <p:nvPr/>
        </p:nvSpPr>
        <p:spPr>
          <a:xfrm>
            <a:off x="10699833" y="4155437"/>
            <a:ext cx="0" cy="72390"/>
          </a:xfrm>
          <a:custGeom>
            <a:avLst/>
            <a:gdLst/>
            <a:ahLst/>
            <a:cxnLst/>
            <a:rect l="l" t="t" r="r" b="b"/>
            <a:pathLst>
              <a:path h="72389">
                <a:moveTo>
                  <a:pt x="0" y="0"/>
                </a:moveTo>
                <a:lnTo>
                  <a:pt x="0" y="71976"/>
                </a:lnTo>
              </a:path>
            </a:pathLst>
          </a:custGeom>
          <a:ln w="11609">
            <a:solidFill>
              <a:srgbClr val="000000"/>
            </a:solidFill>
          </a:ln>
        </p:spPr>
        <p:txBody>
          <a:bodyPr wrap="square" lIns="0" tIns="0" rIns="0" bIns="0" rtlCol="0"/>
          <a:lstStyle/>
          <a:p/>
        </p:txBody>
      </p:sp>
      <p:sp>
        <p:nvSpPr>
          <p:cNvPr id="66" name="object 66"/>
          <p:cNvSpPr/>
          <p:nvPr/>
        </p:nvSpPr>
        <p:spPr>
          <a:xfrm>
            <a:off x="10862360" y="7166821"/>
            <a:ext cx="0" cy="72390"/>
          </a:xfrm>
          <a:custGeom>
            <a:avLst/>
            <a:gdLst/>
            <a:ahLst/>
            <a:cxnLst/>
            <a:rect l="l" t="t" r="r" b="b"/>
            <a:pathLst>
              <a:path h="72390">
                <a:moveTo>
                  <a:pt x="0" y="71976"/>
                </a:moveTo>
                <a:lnTo>
                  <a:pt x="0" y="0"/>
                </a:lnTo>
              </a:path>
            </a:pathLst>
          </a:custGeom>
          <a:ln w="11609">
            <a:solidFill>
              <a:srgbClr val="000000"/>
            </a:solidFill>
          </a:ln>
        </p:spPr>
        <p:txBody>
          <a:bodyPr wrap="square" lIns="0" tIns="0" rIns="0" bIns="0" rtlCol="0"/>
          <a:lstStyle/>
          <a:p/>
        </p:txBody>
      </p:sp>
      <p:sp>
        <p:nvSpPr>
          <p:cNvPr id="67" name="object 67"/>
          <p:cNvSpPr/>
          <p:nvPr/>
        </p:nvSpPr>
        <p:spPr>
          <a:xfrm>
            <a:off x="10862360" y="4155437"/>
            <a:ext cx="0" cy="72390"/>
          </a:xfrm>
          <a:custGeom>
            <a:avLst/>
            <a:gdLst/>
            <a:ahLst/>
            <a:cxnLst/>
            <a:rect l="l" t="t" r="r" b="b"/>
            <a:pathLst>
              <a:path h="72389">
                <a:moveTo>
                  <a:pt x="0" y="0"/>
                </a:moveTo>
                <a:lnTo>
                  <a:pt x="0" y="71976"/>
                </a:lnTo>
              </a:path>
            </a:pathLst>
          </a:custGeom>
          <a:ln w="11609">
            <a:solidFill>
              <a:srgbClr val="000000"/>
            </a:solidFill>
          </a:ln>
        </p:spPr>
        <p:txBody>
          <a:bodyPr wrap="square" lIns="0" tIns="0" rIns="0" bIns="0" rtlCol="0"/>
          <a:lstStyle/>
          <a:p/>
        </p:txBody>
      </p:sp>
      <p:sp>
        <p:nvSpPr>
          <p:cNvPr id="68" name="object 68"/>
          <p:cNvSpPr/>
          <p:nvPr/>
        </p:nvSpPr>
        <p:spPr>
          <a:xfrm>
            <a:off x="11008634" y="7092523"/>
            <a:ext cx="0" cy="146685"/>
          </a:xfrm>
          <a:custGeom>
            <a:avLst/>
            <a:gdLst/>
            <a:ahLst/>
            <a:cxnLst/>
            <a:rect l="l" t="t" r="r" b="b"/>
            <a:pathLst>
              <a:path h="146684">
                <a:moveTo>
                  <a:pt x="0" y="146273"/>
                </a:moveTo>
                <a:lnTo>
                  <a:pt x="0" y="0"/>
                </a:lnTo>
              </a:path>
            </a:pathLst>
          </a:custGeom>
          <a:ln w="3175">
            <a:solidFill>
              <a:srgbClr val="000000"/>
            </a:solidFill>
            <a:prstDash val="dash"/>
          </a:ln>
        </p:spPr>
        <p:txBody>
          <a:bodyPr wrap="square" lIns="0" tIns="0" rIns="0" bIns="0" rtlCol="0"/>
          <a:lstStyle/>
          <a:p/>
        </p:txBody>
      </p:sp>
      <p:sp>
        <p:nvSpPr>
          <p:cNvPr id="69" name="object 69"/>
          <p:cNvSpPr/>
          <p:nvPr/>
        </p:nvSpPr>
        <p:spPr>
          <a:xfrm>
            <a:off x="11008634" y="4155437"/>
            <a:ext cx="0" cy="179070"/>
          </a:xfrm>
          <a:custGeom>
            <a:avLst/>
            <a:gdLst/>
            <a:ahLst/>
            <a:cxnLst/>
            <a:rect l="l" t="t" r="r" b="b"/>
            <a:pathLst>
              <a:path h="179070">
                <a:moveTo>
                  <a:pt x="0" y="0"/>
                </a:moveTo>
                <a:lnTo>
                  <a:pt x="0" y="178779"/>
                </a:lnTo>
              </a:path>
            </a:pathLst>
          </a:custGeom>
          <a:ln w="3175">
            <a:solidFill>
              <a:srgbClr val="000000"/>
            </a:solidFill>
            <a:prstDash val="dash"/>
          </a:ln>
        </p:spPr>
        <p:txBody>
          <a:bodyPr wrap="square" lIns="0" tIns="0" rIns="0" bIns="0" rtlCol="0"/>
          <a:lstStyle/>
          <a:p/>
        </p:txBody>
      </p:sp>
      <p:sp>
        <p:nvSpPr>
          <p:cNvPr id="70" name="object 70"/>
          <p:cNvSpPr/>
          <p:nvPr/>
        </p:nvSpPr>
        <p:spPr>
          <a:xfrm>
            <a:off x="11008634" y="4912347"/>
            <a:ext cx="0" cy="1019810"/>
          </a:xfrm>
          <a:custGeom>
            <a:avLst/>
            <a:gdLst/>
            <a:ahLst/>
            <a:cxnLst/>
            <a:rect l="l" t="t" r="r" b="b"/>
            <a:pathLst>
              <a:path h="1019810">
                <a:moveTo>
                  <a:pt x="0" y="0"/>
                </a:moveTo>
                <a:lnTo>
                  <a:pt x="0" y="1019273"/>
                </a:lnTo>
              </a:path>
            </a:pathLst>
          </a:custGeom>
          <a:ln w="3175">
            <a:solidFill>
              <a:srgbClr val="000000"/>
            </a:solidFill>
            <a:prstDash val="dash"/>
          </a:ln>
        </p:spPr>
        <p:txBody>
          <a:bodyPr wrap="square" lIns="0" tIns="0" rIns="0" bIns="0" rtlCol="0"/>
          <a:lstStyle/>
          <a:p/>
        </p:txBody>
      </p:sp>
      <p:sp>
        <p:nvSpPr>
          <p:cNvPr id="71" name="object 71"/>
          <p:cNvSpPr/>
          <p:nvPr/>
        </p:nvSpPr>
        <p:spPr>
          <a:xfrm>
            <a:off x="11008634" y="7092523"/>
            <a:ext cx="0" cy="146685"/>
          </a:xfrm>
          <a:custGeom>
            <a:avLst/>
            <a:gdLst/>
            <a:ahLst/>
            <a:cxnLst/>
            <a:rect l="l" t="t" r="r" b="b"/>
            <a:pathLst>
              <a:path h="146684">
                <a:moveTo>
                  <a:pt x="0" y="146273"/>
                </a:moveTo>
                <a:lnTo>
                  <a:pt x="0" y="0"/>
                </a:lnTo>
              </a:path>
            </a:pathLst>
          </a:custGeom>
          <a:ln w="11609">
            <a:solidFill>
              <a:srgbClr val="000000"/>
            </a:solidFill>
          </a:ln>
        </p:spPr>
        <p:txBody>
          <a:bodyPr wrap="square" lIns="0" tIns="0" rIns="0" bIns="0" rtlCol="0"/>
          <a:lstStyle/>
          <a:p/>
        </p:txBody>
      </p:sp>
      <p:sp>
        <p:nvSpPr>
          <p:cNvPr id="72" name="object 72"/>
          <p:cNvSpPr/>
          <p:nvPr/>
        </p:nvSpPr>
        <p:spPr>
          <a:xfrm>
            <a:off x="11008634" y="4155437"/>
            <a:ext cx="0" cy="146685"/>
          </a:xfrm>
          <a:custGeom>
            <a:avLst/>
            <a:gdLst/>
            <a:ahLst/>
            <a:cxnLst/>
            <a:rect l="l" t="t" r="r" b="b"/>
            <a:pathLst>
              <a:path h="146685">
                <a:moveTo>
                  <a:pt x="0" y="0"/>
                </a:moveTo>
                <a:lnTo>
                  <a:pt x="0" y="146273"/>
                </a:lnTo>
              </a:path>
            </a:pathLst>
          </a:custGeom>
          <a:ln w="11609">
            <a:solidFill>
              <a:srgbClr val="000000"/>
            </a:solidFill>
          </a:ln>
        </p:spPr>
        <p:txBody>
          <a:bodyPr wrap="square" lIns="0" tIns="0" rIns="0" bIns="0" rtlCol="0"/>
          <a:lstStyle/>
          <a:p/>
        </p:txBody>
      </p:sp>
      <p:sp>
        <p:nvSpPr>
          <p:cNvPr id="73" name="object 73"/>
          <p:cNvSpPr/>
          <p:nvPr/>
        </p:nvSpPr>
        <p:spPr>
          <a:xfrm>
            <a:off x="11965218" y="7166821"/>
            <a:ext cx="0" cy="72390"/>
          </a:xfrm>
          <a:custGeom>
            <a:avLst/>
            <a:gdLst/>
            <a:ahLst/>
            <a:cxnLst/>
            <a:rect l="l" t="t" r="r" b="b"/>
            <a:pathLst>
              <a:path h="72390">
                <a:moveTo>
                  <a:pt x="0" y="71976"/>
                </a:moveTo>
                <a:lnTo>
                  <a:pt x="0" y="0"/>
                </a:lnTo>
              </a:path>
            </a:pathLst>
          </a:custGeom>
          <a:ln w="11609">
            <a:solidFill>
              <a:srgbClr val="000000"/>
            </a:solidFill>
          </a:ln>
        </p:spPr>
        <p:txBody>
          <a:bodyPr wrap="square" lIns="0" tIns="0" rIns="0" bIns="0" rtlCol="0"/>
          <a:lstStyle/>
          <a:p/>
        </p:txBody>
      </p:sp>
      <p:sp>
        <p:nvSpPr>
          <p:cNvPr id="74" name="object 74"/>
          <p:cNvSpPr/>
          <p:nvPr/>
        </p:nvSpPr>
        <p:spPr>
          <a:xfrm>
            <a:off x="11965218" y="4155437"/>
            <a:ext cx="0" cy="72390"/>
          </a:xfrm>
          <a:custGeom>
            <a:avLst/>
            <a:gdLst/>
            <a:ahLst/>
            <a:cxnLst/>
            <a:rect l="l" t="t" r="r" b="b"/>
            <a:pathLst>
              <a:path h="72389">
                <a:moveTo>
                  <a:pt x="0" y="0"/>
                </a:moveTo>
                <a:lnTo>
                  <a:pt x="0" y="71976"/>
                </a:lnTo>
              </a:path>
            </a:pathLst>
          </a:custGeom>
          <a:ln w="11609">
            <a:solidFill>
              <a:srgbClr val="000000"/>
            </a:solidFill>
          </a:ln>
        </p:spPr>
        <p:txBody>
          <a:bodyPr wrap="square" lIns="0" tIns="0" rIns="0" bIns="0" rtlCol="0"/>
          <a:lstStyle/>
          <a:p/>
        </p:txBody>
      </p:sp>
      <p:sp>
        <p:nvSpPr>
          <p:cNvPr id="75" name="object 75"/>
          <p:cNvSpPr/>
          <p:nvPr/>
        </p:nvSpPr>
        <p:spPr>
          <a:xfrm>
            <a:off x="12524774" y="7166821"/>
            <a:ext cx="0" cy="72390"/>
          </a:xfrm>
          <a:custGeom>
            <a:avLst/>
            <a:gdLst/>
            <a:ahLst/>
            <a:cxnLst/>
            <a:rect l="l" t="t" r="r" b="b"/>
            <a:pathLst>
              <a:path h="72390">
                <a:moveTo>
                  <a:pt x="0" y="71976"/>
                </a:moveTo>
                <a:lnTo>
                  <a:pt x="0" y="0"/>
                </a:lnTo>
              </a:path>
            </a:pathLst>
          </a:custGeom>
          <a:ln w="11609">
            <a:solidFill>
              <a:srgbClr val="000000"/>
            </a:solidFill>
          </a:ln>
        </p:spPr>
        <p:txBody>
          <a:bodyPr wrap="square" lIns="0" tIns="0" rIns="0" bIns="0" rtlCol="0"/>
          <a:lstStyle/>
          <a:p/>
        </p:txBody>
      </p:sp>
      <p:sp>
        <p:nvSpPr>
          <p:cNvPr id="76" name="object 76"/>
          <p:cNvSpPr/>
          <p:nvPr/>
        </p:nvSpPr>
        <p:spPr>
          <a:xfrm>
            <a:off x="12524774" y="4155437"/>
            <a:ext cx="0" cy="72390"/>
          </a:xfrm>
          <a:custGeom>
            <a:avLst/>
            <a:gdLst/>
            <a:ahLst/>
            <a:cxnLst/>
            <a:rect l="l" t="t" r="r" b="b"/>
            <a:pathLst>
              <a:path h="72389">
                <a:moveTo>
                  <a:pt x="0" y="0"/>
                </a:moveTo>
                <a:lnTo>
                  <a:pt x="0" y="71976"/>
                </a:lnTo>
              </a:path>
            </a:pathLst>
          </a:custGeom>
          <a:ln w="11609">
            <a:solidFill>
              <a:srgbClr val="000000"/>
            </a:solidFill>
          </a:ln>
        </p:spPr>
        <p:txBody>
          <a:bodyPr wrap="square" lIns="0" tIns="0" rIns="0" bIns="0" rtlCol="0"/>
          <a:lstStyle/>
          <a:p/>
        </p:txBody>
      </p:sp>
      <p:sp>
        <p:nvSpPr>
          <p:cNvPr id="77" name="object 77"/>
          <p:cNvSpPr/>
          <p:nvPr/>
        </p:nvSpPr>
        <p:spPr>
          <a:xfrm>
            <a:off x="12921803" y="7166821"/>
            <a:ext cx="0" cy="72390"/>
          </a:xfrm>
          <a:custGeom>
            <a:avLst/>
            <a:gdLst/>
            <a:ahLst/>
            <a:cxnLst/>
            <a:rect l="l" t="t" r="r" b="b"/>
            <a:pathLst>
              <a:path h="72390">
                <a:moveTo>
                  <a:pt x="0" y="71976"/>
                </a:moveTo>
                <a:lnTo>
                  <a:pt x="0" y="0"/>
                </a:lnTo>
              </a:path>
            </a:pathLst>
          </a:custGeom>
          <a:ln w="11609">
            <a:solidFill>
              <a:srgbClr val="000000"/>
            </a:solidFill>
          </a:ln>
        </p:spPr>
        <p:txBody>
          <a:bodyPr wrap="square" lIns="0" tIns="0" rIns="0" bIns="0" rtlCol="0"/>
          <a:lstStyle/>
          <a:p/>
        </p:txBody>
      </p:sp>
      <p:sp>
        <p:nvSpPr>
          <p:cNvPr id="78" name="object 78"/>
          <p:cNvSpPr/>
          <p:nvPr/>
        </p:nvSpPr>
        <p:spPr>
          <a:xfrm>
            <a:off x="12921803" y="4155437"/>
            <a:ext cx="0" cy="72390"/>
          </a:xfrm>
          <a:custGeom>
            <a:avLst/>
            <a:gdLst/>
            <a:ahLst/>
            <a:cxnLst/>
            <a:rect l="l" t="t" r="r" b="b"/>
            <a:pathLst>
              <a:path h="72389">
                <a:moveTo>
                  <a:pt x="0" y="0"/>
                </a:moveTo>
                <a:lnTo>
                  <a:pt x="0" y="71976"/>
                </a:lnTo>
              </a:path>
            </a:pathLst>
          </a:custGeom>
          <a:ln w="11609">
            <a:solidFill>
              <a:srgbClr val="000000"/>
            </a:solidFill>
          </a:ln>
        </p:spPr>
        <p:txBody>
          <a:bodyPr wrap="square" lIns="0" tIns="0" rIns="0" bIns="0" rtlCol="0"/>
          <a:lstStyle/>
          <a:p/>
        </p:txBody>
      </p:sp>
      <p:sp>
        <p:nvSpPr>
          <p:cNvPr id="79" name="object 79"/>
          <p:cNvSpPr/>
          <p:nvPr/>
        </p:nvSpPr>
        <p:spPr>
          <a:xfrm>
            <a:off x="13230603" y="7166821"/>
            <a:ext cx="0" cy="72390"/>
          </a:xfrm>
          <a:custGeom>
            <a:avLst/>
            <a:gdLst/>
            <a:ahLst/>
            <a:cxnLst/>
            <a:rect l="l" t="t" r="r" b="b"/>
            <a:pathLst>
              <a:path h="72390">
                <a:moveTo>
                  <a:pt x="0" y="71976"/>
                </a:moveTo>
                <a:lnTo>
                  <a:pt x="0" y="0"/>
                </a:lnTo>
              </a:path>
            </a:pathLst>
          </a:custGeom>
          <a:ln w="11609">
            <a:solidFill>
              <a:srgbClr val="000000"/>
            </a:solidFill>
          </a:ln>
        </p:spPr>
        <p:txBody>
          <a:bodyPr wrap="square" lIns="0" tIns="0" rIns="0" bIns="0" rtlCol="0"/>
          <a:lstStyle/>
          <a:p/>
        </p:txBody>
      </p:sp>
      <p:sp>
        <p:nvSpPr>
          <p:cNvPr id="80" name="object 80"/>
          <p:cNvSpPr/>
          <p:nvPr/>
        </p:nvSpPr>
        <p:spPr>
          <a:xfrm>
            <a:off x="13230603" y="4155437"/>
            <a:ext cx="0" cy="72390"/>
          </a:xfrm>
          <a:custGeom>
            <a:avLst/>
            <a:gdLst/>
            <a:ahLst/>
            <a:cxnLst/>
            <a:rect l="l" t="t" r="r" b="b"/>
            <a:pathLst>
              <a:path h="72389">
                <a:moveTo>
                  <a:pt x="0" y="0"/>
                </a:moveTo>
                <a:lnTo>
                  <a:pt x="0" y="71976"/>
                </a:lnTo>
              </a:path>
            </a:pathLst>
          </a:custGeom>
          <a:ln w="11609">
            <a:solidFill>
              <a:srgbClr val="000000"/>
            </a:solidFill>
          </a:ln>
        </p:spPr>
        <p:txBody>
          <a:bodyPr wrap="square" lIns="0" tIns="0" rIns="0" bIns="0" rtlCol="0"/>
          <a:lstStyle/>
          <a:p/>
        </p:txBody>
      </p:sp>
      <p:sp>
        <p:nvSpPr>
          <p:cNvPr id="81" name="object 81"/>
          <p:cNvSpPr/>
          <p:nvPr/>
        </p:nvSpPr>
        <p:spPr>
          <a:xfrm>
            <a:off x="13481358" y="7166821"/>
            <a:ext cx="0" cy="72390"/>
          </a:xfrm>
          <a:custGeom>
            <a:avLst/>
            <a:gdLst/>
            <a:ahLst/>
            <a:cxnLst/>
            <a:rect l="l" t="t" r="r" b="b"/>
            <a:pathLst>
              <a:path h="72390">
                <a:moveTo>
                  <a:pt x="0" y="71976"/>
                </a:moveTo>
                <a:lnTo>
                  <a:pt x="0" y="0"/>
                </a:lnTo>
              </a:path>
            </a:pathLst>
          </a:custGeom>
          <a:ln w="11609">
            <a:solidFill>
              <a:srgbClr val="000000"/>
            </a:solidFill>
          </a:ln>
        </p:spPr>
        <p:txBody>
          <a:bodyPr wrap="square" lIns="0" tIns="0" rIns="0" bIns="0" rtlCol="0"/>
          <a:lstStyle/>
          <a:p/>
        </p:txBody>
      </p:sp>
      <p:sp>
        <p:nvSpPr>
          <p:cNvPr id="82" name="object 82"/>
          <p:cNvSpPr/>
          <p:nvPr/>
        </p:nvSpPr>
        <p:spPr>
          <a:xfrm>
            <a:off x="13481358" y="4155437"/>
            <a:ext cx="0" cy="72390"/>
          </a:xfrm>
          <a:custGeom>
            <a:avLst/>
            <a:gdLst/>
            <a:ahLst/>
            <a:cxnLst/>
            <a:rect l="l" t="t" r="r" b="b"/>
            <a:pathLst>
              <a:path h="72389">
                <a:moveTo>
                  <a:pt x="0" y="0"/>
                </a:moveTo>
                <a:lnTo>
                  <a:pt x="0" y="71976"/>
                </a:lnTo>
              </a:path>
            </a:pathLst>
          </a:custGeom>
          <a:ln w="11609">
            <a:solidFill>
              <a:srgbClr val="000000"/>
            </a:solidFill>
          </a:ln>
        </p:spPr>
        <p:txBody>
          <a:bodyPr wrap="square" lIns="0" tIns="0" rIns="0" bIns="0" rtlCol="0"/>
          <a:lstStyle/>
          <a:p/>
        </p:txBody>
      </p:sp>
      <p:sp>
        <p:nvSpPr>
          <p:cNvPr id="83" name="object 83"/>
          <p:cNvSpPr/>
          <p:nvPr/>
        </p:nvSpPr>
        <p:spPr>
          <a:xfrm>
            <a:off x="13694965" y="7166821"/>
            <a:ext cx="0" cy="72390"/>
          </a:xfrm>
          <a:custGeom>
            <a:avLst/>
            <a:gdLst/>
            <a:ahLst/>
            <a:cxnLst/>
            <a:rect l="l" t="t" r="r" b="b"/>
            <a:pathLst>
              <a:path h="72390">
                <a:moveTo>
                  <a:pt x="0" y="71976"/>
                </a:moveTo>
                <a:lnTo>
                  <a:pt x="0" y="0"/>
                </a:lnTo>
              </a:path>
            </a:pathLst>
          </a:custGeom>
          <a:ln w="11609">
            <a:solidFill>
              <a:srgbClr val="000000"/>
            </a:solidFill>
          </a:ln>
        </p:spPr>
        <p:txBody>
          <a:bodyPr wrap="square" lIns="0" tIns="0" rIns="0" bIns="0" rtlCol="0"/>
          <a:lstStyle/>
          <a:p/>
        </p:txBody>
      </p:sp>
      <p:sp>
        <p:nvSpPr>
          <p:cNvPr id="84" name="object 84"/>
          <p:cNvSpPr/>
          <p:nvPr/>
        </p:nvSpPr>
        <p:spPr>
          <a:xfrm>
            <a:off x="13694965" y="4155437"/>
            <a:ext cx="0" cy="72390"/>
          </a:xfrm>
          <a:custGeom>
            <a:avLst/>
            <a:gdLst/>
            <a:ahLst/>
            <a:cxnLst/>
            <a:rect l="l" t="t" r="r" b="b"/>
            <a:pathLst>
              <a:path h="72389">
                <a:moveTo>
                  <a:pt x="0" y="0"/>
                </a:moveTo>
                <a:lnTo>
                  <a:pt x="0" y="71976"/>
                </a:lnTo>
              </a:path>
            </a:pathLst>
          </a:custGeom>
          <a:ln w="11609">
            <a:solidFill>
              <a:srgbClr val="000000"/>
            </a:solidFill>
          </a:ln>
        </p:spPr>
        <p:txBody>
          <a:bodyPr wrap="square" lIns="0" tIns="0" rIns="0" bIns="0" rtlCol="0"/>
          <a:lstStyle/>
          <a:p/>
        </p:txBody>
      </p:sp>
      <p:sp>
        <p:nvSpPr>
          <p:cNvPr id="85" name="object 85"/>
          <p:cNvSpPr/>
          <p:nvPr/>
        </p:nvSpPr>
        <p:spPr>
          <a:xfrm>
            <a:off x="13878388" y="7166821"/>
            <a:ext cx="0" cy="72390"/>
          </a:xfrm>
          <a:custGeom>
            <a:avLst/>
            <a:gdLst/>
            <a:ahLst/>
            <a:cxnLst/>
            <a:rect l="l" t="t" r="r" b="b"/>
            <a:pathLst>
              <a:path h="72390">
                <a:moveTo>
                  <a:pt x="0" y="71976"/>
                </a:moveTo>
                <a:lnTo>
                  <a:pt x="0" y="0"/>
                </a:lnTo>
              </a:path>
            </a:pathLst>
          </a:custGeom>
          <a:ln w="11609">
            <a:solidFill>
              <a:srgbClr val="000000"/>
            </a:solidFill>
          </a:ln>
        </p:spPr>
        <p:txBody>
          <a:bodyPr wrap="square" lIns="0" tIns="0" rIns="0" bIns="0" rtlCol="0"/>
          <a:lstStyle/>
          <a:p/>
        </p:txBody>
      </p:sp>
      <p:sp>
        <p:nvSpPr>
          <p:cNvPr id="86" name="object 86"/>
          <p:cNvSpPr/>
          <p:nvPr/>
        </p:nvSpPr>
        <p:spPr>
          <a:xfrm>
            <a:off x="13878388" y="4155437"/>
            <a:ext cx="0" cy="72390"/>
          </a:xfrm>
          <a:custGeom>
            <a:avLst/>
            <a:gdLst/>
            <a:ahLst/>
            <a:cxnLst/>
            <a:rect l="l" t="t" r="r" b="b"/>
            <a:pathLst>
              <a:path h="72389">
                <a:moveTo>
                  <a:pt x="0" y="0"/>
                </a:moveTo>
                <a:lnTo>
                  <a:pt x="0" y="71976"/>
                </a:lnTo>
              </a:path>
            </a:pathLst>
          </a:custGeom>
          <a:ln w="11609">
            <a:solidFill>
              <a:srgbClr val="000000"/>
            </a:solidFill>
          </a:ln>
        </p:spPr>
        <p:txBody>
          <a:bodyPr wrap="square" lIns="0" tIns="0" rIns="0" bIns="0" rtlCol="0"/>
          <a:lstStyle/>
          <a:p/>
        </p:txBody>
      </p:sp>
      <p:sp>
        <p:nvSpPr>
          <p:cNvPr id="87" name="object 87"/>
          <p:cNvSpPr/>
          <p:nvPr/>
        </p:nvSpPr>
        <p:spPr>
          <a:xfrm>
            <a:off x="14040915" y="7166821"/>
            <a:ext cx="0" cy="72390"/>
          </a:xfrm>
          <a:custGeom>
            <a:avLst/>
            <a:gdLst/>
            <a:ahLst/>
            <a:cxnLst/>
            <a:rect l="l" t="t" r="r" b="b"/>
            <a:pathLst>
              <a:path h="72390">
                <a:moveTo>
                  <a:pt x="0" y="71976"/>
                </a:moveTo>
                <a:lnTo>
                  <a:pt x="0" y="0"/>
                </a:lnTo>
              </a:path>
            </a:pathLst>
          </a:custGeom>
          <a:ln w="11609">
            <a:solidFill>
              <a:srgbClr val="000000"/>
            </a:solidFill>
          </a:ln>
        </p:spPr>
        <p:txBody>
          <a:bodyPr wrap="square" lIns="0" tIns="0" rIns="0" bIns="0" rtlCol="0"/>
          <a:lstStyle/>
          <a:p/>
        </p:txBody>
      </p:sp>
      <p:sp>
        <p:nvSpPr>
          <p:cNvPr id="88" name="object 88"/>
          <p:cNvSpPr/>
          <p:nvPr/>
        </p:nvSpPr>
        <p:spPr>
          <a:xfrm>
            <a:off x="14040915" y="4155437"/>
            <a:ext cx="0" cy="72390"/>
          </a:xfrm>
          <a:custGeom>
            <a:avLst/>
            <a:gdLst/>
            <a:ahLst/>
            <a:cxnLst/>
            <a:rect l="l" t="t" r="r" b="b"/>
            <a:pathLst>
              <a:path h="72389">
                <a:moveTo>
                  <a:pt x="0" y="0"/>
                </a:moveTo>
                <a:lnTo>
                  <a:pt x="0" y="71976"/>
                </a:lnTo>
              </a:path>
            </a:pathLst>
          </a:custGeom>
          <a:ln w="11609">
            <a:solidFill>
              <a:srgbClr val="000000"/>
            </a:solidFill>
          </a:ln>
        </p:spPr>
        <p:txBody>
          <a:bodyPr wrap="square" lIns="0" tIns="0" rIns="0" bIns="0" rtlCol="0"/>
          <a:lstStyle/>
          <a:p/>
        </p:txBody>
      </p:sp>
      <p:sp>
        <p:nvSpPr>
          <p:cNvPr id="89" name="object 89"/>
          <p:cNvSpPr/>
          <p:nvPr/>
        </p:nvSpPr>
        <p:spPr>
          <a:xfrm>
            <a:off x="14187188" y="7092523"/>
            <a:ext cx="0" cy="146685"/>
          </a:xfrm>
          <a:custGeom>
            <a:avLst/>
            <a:gdLst/>
            <a:ahLst/>
            <a:cxnLst/>
            <a:rect l="l" t="t" r="r" b="b"/>
            <a:pathLst>
              <a:path h="146684">
                <a:moveTo>
                  <a:pt x="0" y="146273"/>
                </a:moveTo>
                <a:lnTo>
                  <a:pt x="0" y="0"/>
                </a:lnTo>
              </a:path>
            </a:pathLst>
          </a:custGeom>
          <a:ln w="3175">
            <a:solidFill>
              <a:srgbClr val="000000"/>
            </a:solidFill>
            <a:prstDash val="dash"/>
          </a:ln>
        </p:spPr>
        <p:txBody>
          <a:bodyPr wrap="square" lIns="0" tIns="0" rIns="0" bIns="0" rtlCol="0"/>
          <a:lstStyle/>
          <a:p/>
        </p:txBody>
      </p:sp>
      <p:sp>
        <p:nvSpPr>
          <p:cNvPr id="90" name="object 90"/>
          <p:cNvSpPr/>
          <p:nvPr/>
        </p:nvSpPr>
        <p:spPr>
          <a:xfrm>
            <a:off x="14187188" y="4155437"/>
            <a:ext cx="0" cy="232410"/>
          </a:xfrm>
          <a:custGeom>
            <a:avLst/>
            <a:gdLst/>
            <a:ahLst/>
            <a:cxnLst/>
            <a:rect l="l" t="t" r="r" b="b"/>
            <a:pathLst>
              <a:path h="232410">
                <a:moveTo>
                  <a:pt x="0" y="0"/>
                </a:moveTo>
                <a:lnTo>
                  <a:pt x="0" y="232180"/>
                </a:lnTo>
              </a:path>
            </a:pathLst>
          </a:custGeom>
          <a:ln w="3175">
            <a:solidFill>
              <a:srgbClr val="000000"/>
            </a:solidFill>
            <a:prstDash val="dash"/>
          </a:ln>
        </p:spPr>
        <p:txBody>
          <a:bodyPr wrap="square" lIns="0" tIns="0" rIns="0" bIns="0" rtlCol="0"/>
          <a:lstStyle/>
          <a:p/>
        </p:txBody>
      </p:sp>
      <p:sp>
        <p:nvSpPr>
          <p:cNvPr id="91" name="object 91"/>
          <p:cNvSpPr/>
          <p:nvPr/>
        </p:nvSpPr>
        <p:spPr>
          <a:xfrm>
            <a:off x="14187188" y="4680166"/>
            <a:ext cx="0" cy="330200"/>
          </a:xfrm>
          <a:custGeom>
            <a:avLst/>
            <a:gdLst/>
            <a:ahLst/>
            <a:cxnLst/>
            <a:rect l="l" t="t" r="r" b="b"/>
            <a:pathLst>
              <a:path h="330200">
                <a:moveTo>
                  <a:pt x="0" y="0"/>
                </a:moveTo>
                <a:lnTo>
                  <a:pt x="0" y="329696"/>
                </a:lnTo>
              </a:path>
            </a:pathLst>
          </a:custGeom>
          <a:ln w="3175">
            <a:solidFill>
              <a:srgbClr val="000000"/>
            </a:solidFill>
            <a:prstDash val="dash"/>
          </a:ln>
        </p:spPr>
        <p:txBody>
          <a:bodyPr wrap="square" lIns="0" tIns="0" rIns="0" bIns="0" rtlCol="0"/>
          <a:lstStyle/>
          <a:p/>
        </p:txBody>
      </p:sp>
      <p:sp>
        <p:nvSpPr>
          <p:cNvPr id="92" name="object 92"/>
          <p:cNvSpPr/>
          <p:nvPr/>
        </p:nvSpPr>
        <p:spPr>
          <a:xfrm>
            <a:off x="14187188" y="5302410"/>
            <a:ext cx="0" cy="629285"/>
          </a:xfrm>
          <a:custGeom>
            <a:avLst/>
            <a:gdLst/>
            <a:ahLst/>
            <a:cxnLst/>
            <a:rect l="l" t="t" r="r" b="b"/>
            <a:pathLst>
              <a:path h="629285">
                <a:moveTo>
                  <a:pt x="0" y="0"/>
                </a:moveTo>
                <a:lnTo>
                  <a:pt x="0" y="629209"/>
                </a:lnTo>
              </a:path>
            </a:pathLst>
          </a:custGeom>
          <a:ln w="3175">
            <a:solidFill>
              <a:srgbClr val="000000"/>
            </a:solidFill>
            <a:prstDash val="dash"/>
          </a:ln>
        </p:spPr>
        <p:txBody>
          <a:bodyPr wrap="square" lIns="0" tIns="0" rIns="0" bIns="0" rtlCol="0"/>
          <a:lstStyle/>
          <a:p/>
        </p:txBody>
      </p:sp>
      <p:sp>
        <p:nvSpPr>
          <p:cNvPr id="93" name="object 93"/>
          <p:cNvSpPr/>
          <p:nvPr/>
        </p:nvSpPr>
        <p:spPr>
          <a:xfrm>
            <a:off x="14187188" y="7092523"/>
            <a:ext cx="0" cy="146685"/>
          </a:xfrm>
          <a:custGeom>
            <a:avLst/>
            <a:gdLst/>
            <a:ahLst/>
            <a:cxnLst/>
            <a:rect l="l" t="t" r="r" b="b"/>
            <a:pathLst>
              <a:path h="146684">
                <a:moveTo>
                  <a:pt x="0" y="146273"/>
                </a:moveTo>
                <a:lnTo>
                  <a:pt x="0" y="0"/>
                </a:lnTo>
              </a:path>
            </a:pathLst>
          </a:custGeom>
          <a:ln w="11609">
            <a:solidFill>
              <a:srgbClr val="000000"/>
            </a:solidFill>
          </a:ln>
        </p:spPr>
        <p:txBody>
          <a:bodyPr wrap="square" lIns="0" tIns="0" rIns="0" bIns="0" rtlCol="0"/>
          <a:lstStyle/>
          <a:p/>
        </p:txBody>
      </p:sp>
      <p:sp>
        <p:nvSpPr>
          <p:cNvPr id="94" name="object 94"/>
          <p:cNvSpPr/>
          <p:nvPr/>
        </p:nvSpPr>
        <p:spPr>
          <a:xfrm>
            <a:off x="14187188" y="4155437"/>
            <a:ext cx="0" cy="146685"/>
          </a:xfrm>
          <a:custGeom>
            <a:avLst/>
            <a:gdLst/>
            <a:ahLst/>
            <a:cxnLst/>
            <a:rect l="l" t="t" r="r" b="b"/>
            <a:pathLst>
              <a:path h="146685">
                <a:moveTo>
                  <a:pt x="0" y="0"/>
                </a:moveTo>
                <a:lnTo>
                  <a:pt x="0" y="146273"/>
                </a:lnTo>
              </a:path>
            </a:pathLst>
          </a:custGeom>
          <a:ln w="11609">
            <a:solidFill>
              <a:srgbClr val="000000"/>
            </a:solidFill>
          </a:ln>
        </p:spPr>
        <p:txBody>
          <a:bodyPr wrap="square" lIns="0" tIns="0" rIns="0" bIns="0" rtlCol="0"/>
          <a:lstStyle/>
          <a:p/>
        </p:txBody>
      </p:sp>
      <p:sp>
        <p:nvSpPr>
          <p:cNvPr id="95" name="object 95"/>
          <p:cNvSpPr/>
          <p:nvPr/>
        </p:nvSpPr>
        <p:spPr>
          <a:xfrm>
            <a:off x="15141450" y="7166821"/>
            <a:ext cx="0" cy="72390"/>
          </a:xfrm>
          <a:custGeom>
            <a:avLst/>
            <a:gdLst/>
            <a:ahLst/>
            <a:cxnLst/>
            <a:rect l="l" t="t" r="r" b="b"/>
            <a:pathLst>
              <a:path h="72390">
                <a:moveTo>
                  <a:pt x="0" y="71976"/>
                </a:moveTo>
                <a:lnTo>
                  <a:pt x="0" y="0"/>
                </a:lnTo>
              </a:path>
            </a:pathLst>
          </a:custGeom>
          <a:ln w="11609">
            <a:solidFill>
              <a:srgbClr val="000000"/>
            </a:solidFill>
          </a:ln>
        </p:spPr>
        <p:txBody>
          <a:bodyPr wrap="square" lIns="0" tIns="0" rIns="0" bIns="0" rtlCol="0"/>
          <a:lstStyle/>
          <a:p/>
        </p:txBody>
      </p:sp>
      <p:sp>
        <p:nvSpPr>
          <p:cNvPr id="96" name="object 96"/>
          <p:cNvSpPr/>
          <p:nvPr/>
        </p:nvSpPr>
        <p:spPr>
          <a:xfrm>
            <a:off x="15141450" y="4155437"/>
            <a:ext cx="0" cy="72390"/>
          </a:xfrm>
          <a:custGeom>
            <a:avLst/>
            <a:gdLst/>
            <a:ahLst/>
            <a:cxnLst/>
            <a:rect l="l" t="t" r="r" b="b"/>
            <a:pathLst>
              <a:path h="72389">
                <a:moveTo>
                  <a:pt x="0" y="0"/>
                </a:moveTo>
                <a:lnTo>
                  <a:pt x="0" y="71976"/>
                </a:lnTo>
              </a:path>
            </a:pathLst>
          </a:custGeom>
          <a:ln w="11609">
            <a:solidFill>
              <a:srgbClr val="000000"/>
            </a:solidFill>
          </a:ln>
        </p:spPr>
        <p:txBody>
          <a:bodyPr wrap="square" lIns="0" tIns="0" rIns="0" bIns="0" rtlCol="0"/>
          <a:lstStyle/>
          <a:p/>
        </p:txBody>
      </p:sp>
      <p:sp>
        <p:nvSpPr>
          <p:cNvPr id="97" name="object 97"/>
          <p:cNvSpPr/>
          <p:nvPr/>
        </p:nvSpPr>
        <p:spPr>
          <a:xfrm>
            <a:off x="15701005" y="7166821"/>
            <a:ext cx="0" cy="72390"/>
          </a:xfrm>
          <a:custGeom>
            <a:avLst/>
            <a:gdLst/>
            <a:ahLst/>
            <a:cxnLst/>
            <a:rect l="l" t="t" r="r" b="b"/>
            <a:pathLst>
              <a:path h="72390">
                <a:moveTo>
                  <a:pt x="0" y="71976"/>
                </a:moveTo>
                <a:lnTo>
                  <a:pt x="0" y="0"/>
                </a:lnTo>
              </a:path>
            </a:pathLst>
          </a:custGeom>
          <a:ln w="11609">
            <a:solidFill>
              <a:srgbClr val="000000"/>
            </a:solidFill>
          </a:ln>
        </p:spPr>
        <p:txBody>
          <a:bodyPr wrap="square" lIns="0" tIns="0" rIns="0" bIns="0" rtlCol="0"/>
          <a:lstStyle/>
          <a:p/>
        </p:txBody>
      </p:sp>
      <p:sp>
        <p:nvSpPr>
          <p:cNvPr id="98" name="object 98"/>
          <p:cNvSpPr/>
          <p:nvPr/>
        </p:nvSpPr>
        <p:spPr>
          <a:xfrm>
            <a:off x="15701005" y="4155437"/>
            <a:ext cx="0" cy="72390"/>
          </a:xfrm>
          <a:custGeom>
            <a:avLst/>
            <a:gdLst/>
            <a:ahLst/>
            <a:cxnLst/>
            <a:rect l="l" t="t" r="r" b="b"/>
            <a:pathLst>
              <a:path h="72389">
                <a:moveTo>
                  <a:pt x="0" y="0"/>
                </a:moveTo>
                <a:lnTo>
                  <a:pt x="0" y="71976"/>
                </a:lnTo>
              </a:path>
            </a:pathLst>
          </a:custGeom>
          <a:ln w="11609">
            <a:solidFill>
              <a:srgbClr val="000000"/>
            </a:solidFill>
          </a:ln>
        </p:spPr>
        <p:txBody>
          <a:bodyPr wrap="square" lIns="0" tIns="0" rIns="0" bIns="0" rtlCol="0"/>
          <a:lstStyle/>
          <a:p/>
        </p:txBody>
      </p:sp>
      <p:sp>
        <p:nvSpPr>
          <p:cNvPr id="99" name="object 99"/>
          <p:cNvSpPr/>
          <p:nvPr/>
        </p:nvSpPr>
        <p:spPr>
          <a:xfrm>
            <a:off x="16098035" y="7166821"/>
            <a:ext cx="0" cy="72390"/>
          </a:xfrm>
          <a:custGeom>
            <a:avLst/>
            <a:gdLst/>
            <a:ahLst/>
            <a:cxnLst/>
            <a:rect l="l" t="t" r="r" b="b"/>
            <a:pathLst>
              <a:path h="72390">
                <a:moveTo>
                  <a:pt x="0" y="71976"/>
                </a:moveTo>
                <a:lnTo>
                  <a:pt x="0" y="0"/>
                </a:lnTo>
              </a:path>
            </a:pathLst>
          </a:custGeom>
          <a:ln w="11609">
            <a:solidFill>
              <a:srgbClr val="000000"/>
            </a:solidFill>
          </a:ln>
        </p:spPr>
        <p:txBody>
          <a:bodyPr wrap="square" lIns="0" tIns="0" rIns="0" bIns="0" rtlCol="0"/>
          <a:lstStyle/>
          <a:p/>
        </p:txBody>
      </p:sp>
      <p:sp>
        <p:nvSpPr>
          <p:cNvPr id="100" name="object 100"/>
          <p:cNvSpPr/>
          <p:nvPr/>
        </p:nvSpPr>
        <p:spPr>
          <a:xfrm>
            <a:off x="16098035" y="4155437"/>
            <a:ext cx="0" cy="72390"/>
          </a:xfrm>
          <a:custGeom>
            <a:avLst/>
            <a:gdLst/>
            <a:ahLst/>
            <a:cxnLst/>
            <a:rect l="l" t="t" r="r" b="b"/>
            <a:pathLst>
              <a:path h="72389">
                <a:moveTo>
                  <a:pt x="0" y="0"/>
                </a:moveTo>
                <a:lnTo>
                  <a:pt x="0" y="71976"/>
                </a:lnTo>
              </a:path>
            </a:pathLst>
          </a:custGeom>
          <a:ln w="11609">
            <a:solidFill>
              <a:srgbClr val="000000"/>
            </a:solidFill>
          </a:ln>
        </p:spPr>
        <p:txBody>
          <a:bodyPr wrap="square" lIns="0" tIns="0" rIns="0" bIns="0" rtlCol="0"/>
          <a:lstStyle/>
          <a:p/>
        </p:txBody>
      </p:sp>
      <p:sp>
        <p:nvSpPr>
          <p:cNvPr id="101" name="object 101"/>
          <p:cNvSpPr/>
          <p:nvPr/>
        </p:nvSpPr>
        <p:spPr>
          <a:xfrm>
            <a:off x="16406835" y="7166821"/>
            <a:ext cx="0" cy="72390"/>
          </a:xfrm>
          <a:custGeom>
            <a:avLst/>
            <a:gdLst/>
            <a:ahLst/>
            <a:cxnLst/>
            <a:rect l="l" t="t" r="r" b="b"/>
            <a:pathLst>
              <a:path h="72390">
                <a:moveTo>
                  <a:pt x="0" y="71976"/>
                </a:moveTo>
                <a:lnTo>
                  <a:pt x="0" y="0"/>
                </a:lnTo>
              </a:path>
            </a:pathLst>
          </a:custGeom>
          <a:ln w="11609">
            <a:solidFill>
              <a:srgbClr val="000000"/>
            </a:solidFill>
          </a:ln>
        </p:spPr>
        <p:txBody>
          <a:bodyPr wrap="square" lIns="0" tIns="0" rIns="0" bIns="0" rtlCol="0"/>
          <a:lstStyle/>
          <a:p/>
        </p:txBody>
      </p:sp>
      <p:sp>
        <p:nvSpPr>
          <p:cNvPr id="102" name="object 102"/>
          <p:cNvSpPr/>
          <p:nvPr/>
        </p:nvSpPr>
        <p:spPr>
          <a:xfrm>
            <a:off x="16406835" y="4155437"/>
            <a:ext cx="0" cy="72390"/>
          </a:xfrm>
          <a:custGeom>
            <a:avLst/>
            <a:gdLst/>
            <a:ahLst/>
            <a:cxnLst/>
            <a:rect l="l" t="t" r="r" b="b"/>
            <a:pathLst>
              <a:path h="72389">
                <a:moveTo>
                  <a:pt x="0" y="0"/>
                </a:moveTo>
                <a:lnTo>
                  <a:pt x="0" y="71976"/>
                </a:lnTo>
              </a:path>
            </a:pathLst>
          </a:custGeom>
          <a:ln w="11609">
            <a:solidFill>
              <a:srgbClr val="000000"/>
            </a:solidFill>
          </a:ln>
        </p:spPr>
        <p:txBody>
          <a:bodyPr wrap="square" lIns="0" tIns="0" rIns="0" bIns="0" rtlCol="0"/>
          <a:lstStyle/>
          <a:p/>
        </p:txBody>
      </p:sp>
      <p:sp>
        <p:nvSpPr>
          <p:cNvPr id="103" name="object 103"/>
          <p:cNvSpPr/>
          <p:nvPr/>
        </p:nvSpPr>
        <p:spPr>
          <a:xfrm>
            <a:off x="16657590" y="7166821"/>
            <a:ext cx="0" cy="72390"/>
          </a:xfrm>
          <a:custGeom>
            <a:avLst/>
            <a:gdLst/>
            <a:ahLst/>
            <a:cxnLst/>
            <a:rect l="l" t="t" r="r" b="b"/>
            <a:pathLst>
              <a:path h="72390">
                <a:moveTo>
                  <a:pt x="0" y="71976"/>
                </a:moveTo>
                <a:lnTo>
                  <a:pt x="0" y="0"/>
                </a:lnTo>
              </a:path>
            </a:pathLst>
          </a:custGeom>
          <a:ln w="11609">
            <a:solidFill>
              <a:srgbClr val="000000"/>
            </a:solidFill>
          </a:ln>
        </p:spPr>
        <p:txBody>
          <a:bodyPr wrap="square" lIns="0" tIns="0" rIns="0" bIns="0" rtlCol="0"/>
          <a:lstStyle/>
          <a:p/>
        </p:txBody>
      </p:sp>
      <p:sp>
        <p:nvSpPr>
          <p:cNvPr id="104" name="object 104"/>
          <p:cNvSpPr/>
          <p:nvPr/>
        </p:nvSpPr>
        <p:spPr>
          <a:xfrm>
            <a:off x="16657590" y="4155437"/>
            <a:ext cx="0" cy="72390"/>
          </a:xfrm>
          <a:custGeom>
            <a:avLst/>
            <a:gdLst/>
            <a:ahLst/>
            <a:cxnLst/>
            <a:rect l="l" t="t" r="r" b="b"/>
            <a:pathLst>
              <a:path h="72389">
                <a:moveTo>
                  <a:pt x="0" y="0"/>
                </a:moveTo>
                <a:lnTo>
                  <a:pt x="0" y="71976"/>
                </a:lnTo>
              </a:path>
            </a:pathLst>
          </a:custGeom>
          <a:ln w="11609">
            <a:solidFill>
              <a:srgbClr val="000000"/>
            </a:solidFill>
          </a:ln>
        </p:spPr>
        <p:txBody>
          <a:bodyPr wrap="square" lIns="0" tIns="0" rIns="0" bIns="0" rtlCol="0"/>
          <a:lstStyle/>
          <a:p/>
        </p:txBody>
      </p:sp>
      <p:sp>
        <p:nvSpPr>
          <p:cNvPr id="105" name="object 105"/>
          <p:cNvSpPr/>
          <p:nvPr/>
        </p:nvSpPr>
        <p:spPr>
          <a:xfrm>
            <a:off x="16871198" y="7166821"/>
            <a:ext cx="0" cy="72390"/>
          </a:xfrm>
          <a:custGeom>
            <a:avLst/>
            <a:gdLst/>
            <a:ahLst/>
            <a:cxnLst/>
            <a:rect l="l" t="t" r="r" b="b"/>
            <a:pathLst>
              <a:path h="72390">
                <a:moveTo>
                  <a:pt x="0" y="71976"/>
                </a:moveTo>
                <a:lnTo>
                  <a:pt x="0" y="0"/>
                </a:lnTo>
              </a:path>
            </a:pathLst>
          </a:custGeom>
          <a:ln w="11609">
            <a:solidFill>
              <a:srgbClr val="000000"/>
            </a:solidFill>
          </a:ln>
        </p:spPr>
        <p:txBody>
          <a:bodyPr wrap="square" lIns="0" tIns="0" rIns="0" bIns="0" rtlCol="0"/>
          <a:lstStyle/>
          <a:p/>
        </p:txBody>
      </p:sp>
      <p:sp>
        <p:nvSpPr>
          <p:cNvPr id="106" name="object 106"/>
          <p:cNvSpPr/>
          <p:nvPr/>
        </p:nvSpPr>
        <p:spPr>
          <a:xfrm>
            <a:off x="16871198" y="4155437"/>
            <a:ext cx="0" cy="72390"/>
          </a:xfrm>
          <a:custGeom>
            <a:avLst/>
            <a:gdLst/>
            <a:ahLst/>
            <a:cxnLst/>
            <a:rect l="l" t="t" r="r" b="b"/>
            <a:pathLst>
              <a:path h="72389">
                <a:moveTo>
                  <a:pt x="0" y="0"/>
                </a:moveTo>
                <a:lnTo>
                  <a:pt x="0" y="71976"/>
                </a:lnTo>
              </a:path>
            </a:pathLst>
          </a:custGeom>
          <a:ln w="11609">
            <a:solidFill>
              <a:srgbClr val="000000"/>
            </a:solidFill>
          </a:ln>
        </p:spPr>
        <p:txBody>
          <a:bodyPr wrap="square" lIns="0" tIns="0" rIns="0" bIns="0" rtlCol="0"/>
          <a:lstStyle/>
          <a:p/>
        </p:txBody>
      </p:sp>
      <p:sp>
        <p:nvSpPr>
          <p:cNvPr id="107" name="object 107"/>
          <p:cNvSpPr/>
          <p:nvPr/>
        </p:nvSpPr>
        <p:spPr>
          <a:xfrm>
            <a:off x="17054619" y="7166821"/>
            <a:ext cx="0" cy="72390"/>
          </a:xfrm>
          <a:custGeom>
            <a:avLst/>
            <a:gdLst/>
            <a:ahLst/>
            <a:cxnLst/>
            <a:rect l="l" t="t" r="r" b="b"/>
            <a:pathLst>
              <a:path h="72390">
                <a:moveTo>
                  <a:pt x="0" y="71976"/>
                </a:moveTo>
                <a:lnTo>
                  <a:pt x="0" y="0"/>
                </a:lnTo>
              </a:path>
            </a:pathLst>
          </a:custGeom>
          <a:ln w="11609">
            <a:solidFill>
              <a:srgbClr val="000000"/>
            </a:solidFill>
          </a:ln>
        </p:spPr>
        <p:txBody>
          <a:bodyPr wrap="square" lIns="0" tIns="0" rIns="0" bIns="0" rtlCol="0"/>
          <a:lstStyle/>
          <a:p/>
        </p:txBody>
      </p:sp>
      <p:sp>
        <p:nvSpPr>
          <p:cNvPr id="108" name="object 108"/>
          <p:cNvSpPr/>
          <p:nvPr/>
        </p:nvSpPr>
        <p:spPr>
          <a:xfrm>
            <a:off x="17054619" y="4155437"/>
            <a:ext cx="0" cy="72390"/>
          </a:xfrm>
          <a:custGeom>
            <a:avLst/>
            <a:gdLst/>
            <a:ahLst/>
            <a:cxnLst/>
            <a:rect l="l" t="t" r="r" b="b"/>
            <a:pathLst>
              <a:path h="72389">
                <a:moveTo>
                  <a:pt x="0" y="0"/>
                </a:moveTo>
                <a:lnTo>
                  <a:pt x="0" y="71976"/>
                </a:lnTo>
              </a:path>
            </a:pathLst>
          </a:custGeom>
          <a:ln w="11609">
            <a:solidFill>
              <a:srgbClr val="000000"/>
            </a:solidFill>
          </a:ln>
        </p:spPr>
        <p:txBody>
          <a:bodyPr wrap="square" lIns="0" tIns="0" rIns="0" bIns="0" rtlCol="0"/>
          <a:lstStyle/>
          <a:p/>
        </p:txBody>
      </p:sp>
      <p:sp>
        <p:nvSpPr>
          <p:cNvPr id="109" name="object 109"/>
          <p:cNvSpPr/>
          <p:nvPr/>
        </p:nvSpPr>
        <p:spPr>
          <a:xfrm>
            <a:off x="17217145" y="7166821"/>
            <a:ext cx="0" cy="72390"/>
          </a:xfrm>
          <a:custGeom>
            <a:avLst/>
            <a:gdLst/>
            <a:ahLst/>
            <a:cxnLst/>
            <a:rect l="l" t="t" r="r" b="b"/>
            <a:pathLst>
              <a:path h="72390">
                <a:moveTo>
                  <a:pt x="0" y="71976"/>
                </a:moveTo>
                <a:lnTo>
                  <a:pt x="0" y="0"/>
                </a:lnTo>
              </a:path>
            </a:pathLst>
          </a:custGeom>
          <a:ln w="11609">
            <a:solidFill>
              <a:srgbClr val="000000"/>
            </a:solidFill>
          </a:ln>
        </p:spPr>
        <p:txBody>
          <a:bodyPr wrap="square" lIns="0" tIns="0" rIns="0" bIns="0" rtlCol="0"/>
          <a:lstStyle/>
          <a:p/>
        </p:txBody>
      </p:sp>
      <p:sp>
        <p:nvSpPr>
          <p:cNvPr id="110" name="object 110"/>
          <p:cNvSpPr/>
          <p:nvPr/>
        </p:nvSpPr>
        <p:spPr>
          <a:xfrm>
            <a:off x="17217145" y="4155437"/>
            <a:ext cx="0" cy="72390"/>
          </a:xfrm>
          <a:custGeom>
            <a:avLst/>
            <a:gdLst/>
            <a:ahLst/>
            <a:cxnLst/>
            <a:rect l="l" t="t" r="r" b="b"/>
            <a:pathLst>
              <a:path h="72389">
                <a:moveTo>
                  <a:pt x="0" y="0"/>
                </a:moveTo>
                <a:lnTo>
                  <a:pt x="0" y="71976"/>
                </a:lnTo>
              </a:path>
            </a:pathLst>
          </a:custGeom>
          <a:ln w="11609">
            <a:solidFill>
              <a:srgbClr val="000000"/>
            </a:solidFill>
          </a:ln>
        </p:spPr>
        <p:txBody>
          <a:bodyPr wrap="square" lIns="0" tIns="0" rIns="0" bIns="0" rtlCol="0"/>
          <a:lstStyle/>
          <a:p/>
        </p:txBody>
      </p:sp>
      <p:sp>
        <p:nvSpPr>
          <p:cNvPr id="111" name="object 111"/>
          <p:cNvSpPr/>
          <p:nvPr/>
        </p:nvSpPr>
        <p:spPr>
          <a:xfrm>
            <a:off x="17363420" y="4155437"/>
            <a:ext cx="0" cy="541020"/>
          </a:xfrm>
          <a:custGeom>
            <a:avLst/>
            <a:gdLst/>
            <a:ahLst/>
            <a:cxnLst/>
            <a:rect l="l" t="t" r="r" b="b"/>
            <a:pathLst>
              <a:path h="541020">
                <a:moveTo>
                  <a:pt x="0" y="0"/>
                </a:moveTo>
                <a:lnTo>
                  <a:pt x="0" y="540981"/>
                </a:lnTo>
              </a:path>
            </a:pathLst>
          </a:custGeom>
          <a:ln w="3175">
            <a:solidFill>
              <a:srgbClr val="000000"/>
            </a:solidFill>
            <a:prstDash val="dash"/>
          </a:ln>
        </p:spPr>
        <p:txBody>
          <a:bodyPr wrap="square" lIns="0" tIns="0" rIns="0" bIns="0" rtlCol="0"/>
          <a:lstStyle/>
          <a:p/>
        </p:txBody>
      </p:sp>
      <p:sp>
        <p:nvSpPr>
          <p:cNvPr id="112" name="object 112"/>
          <p:cNvSpPr/>
          <p:nvPr/>
        </p:nvSpPr>
        <p:spPr>
          <a:xfrm>
            <a:off x="17363420" y="5135240"/>
            <a:ext cx="0" cy="2103755"/>
          </a:xfrm>
          <a:custGeom>
            <a:avLst/>
            <a:gdLst/>
            <a:ahLst/>
            <a:cxnLst/>
            <a:rect l="l" t="t" r="r" b="b"/>
            <a:pathLst>
              <a:path h="2103754">
                <a:moveTo>
                  <a:pt x="0" y="0"/>
                </a:moveTo>
                <a:lnTo>
                  <a:pt x="0" y="2103557"/>
                </a:lnTo>
              </a:path>
            </a:pathLst>
          </a:custGeom>
          <a:ln w="3175">
            <a:solidFill>
              <a:srgbClr val="000000"/>
            </a:solidFill>
            <a:prstDash val="dash"/>
          </a:ln>
        </p:spPr>
        <p:txBody>
          <a:bodyPr wrap="square" lIns="0" tIns="0" rIns="0" bIns="0" rtlCol="0"/>
          <a:lstStyle/>
          <a:p/>
        </p:txBody>
      </p:sp>
      <p:sp>
        <p:nvSpPr>
          <p:cNvPr id="113" name="object 113"/>
          <p:cNvSpPr/>
          <p:nvPr/>
        </p:nvSpPr>
        <p:spPr>
          <a:xfrm>
            <a:off x="17363420" y="7092523"/>
            <a:ext cx="0" cy="146685"/>
          </a:xfrm>
          <a:custGeom>
            <a:avLst/>
            <a:gdLst/>
            <a:ahLst/>
            <a:cxnLst/>
            <a:rect l="l" t="t" r="r" b="b"/>
            <a:pathLst>
              <a:path h="146684">
                <a:moveTo>
                  <a:pt x="0" y="146273"/>
                </a:moveTo>
                <a:lnTo>
                  <a:pt x="0" y="0"/>
                </a:lnTo>
              </a:path>
            </a:pathLst>
          </a:custGeom>
          <a:ln w="11609">
            <a:solidFill>
              <a:srgbClr val="000000"/>
            </a:solidFill>
          </a:ln>
        </p:spPr>
        <p:txBody>
          <a:bodyPr wrap="square" lIns="0" tIns="0" rIns="0" bIns="0" rtlCol="0"/>
          <a:lstStyle/>
          <a:p/>
        </p:txBody>
      </p:sp>
      <p:sp>
        <p:nvSpPr>
          <p:cNvPr id="114" name="object 114"/>
          <p:cNvSpPr/>
          <p:nvPr/>
        </p:nvSpPr>
        <p:spPr>
          <a:xfrm>
            <a:off x="17363420" y="4155437"/>
            <a:ext cx="0" cy="146685"/>
          </a:xfrm>
          <a:custGeom>
            <a:avLst/>
            <a:gdLst/>
            <a:ahLst/>
            <a:cxnLst/>
            <a:rect l="l" t="t" r="r" b="b"/>
            <a:pathLst>
              <a:path h="146685">
                <a:moveTo>
                  <a:pt x="0" y="0"/>
                </a:moveTo>
                <a:lnTo>
                  <a:pt x="0" y="146273"/>
                </a:lnTo>
              </a:path>
            </a:pathLst>
          </a:custGeom>
          <a:ln w="11609">
            <a:solidFill>
              <a:srgbClr val="000000"/>
            </a:solidFill>
          </a:ln>
        </p:spPr>
        <p:txBody>
          <a:bodyPr wrap="square" lIns="0" tIns="0" rIns="0" bIns="0" rtlCol="0"/>
          <a:lstStyle/>
          <a:p/>
        </p:txBody>
      </p:sp>
      <p:sp>
        <p:nvSpPr>
          <p:cNvPr id="115" name="object 115"/>
          <p:cNvSpPr txBox="1"/>
          <p:nvPr/>
        </p:nvSpPr>
        <p:spPr>
          <a:xfrm>
            <a:off x="16647724" y="7477540"/>
            <a:ext cx="1593215" cy="721995"/>
          </a:xfrm>
          <a:prstGeom prst="rect">
            <a:avLst/>
          </a:prstGeom>
        </p:spPr>
        <p:txBody>
          <a:bodyPr vert="horz" wrap="square" lIns="0" tIns="15240" rIns="0" bIns="0" rtlCol="0">
            <a:spAutoFit/>
          </a:bodyPr>
          <a:lstStyle/>
          <a:p>
            <a:pPr marL="38100">
              <a:lnSpc>
                <a:spcPct val="100000"/>
              </a:lnSpc>
              <a:spcBef>
                <a:spcPts val="120"/>
              </a:spcBef>
            </a:pPr>
            <a:r>
              <a:rPr sz="4550" spc="5" dirty="0">
                <a:latin typeface="Arial" panose="020B0604020202020204"/>
                <a:cs typeface="Arial" panose="020B0604020202020204"/>
              </a:rPr>
              <a:t>1x10</a:t>
            </a:r>
            <a:r>
              <a:rPr sz="5475" spc="7" baseline="35000" dirty="0">
                <a:latin typeface="Arial" panose="020B0604020202020204"/>
                <a:cs typeface="Arial" panose="020B0604020202020204"/>
              </a:rPr>
              <a:t>6</a:t>
            </a:r>
            <a:endParaRPr sz="5475" baseline="35000">
              <a:latin typeface="Arial" panose="020B0604020202020204"/>
              <a:cs typeface="Arial" panose="020B0604020202020204"/>
            </a:endParaRPr>
          </a:p>
        </p:txBody>
      </p:sp>
      <p:sp>
        <p:nvSpPr>
          <p:cNvPr id="116" name="object 116"/>
          <p:cNvSpPr/>
          <p:nvPr/>
        </p:nvSpPr>
        <p:spPr>
          <a:xfrm>
            <a:off x="4653847" y="4155437"/>
            <a:ext cx="12710160" cy="3083560"/>
          </a:xfrm>
          <a:custGeom>
            <a:avLst/>
            <a:gdLst/>
            <a:ahLst/>
            <a:cxnLst/>
            <a:rect l="l" t="t" r="r" b="b"/>
            <a:pathLst>
              <a:path w="12710160" h="3083559">
                <a:moveTo>
                  <a:pt x="0" y="3083360"/>
                </a:moveTo>
                <a:lnTo>
                  <a:pt x="12709573" y="3083360"/>
                </a:lnTo>
                <a:lnTo>
                  <a:pt x="12709573" y="0"/>
                </a:lnTo>
                <a:lnTo>
                  <a:pt x="0" y="0"/>
                </a:lnTo>
                <a:lnTo>
                  <a:pt x="0" y="3083360"/>
                </a:lnTo>
                <a:close/>
              </a:path>
            </a:pathLst>
          </a:custGeom>
          <a:ln w="23218">
            <a:solidFill>
              <a:srgbClr val="000000"/>
            </a:solidFill>
          </a:ln>
        </p:spPr>
        <p:txBody>
          <a:bodyPr wrap="square" lIns="0" tIns="0" rIns="0" bIns="0" rtlCol="0"/>
          <a:lstStyle/>
          <a:p/>
        </p:txBody>
      </p:sp>
      <p:sp>
        <p:nvSpPr>
          <p:cNvPr id="117" name="object 117"/>
          <p:cNvSpPr txBox="1"/>
          <p:nvPr/>
        </p:nvSpPr>
        <p:spPr>
          <a:xfrm>
            <a:off x="2007438" y="4494198"/>
            <a:ext cx="606425" cy="3218815"/>
          </a:xfrm>
          <a:prstGeom prst="rect">
            <a:avLst/>
          </a:prstGeom>
        </p:spPr>
        <p:txBody>
          <a:bodyPr vert="vert270" wrap="square" lIns="0" tIns="0" rIns="0" bIns="0" rtlCol="0">
            <a:spAutoFit/>
          </a:bodyPr>
          <a:lstStyle/>
          <a:p>
            <a:pPr marL="12700">
              <a:lnSpc>
                <a:spcPts val="4530"/>
              </a:lnSpc>
            </a:pPr>
            <a:r>
              <a:rPr sz="4550" spc="10" dirty="0">
                <a:latin typeface="Arial" panose="020B0604020202020204"/>
                <a:cs typeface="Arial" panose="020B0604020202020204"/>
              </a:rPr>
              <a:t>Rate</a:t>
            </a:r>
            <a:r>
              <a:rPr sz="4550" spc="-85" dirty="0">
                <a:latin typeface="Arial" panose="020B0604020202020204"/>
                <a:cs typeface="Arial" panose="020B0604020202020204"/>
              </a:rPr>
              <a:t> </a:t>
            </a:r>
            <a:r>
              <a:rPr sz="4550" spc="10" dirty="0">
                <a:latin typeface="Arial" panose="020B0604020202020204"/>
                <a:cs typeface="Arial" panose="020B0604020202020204"/>
              </a:rPr>
              <a:t>(Mbps)</a:t>
            </a:r>
            <a:endParaRPr sz="4550">
              <a:latin typeface="Arial" panose="020B0604020202020204"/>
              <a:cs typeface="Arial" panose="020B0604020202020204"/>
            </a:endParaRPr>
          </a:p>
        </p:txBody>
      </p:sp>
      <p:sp>
        <p:nvSpPr>
          <p:cNvPr id="118" name="object 118"/>
          <p:cNvSpPr/>
          <p:nvPr/>
        </p:nvSpPr>
        <p:spPr>
          <a:xfrm>
            <a:off x="16042312" y="6221846"/>
            <a:ext cx="624840" cy="0"/>
          </a:xfrm>
          <a:custGeom>
            <a:avLst/>
            <a:gdLst/>
            <a:ahLst/>
            <a:cxnLst/>
            <a:rect l="l" t="t" r="r" b="b"/>
            <a:pathLst>
              <a:path w="624840">
                <a:moveTo>
                  <a:pt x="0" y="0"/>
                </a:moveTo>
                <a:lnTo>
                  <a:pt x="624566" y="0"/>
                </a:lnTo>
              </a:path>
            </a:pathLst>
          </a:custGeom>
          <a:ln w="69654">
            <a:solidFill>
              <a:srgbClr val="A8A8A8"/>
            </a:solidFill>
          </a:ln>
        </p:spPr>
        <p:txBody>
          <a:bodyPr wrap="square" lIns="0" tIns="0" rIns="0" bIns="0" rtlCol="0"/>
          <a:lstStyle/>
          <a:p/>
        </p:txBody>
      </p:sp>
      <p:sp>
        <p:nvSpPr>
          <p:cNvPr id="119" name="object 119"/>
          <p:cNvSpPr/>
          <p:nvPr/>
        </p:nvSpPr>
        <p:spPr>
          <a:xfrm>
            <a:off x="15127520" y="6221846"/>
            <a:ext cx="622300" cy="0"/>
          </a:xfrm>
          <a:custGeom>
            <a:avLst/>
            <a:gdLst/>
            <a:ahLst/>
            <a:cxnLst/>
            <a:rect l="l" t="t" r="r" b="b"/>
            <a:pathLst>
              <a:path w="622300">
                <a:moveTo>
                  <a:pt x="0" y="0"/>
                </a:moveTo>
                <a:lnTo>
                  <a:pt x="622244" y="0"/>
                </a:lnTo>
              </a:path>
            </a:pathLst>
          </a:custGeom>
          <a:ln w="69654">
            <a:solidFill>
              <a:srgbClr val="A8A8A8"/>
            </a:solidFill>
          </a:ln>
        </p:spPr>
        <p:txBody>
          <a:bodyPr wrap="square" lIns="0" tIns="0" rIns="0" bIns="0" rtlCol="0"/>
          <a:lstStyle/>
          <a:p/>
        </p:txBody>
      </p:sp>
      <p:sp>
        <p:nvSpPr>
          <p:cNvPr id="120" name="object 120"/>
          <p:cNvSpPr/>
          <p:nvPr/>
        </p:nvSpPr>
        <p:spPr>
          <a:xfrm>
            <a:off x="4653847" y="4157759"/>
            <a:ext cx="12710160" cy="685165"/>
          </a:xfrm>
          <a:custGeom>
            <a:avLst/>
            <a:gdLst/>
            <a:ahLst/>
            <a:cxnLst/>
            <a:rect l="l" t="t" r="r" b="b"/>
            <a:pathLst>
              <a:path w="12710160" h="685164">
                <a:moveTo>
                  <a:pt x="0" y="0"/>
                </a:moveTo>
                <a:lnTo>
                  <a:pt x="3176232" y="4643"/>
                </a:lnTo>
                <a:lnTo>
                  <a:pt x="4441617" y="18574"/>
                </a:lnTo>
                <a:lnTo>
                  <a:pt x="5398201" y="364523"/>
                </a:lnTo>
                <a:lnTo>
                  <a:pt x="5957757" y="199675"/>
                </a:lnTo>
                <a:lnTo>
                  <a:pt x="6354786" y="322731"/>
                </a:lnTo>
                <a:lnTo>
                  <a:pt x="9533340" y="376132"/>
                </a:lnTo>
                <a:lnTo>
                  <a:pt x="12709573" y="684933"/>
                </a:lnTo>
              </a:path>
            </a:pathLst>
          </a:custGeom>
          <a:ln w="69654">
            <a:solidFill>
              <a:srgbClr val="A8A8A8"/>
            </a:solidFill>
          </a:ln>
        </p:spPr>
        <p:txBody>
          <a:bodyPr wrap="square" lIns="0" tIns="0" rIns="0" bIns="0" rtlCol="0"/>
          <a:lstStyle/>
          <a:p/>
        </p:txBody>
      </p:sp>
      <p:sp>
        <p:nvSpPr>
          <p:cNvPr id="121" name="object 121"/>
          <p:cNvSpPr/>
          <p:nvPr/>
        </p:nvSpPr>
        <p:spPr>
          <a:xfrm>
            <a:off x="4507573" y="4011485"/>
            <a:ext cx="292735" cy="292735"/>
          </a:xfrm>
          <a:custGeom>
            <a:avLst/>
            <a:gdLst/>
            <a:ahLst/>
            <a:cxnLst/>
            <a:rect l="l" t="t" r="r" b="b"/>
            <a:pathLst>
              <a:path w="292735" h="292735">
                <a:moveTo>
                  <a:pt x="0" y="0"/>
                </a:moveTo>
                <a:lnTo>
                  <a:pt x="292547" y="292547"/>
                </a:lnTo>
              </a:path>
            </a:pathLst>
          </a:custGeom>
          <a:ln w="69654">
            <a:solidFill>
              <a:srgbClr val="A8A8A8"/>
            </a:solidFill>
          </a:ln>
        </p:spPr>
        <p:txBody>
          <a:bodyPr wrap="square" lIns="0" tIns="0" rIns="0" bIns="0" rtlCol="0"/>
          <a:lstStyle/>
          <a:p/>
        </p:txBody>
      </p:sp>
      <p:sp>
        <p:nvSpPr>
          <p:cNvPr id="122" name="object 122"/>
          <p:cNvSpPr/>
          <p:nvPr/>
        </p:nvSpPr>
        <p:spPr>
          <a:xfrm>
            <a:off x="4507573" y="4011485"/>
            <a:ext cx="292735" cy="292735"/>
          </a:xfrm>
          <a:custGeom>
            <a:avLst/>
            <a:gdLst/>
            <a:ahLst/>
            <a:cxnLst/>
            <a:rect l="l" t="t" r="r" b="b"/>
            <a:pathLst>
              <a:path w="292735" h="292735">
                <a:moveTo>
                  <a:pt x="0" y="292547"/>
                </a:moveTo>
                <a:lnTo>
                  <a:pt x="292547" y="0"/>
                </a:lnTo>
              </a:path>
            </a:pathLst>
          </a:custGeom>
          <a:ln w="69654">
            <a:solidFill>
              <a:srgbClr val="A8A8A8"/>
            </a:solidFill>
          </a:ln>
        </p:spPr>
        <p:txBody>
          <a:bodyPr wrap="square" lIns="0" tIns="0" rIns="0" bIns="0" rtlCol="0"/>
          <a:lstStyle/>
          <a:p/>
        </p:txBody>
      </p:sp>
      <p:sp>
        <p:nvSpPr>
          <p:cNvPr id="123" name="object 123"/>
          <p:cNvSpPr/>
          <p:nvPr/>
        </p:nvSpPr>
        <p:spPr>
          <a:xfrm>
            <a:off x="7830080" y="4016129"/>
            <a:ext cx="0" cy="111760"/>
          </a:xfrm>
          <a:custGeom>
            <a:avLst/>
            <a:gdLst/>
            <a:ahLst/>
            <a:cxnLst/>
            <a:rect l="l" t="t" r="r" b="b"/>
            <a:pathLst>
              <a:path h="111760">
                <a:moveTo>
                  <a:pt x="0" y="0"/>
                </a:moveTo>
                <a:lnTo>
                  <a:pt x="0" y="111446"/>
                </a:lnTo>
              </a:path>
            </a:pathLst>
          </a:custGeom>
          <a:ln w="69654">
            <a:solidFill>
              <a:srgbClr val="A8A8A8"/>
            </a:solidFill>
          </a:ln>
        </p:spPr>
        <p:txBody>
          <a:bodyPr wrap="square" lIns="0" tIns="0" rIns="0" bIns="0" rtlCol="0"/>
          <a:lstStyle/>
          <a:p/>
        </p:txBody>
      </p:sp>
      <p:sp>
        <p:nvSpPr>
          <p:cNvPr id="124" name="object 124"/>
          <p:cNvSpPr/>
          <p:nvPr/>
        </p:nvSpPr>
        <p:spPr>
          <a:xfrm>
            <a:off x="7830080" y="4197230"/>
            <a:ext cx="0" cy="111760"/>
          </a:xfrm>
          <a:custGeom>
            <a:avLst/>
            <a:gdLst/>
            <a:ahLst/>
            <a:cxnLst/>
            <a:rect l="l" t="t" r="r" b="b"/>
            <a:pathLst>
              <a:path h="111760">
                <a:moveTo>
                  <a:pt x="0" y="0"/>
                </a:moveTo>
                <a:lnTo>
                  <a:pt x="0" y="111446"/>
                </a:lnTo>
              </a:path>
            </a:pathLst>
          </a:custGeom>
          <a:ln w="69654">
            <a:solidFill>
              <a:srgbClr val="A8A8A8"/>
            </a:solidFill>
          </a:ln>
        </p:spPr>
        <p:txBody>
          <a:bodyPr wrap="square" lIns="0" tIns="0" rIns="0" bIns="0" rtlCol="0"/>
          <a:lstStyle/>
          <a:p/>
        </p:txBody>
      </p:sp>
      <p:sp>
        <p:nvSpPr>
          <p:cNvPr id="125" name="object 125"/>
          <p:cNvSpPr/>
          <p:nvPr/>
        </p:nvSpPr>
        <p:spPr>
          <a:xfrm>
            <a:off x="7683806" y="4162403"/>
            <a:ext cx="292735" cy="0"/>
          </a:xfrm>
          <a:custGeom>
            <a:avLst/>
            <a:gdLst/>
            <a:ahLst/>
            <a:cxnLst/>
            <a:rect l="l" t="t" r="r" b="b"/>
            <a:pathLst>
              <a:path w="292734">
                <a:moveTo>
                  <a:pt x="0" y="0"/>
                </a:moveTo>
                <a:lnTo>
                  <a:pt x="292547" y="0"/>
                </a:lnTo>
              </a:path>
            </a:pathLst>
          </a:custGeom>
          <a:ln w="69654">
            <a:solidFill>
              <a:srgbClr val="A8A8A8"/>
            </a:solidFill>
          </a:ln>
        </p:spPr>
        <p:txBody>
          <a:bodyPr wrap="square" lIns="0" tIns="0" rIns="0" bIns="0" rtlCol="0"/>
          <a:lstStyle/>
          <a:p/>
        </p:txBody>
      </p:sp>
      <p:sp>
        <p:nvSpPr>
          <p:cNvPr id="126" name="object 126"/>
          <p:cNvSpPr/>
          <p:nvPr/>
        </p:nvSpPr>
        <p:spPr>
          <a:xfrm>
            <a:off x="7683806" y="4016129"/>
            <a:ext cx="292735" cy="292735"/>
          </a:xfrm>
          <a:custGeom>
            <a:avLst/>
            <a:gdLst/>
            <a:ahLst/>
            <a:cxnLst/>
            <a:rect l="l" t="t" r="r" b="b"/>
            <a:pathLst>
              <a:path w="292734" h="292735">
                <a:moveTo>
                  <a:pt x="0" y="0"/>
                </a:moveTo>
                <a:lnTo>
                  <a:pt x="292547" y="292547"/>
                </a:lnTo>
              </a:path>
            </a:pathLst>
          </a:custGeom>
          <a:ln w="69654">
            <a:solidFill>
              <a:srgbClr val="A8A8A8"/>
            </a:solidFill>
          </a:ln>
        </p:spPr>
        <p:txBody>
          <a:bodyPr wrap="square" lIns="0" tIns="0" rIns="0" bIns="0" rtlCol="0"/>
          <a:lstStyle/>
          <a:p/>
        </p:txBody>
      </p:sp>
      <p:sp>
        <p:nvSpPr>
          <p:cNvPr id="127" name="object 127"/>
          <p:cNvSpPr/>
          <p:nvPr/>
        </p:nvSpPr>
        <p:spPr>
          <a:xfrm>
            <a:off x="7683806" y="4016129"/>
            <a:ext cx="292735" cy="292735"/>
          </a:xfrm>
          <a:custGeom>
            <a:avLst/>
            <a:gdLst/>
            <a:ahLst/>
            <a:cxnLst/>
            <a:rect l="l" t="t" r="r" b="b"/>
            <a:pathLst>
              <a:path w="292734" h="292735">
                <a:moveTo>
                  <a:pt x="0" y="292547"/>
                </a:moveTo>
                <a:lnTo>
                  <a:pt x="292547" y="0"/>
                </a:lnTo>
              </a:path>
            </a:pathLst>
          </a:custGeom>
          <a:ln w="69654">
            <a:solidFill>
              <a:srgbClr val="A8A8A8"/>
            </a:solidFill>
          </a:ln>
        </p:spPr>
        <p:txBody>
          <a:bodyPr wrap="square" lIns="0" tIns="0" rIns="0" bIns="0" rtlCol="0"/>
          <a:lstStyle/>
          <a:p/>
        </p:txBody>
      </p:sp>
      <p:sp>
        <p:nvSpPr>
          <p:cNvPr id="128" name="object 128"/>
          <p:cNvSpPr/>
          <p:nvPr/>
        </p:nvSpPr>
        <p:spPr>
          <a:xfrm>
            <a:off x="9095464" y="4030060"/>
            <a:ext cx="0" cy="111760"/>
          </a:xfrm>
          <a:custGeom>
            <a:avLst/>
            <a:gdLst/>
            <a:ahLst/>
            <a:cxnLst/>
            <a:rect l="l" t="t" r="r" b="b"/>
            <a:pathLst>
              <a:path h="111760">
                <a:moveTo>
                  <a:pt x="0" y="0"/>
                </a:moveTo>
                <a:lnTo>
                  <a:pt x="0" y="111446"/>
                </a:lnTo>
              </a:path>
            </a:pathLst>
          </a:custGeom>
          <a:ln w="69654">
            <a:solidFill>
              <a:srgbClr val="A8A8A8"/>
            </a:solidFill>
          </a:ln>
        </p:spPr>
        <p:txBody>
          <a:bodyPr wrap="square" lIns="0" tIns="0" rIns="0" bIns="0" rtlCol="0"/>
          <a:lstStyle/>
          <a:p/>
        </p:txBody>
      </p:sp>
      <p:sp>
        <p:nvSpPr>
          <p:cNvPr id="129" name="object 129"/>
          <p:cNvSpPr/>
          <p:nvPr/>
        </p:nvSpPr>
        <p:spPr>
          <a:xfrm>
            <a:off x="9095464" y="4211161"/>
            <a:ext cx="0" cy="111760"/>
          </a:xfrm>
          <a:custGeom>
            <a:avLst/>
            <a:gdLst/>
            <a:ahLst/>
            <a:cxnLst/>
            <a:rect l="l" t="t" r="r" b="b"/>
            <a:pathLst>
              <a:path h="111760">
                <a:moveTo>
                  <a:pt x="0" y="0"/>
                </a:moveTo>
                <a:lnTo>
                  <a:pt x="0" y="111446"/>
                </a:lnTo>
              </a:path>
            </a:pathLst>
          </a:custGeom>
          <a:ln w="69654">
            <a:solidFill>
              <a:srgbClr val="A8A8A8"/>
            </a:solidFill>
          </a:ln>
        </p:spPr>
        <p:txBody>
          <a:bodyPr wrap="square" lIns="0" tIns="0" rIns="0" bIns="0" rtlCol="0"/>
          <a:lstStyle/>
          <a:p/>
        </p:txBody>
      </p:sp>
      <p:sp>
        <p:nvSpPr>
          <p:cNvPr id="130" name="object 130"/>
          <p:cNvSpPr/>
          <p:nvPr/>
        </p:nvSpPr>
        <p:spPr>
          <a:xfrm>
            <a:off x="8949190" y="4176334"/>
            <a:ext cx="292735" cy="0"/>
          </a:xfrm>
          <a:custGeom>
            <a:avLst/>
            <a:gdLst/>
            <a:ahLst/>
            <a:cxnLst/>
            <a:rect l="l" t="t" r="r" b="b"/>
            <a:pathLst>
              <a:path w="292734">
                <a:moveTo>
                  <a:pt x="0" y="0"/>
                </a:moveTo>
                <a:lnTo>
                  <a:pt x="292547" y="0"/>
                </a:lnTo>
              </a:path>
            </a:pathLst>
          </a:custGeom>
          <a:ln w="69654">
            <a:solidFill>
              <a:srgbClr val="A8A8A8"/>
            </a:solidFill>
          </a:ln>
        </p:spPr>
        <p:txBody>
          <a:bodyPr wrap="square" lIns="0" tIns="0" rIns="0" bIns="0" rtlCol="0"/>
          <a:lstStyle/>
          <a:p/>
        </p:txBody>
      </p:sp>
      <p:sp>
        <p:nvSpPr>
          <p:cNvPr id="131" name="object 131"/>
          <p:cNvSpPr/>
          <p:nvPr/>
        </p:nvSpPr>
        <p:spPr>
          <a:xfrm>
            <a:off x="8949190" y="4030060"/>
            <a:ext cx="292735" cy="292735"/>
          </a:xfrm>
          <a:custGeom>
            <a:avLst/>
            <a:gdLst/>
            <a:ahLst/>
            <a:cxnLst/>
            <a:rect l="l" t="t" r="r" b="b"/>
            <a:pathLst>
              <a:path w="292734" h="292735">
                <a:moveTo>
                  <a:pt x="0" y="0"/>
                </a:moveTo>
                <a:lnTo>
                  <a:pt x="292547" y="292547"/>
                </a:lnTo>
              </a:path>
            </a:pathLst>
          </a:custGeom>
          <a:ln w="69654">
            <a:solidFill>
              <a:srgbClr val="A8A8A8"/>
            </a:solidFill>
          </a:ln>
        </p:spPr>
        <p:txBody>
          <a:bodyPr wrap="square" lIns="0" tIns="0" rIns="0" bIns="0" rtlCol="0"/>
          <a:lstStyle/>
          <a:p/>
        </p:txBody>
      </p:sp>
      <p:sp>
        <p:nvSpPr>
          <p:cNvPr id="132" name="object 132"/>
          <p:cNvSpPr/>
          <p:nvPr/>
        </p:nvSpPr>
        <p:spPr>
          <a:xfrm>
            <a:off x="8949190" y="4030060"/>
            <a:ext cx="292735" cy="292735"/>
          </a:xfrm>
          <a:custGeom>
            <a:avLst/>
            <a:gdLst/>
            <a:ahLst/>
            <a:cxnLst/>
            <a:rect l="l" t="t" r="r" b="b"/>
            <a:pathLst>
              <a:path w="292734" h="292735">
                <a:moveTo>
                  <a:pt x="0" y="292547"/>
                </a:moveTo>
                <a:lnTo>
                  <a:pt x="292547" y="0"/>
                </a:lnTo>
              </a:path>
            </a:pathLst>
          </a:custGeom>
          <a:ln w="69654">
            <a:solidFill>
              <a:srgbClr val="A8A8A8"/>
            </a:solidFill>
          </a:ln>
        </p:spPr>
        <p:txBody>
          <a:bodyPr wrap="square" lIns="0" tIns="0" rIns="0" bIns="0" rtlCol="0"/>
          <a:lstStyle/>
          <a:p/>
        </p:txBody>
      </p:sp>
      <p:sp>
        <p:nvSpPr>
          <p:cNvPr id="133" name="object 133"/>
          <p:cNvSpPr/>
          <p:nvPr/>
        </p:nvSpPr>
        <p:spPr>
          <a:xfrm>
            <a:off x="10052049" y="4376009"/>
            <a:ext cx="0" cy="111760"/>
          </a:xfrm>
          <a:custGeom>
            <a:avLst/>
            <a:gdLst/>
            <a:ahLst/>
            <a:cxnLst/>
            <a:rect l="l" t="t" r="r" b="b"/>
            <a:pathLst>
              <a:path h="111760">
                <a:moveTo>
                  <a:pt x="0" y="0"/>
                </a:moveTo>
                <a:lnTo>
                  <a:pt x="0" y="111446"/>
                </a:lnTo>
              </a:path>
            </a:pathLst>
          </a:custGeom>
          <a:ln w="69654">
            <a:solidFill>
              <a:srgbClr val="A8A8A8"/>
            </a:solidFill>
          </a:ln>
        </p:spPr>
        <p:txBody>
          <a:bodyPr wrap="square" lIns="0" tIns="0" rIns="0" bIns="0" rtlCol="0"/>
          <a:lstStyle/>
          <a:p/>
        </p:txBody>
      </p:sp>
      <p:sp>
        <p:nvSpPr>
          <p:cNvPr id="134" name="object 134"/>
          <p:cNvSpPr/>
          <p:nvPr/>
        </p:nvSpPr>
        <p:spPr>
          <a:xfrm>
            <a:off x="10052049" y="4557110"/>
            <a:ext cx="0" cy="111760"/>
          </a:xfrm>
          <a:custGeom>
            <a:avLst/>
            <a:gdLst/>
            <a:ahLst/>
            <a:cxnLst/>
            <a:rect l="l" t="t" r="r" b="b"/>
            <a:pathLst>
              <a:path h="111760">
                <a:moveTo>
                  <a:pt x="0" y="0"/>
                </a:moveTo>
                <a:lnTo>
                  <a:pt x="0" y="111446"/>
                </a:lnTo>
              </a:path>
            </a:pathLst>
          </a:custGeom>
          <a:ln w="69654">
            <a:solidFill>
              <a:srgbClr val="A8A8A8"/>
            </a:solidFill>
          </a:ln>
        </p:spPr>
        <p:txBody>
          <a:bodyPr wrap="square" lIns="0" tIns="0" rIns="0" bIns="0" rtlCol="0"/>
          <a:lstStyle/>
          <a:p/>
        </p:txBody>
      </p:sp>
      <p:sp>
        <p:nvSpPr>
          <p:cNvPr id="135" name="object 135"/>
          <p:cNvSpPr/>
          <p:nvPr/>
        </p:nvSpPr>
        <p:spPr>
          <a:xfrm>
            <a:off x="9905775" y="4522283"/>
            <a:ext cx="292735" cy="0"/>
          </a:xfrm>
          <a:custGeom>
            <a:avLst/>
            <a:gdLst/>
            <a:ahLst/>
            <a:cxnLst/>
            <a:rect l="l" t="t" r="r" b="b"/>
            <a:pathLst>
              <a:path w="292734">
                <a:moveTo>
                  <a:pt x="0" y="0"/>
                </a:moveTo>
                <a:lnTo>
                  <a:pt x="292547" y="0"/>
                </a:lnTo>
              </a:path>
            </a:pathLst>
          </a:custGeom>
          <a:ln w="69654">
            <a:solidFill>
              <a:srgbClr val="A8A8A8"/>
            </a:solidFill>
          </a:ln>
        </p:spPr>
        <p:txBody>
          <a:bodyPr wrap="square" lIns="0" tIns="0" rIns="0" bIns="0" rtlCol="0"/>
          <a:lstStyle/>
          <a:p/>
        </p:txBody>
      </p:sp>
      <p:sp>
        <p:nvSpPr>
          <p:cNvPr id="136" name="object 136"/>
          <p:cNvSpPr/>
          <p:nvPr/>
        </p:nvSpPr>
        <p:spPr>
          <a:xfrm>
            <a:off x="9905775" y="4376009"/>
            <a:ext cx="292735" cy="292735"/>
          </a:xfrm>
          <a:custGeom>
            <a:avLst/>
            <a:gdLst/>
            <a:ahLst/>
            <a:cxnLst/>
            <a:rect l="l" t="t" r="r" b="b"/>
            <a:pathLst>
              <a:path w="292734" h="292735">
                <a:moveTo>
                  <a:pt x="0" y="0"/>
                </a:moveTo>
                <a:lnTo>
                  <a:pt x="292547" y="292547"/>
                </a:lnTo>
              </a:path>
            </a:pathLst>
          </a:custGeom>
          <a:ln w="69654">
            <a:solidFill>
              <a:srgbClr val="A8A8A8"/>
            </a:solidFill>
          </a:ln>
        </p:spPr>
        <p:txBody>
          <a:bodyPr wrap="square" lIns="0" tIns="0" rIns="0" bIns="0" rtlCol="0"/>
          <a:lstStyle/>
          <a:p/>
        </p:txBody>
      </p:sp>
      <p:sp>
        <p:nvSpPr>
          <p:cNvPr id="137" name="object 137"/>
          <p:cNvSpPr/>
          <p:nvPr/>
        </p:nvSpPr>
        <p:spPr>
          <a:xfrm>
            <a:off x="9905775" y="4376009"/>
            <a:ext cx="292735" cy="292735"/>
          </a:xfrm>
          <a:custGeom>
            <a:avLst/>
            <a:gdLst/>
            <a:ahLst/>
            <a:cxnLst/>
            <a:rect l="l" t="t" r="r" b="b"/>
            <a:pathLst>
              <a:path w="292734" h="292735">
                <a:moveTo>
                  <a:pt x="0" y="292547"/>
                </a:moveTo>
                <a:lnTo>
                  <a:pt x="292547" y="0"/>
                </a:lnTo>
              </a:path>
            </a:pathLst>
          </a:custGeom>
          <a:ln w="69654">
            <a:solidFill>
              <a:srgbClr val="A8A8A8"/>
            </a:solidFill>
          </a:ln>
        </p:spPr>
        <p:txBody>
          <a:bodyPr wrap="square" lIns="0" tIns="0" rIns="0" bIns="0" rtlCol="0"/>
          <a:lstStyle/>
          <a:p/>
        </p:txBody>
      </p:sp>
      <p:sp>
        <p:nvSpPr>
          <p:cNvPr id="138" name="object 138"/>
          <p:cNvSpPr/>
          <p:nvPr/>
        </p:nvSpPr>
        <p:spPr>
          <a:xfrm>
            <a:off x="10611604" y="4211161"/>
            <a:ext cx="0" cy="111760"/>
          </a:xfrm>
          <a:custGeom>
            <a:avLst/>
            <a:gdLst/>
            <a:ahLst/>
            <a:cxnLst/>
            <a:rect l="l" t="t" r="r" b="b"/>
            <a:pathLst>
              <a:path h="111760">
                <a:moveTo>
                  <a:pt x="0" y="0"/>
                </a:moveTo>
                <a:lnTo>
                  <a:pt x="0" y="111446"/>
                </a:lnTo>
              </a:path>
            </a:pathLst>
          </a:custGeom>
          <a:ln w="69654">
            <a:solidFill>
              <a:srgbClr val="A8A8A8"/>
            </a:solidFill>
          </a:ln>
        </p:spPr>
        <p:txBody>
          <a:bodyPr wrap="square" lIns="0" tIns="0" rIns="0" bIns="0" rtlCol="0"/>
          <a:lstStyle/>
          <a:p/>
        </p:txBody>
      </p:sp>
      <p:sp>
        <p:nvSpPr>
          <p:cNvPr id="139" name="object 139"/>
          <p:cNvSpPr/>
          <p:nvPr/>
        </p:nvSpPr>
        <p:spPr>
          <a:xfrm>
            <a:off x="10611604" y="4392262"/>
            <a:ext cx="0" cy="111760"/>
          </a:xfrm>
          <a:custGeom>
            <a:avLst/>
            <a:gdLst/>
            <a:ahLst/>
            <a:cxnLst/>
            <a:rect l="l" t="t" r="r" b="b"/>
            <a:pathLst>
              <a:path h="111760">
                <a:moveTo>
                  <a:pt x="0" y="0"/>
                </a:moveTo>
                <a:lnTo>
                  <a:pt x="0" y="111446"/>
                </a:lnTo>
              </a:path>
            </a:pathLst>
          </a:custGeom>
          <a:ln w="69654">
            <a:solidFill>
              <a:srgbClr val="A8A8A8"/>
            </a:solidFill>
          </a:ln>
        </p:spPr>
        <p:txBody>
          <a:bodyPr wrap="square" lIns="0" tIns="0" rIns="0" bIns="0" rtlCol="0"/>
          <a:lstStyle/>
          <a:p/>
        </p:txBody>
      </p:sp>
      <p:sp>
        <p:nvSpPr>
          <p:cNvPr id="140" name="object 140"/>
          <p:cNvSpPr/>
          <p:nvPr/>
        </p:nvSpPr>
        <p:spPr>
          <a:xfrm>
            <a:off x="10465330" y="4357435"/>
            <a:ext cx="292735" cy="0"/>
          </a:xfrm>
          <a:custGeom>
            <a:avLst/>
            <a:gdLst/>
            <a:ahLst/>
            <a:cxnLst/>
            <a:rect l="l" t="t" r="r" b="b"/>
            <a:pathLst>
              <a:path w="292734">
                <a:moveTo>
                  <a:pt x="0" y="0"/>
                </a:moveTo>
                <a:lnTo>
                  <a:pt x="292547" y="0"/>
                </a:lnTo>
              </a:path>
            </a:pathLst>
          </a:custGeom>
          <a:ln w="69654">
            <a:solidFill>
              <a:srgbClr val="A8A8A8"/>
            </a:solidFill>
          </a:ln>
        </p:spPr>
        <p:txBody>
          <a:bodyPr wrap="square" lIns="0" tIns="0" rIns="0" bIns="0" rtlCol="0"/>
          <a:lstStyle/>
          <a:p/>
        </p:txBody>
      </p:sp>
      <p:sp>
        <p:nvSpPr>
          <p:cNvPr id="141" name="object 141"/>
          <p:cNvSpPr/>
          <p:nvPr/>
        </p:nvSpPr>
        <p:spPr>
          <a:xfrm>
            <a:off x="10465330" y="4211161"/>
            <a:ext cx="292735" cy="292735"/>
          </a:xfrm>
          <a:custGeom>
            <a:avLst/>
            <a:gdLst/>
            <a:ahLst/>
            <a:cxnLst/>
            <a:rect l="l" t="t" r="r" b="b"/>
            <a:pathLst>
              <a:path w="292734" h="292735">
                <a:moveTo>
                  <a:pt x="0" y="0"/>
                </a:moveTo>
                <a:lnTo>
                  <a:pt x="292547" y="292547"/>
                </a:lnTo>
              </a:path>
            </a:pathLst>
          </a:custGeom>
          <a:ln w="69654">
            <a:solidFill>
              <a:srgbClr val="A8A8A8"/>
            </a:solidFill>
          </a:ln>
        </p:spPr>
        <p:txBody>
          <a:bodyPr wrap="square" lIns="0" tIns="0" rIns="0" bIns="0" rtlCol="0"/>
          <a:lstStyle/>
          <a:p/>
        </p:txBody>
      </p:sp>
      <p:sp>
        <p:nvSpPr>
          <p:cNvPr id="142" name="object 142"/>
          <p:cNvSpPr/>
          <p:nvPr/>
        </p:nvSpPr>
        <p:spPr>
          <a:xfrm>
            <a:off x="10465330" y="4211161"/>
            <a:ext cx="292735" cy="292735"/>
          </a:xfrm>
          <a:custGeom>
            <a:avLst/>
            <a:gdLst/>
            <a:ahLst/>
            <a:cxnLst/>
            <a:rect l="l" t="t" r="r" b="b"/>
            <a:pathLst>
              <a:path w="292734" h="292735">
                <a:moveTo>
                  <a:pt x="0" y="292547"/>
                </a:moveTo>
                <a:lnTo>
                  <a:pt x="292547" y="0"/>
                </a:lnTo>
              </a:path>
            </a:pathLst>
          </a:custGeom>
          <a:ln w="69654">
            <a:solidFill>
              <a:srgbClr val="A8A8A8"/>
            </a:solidFill>
          </a:ln>
        </p:spPr>
        <p:txBody>
          <a:bodyPr wrap="square" lIns="0" tIns="0" rIns="0" bIns="0" rtlCol="0"/>
          <a:lstStyle/>
          <a:p/>
        </p:txBody>
      </p:sp>
      <p:sp>
        <p:nvSpPr>
          <p:cNvPr id="143" name="object 143"/>
          <p:cNvSpPr/>
          <p:nvPr/>
        </p:nvSpPr>
        <p:spPr>
          <a:xfrm>
            <a:off x="11008634" y="4334216"/>
            <a:ext cx="0" cy="111760"/>
          </a:xfrm>
          <a:custGeom>
            <a:avLst/>
            <a:gdLst/>
            <a:ahLst/>
            <a:cxnLst/>
            <a:rect l="l" t="t" r="r" b="b"/>
            <a:pathLst>
              <a:path h="111760">
                <a:moveTo>
                  <a:pt x="0" y="0"/>
                </a:moveTo>
                <a:lnTo>
                  <a:pt x="0" y="111446"/>
                </a:lnTo>
              </a:path>
            </a:pathLst>
          </a:custGeom>
          <a:ln w="69654">
            <a:solidFill>
              <a:srgbClr val="A8A8A8"/>
            </a:solidFill>
          </a:ln>
        </p:spPr>
        <p:txBody>
          <a:bodyPr wrap="square" lIns="0" tIns="0" rIns="0" bIns="0" rtlCol="0"/>
          <a:lstStyle/>
          <a:p/>
        </p:txBody>
      </p:sp>
      <p:sp>
        <p:nvSpPr>
          <p:cNvPr id="144" name="object 144"/>
          <p:cNvSpPr/>
          <p:nvPr/>
        </p:nvSpPr>
        <p:spPr>
          <a:xfrm>
            <a:off x="11008634" y="4515317"/>
            <a:ext cx="0" cy="104775"/>
          </a:xfrm>
          <a:custGeom>
            <a:avLst/>
            <a:gdLst/>
            <a:ahLst/>
            <a:cxnLst/>
            <a:rect l="l" t="t" r="r" b="b"/>
            <a:pathLst>
              <a:path h="104775">
                <a:moveTo>
                  <a:pt x="0" y="0"/>
                </a:moveTo>
                <a:lnTo>
                  <a:pt x="0" y="104481"/>
                </a:lnTo>
              </a:path>
            </a:pathLst>
          </a:custGeom>
          <a:ln w="69654">
            <a:solidFill>
              <a:srgbClr val="A8A8A8"/>
            </a:solidFill>
          </a:ln>
        </p:spPr>
        <p:txBody>
          <a:bodyPr wrap="square" lIns="0" tIns="0" rIns="0" bIns="0" rtlCol="0"/>
          <a:lstStyle/>
          <a:p/>
        </p:txBody>
      </p:sp>
      <p:sp>
        <p:nvSpPr>
          <p:cNvPr id="145" name="object 145"/>
          <p:cNvSpPr/>
          <p:nvPr/>
        </p:nvSpPr>
        <p:spPr>
          <a:xfrm>
            <a:off x="10862360" y="4480490"/>
            <a:ext cx="292735" cy="0"/>
          </a:xfrm>
          <a:custGeom>
            <a:avLst/>
            <a:gdLst/>
            <a:ahLst/>
            <a:cxnLst/>
            <a:rect l="l" t="t" r="r" b="b"/>
            <a:pathLst>
              <a:path w="292734">
                <a:moveTo>
                  <a:pt x="0" y="0"/>
                </a:moveTo>
                <a:lnTo>
                  <a:pt x="292547" y="0"/>
                </a:lnTo>
              </a:path>
            </a:pathLst>
          </a:custGeom>
          <a:ln w="69654">
            <a:solidFill>
              <a:srgbClr val="A8A8A8"/>
            </a:solidFill>
          </a:ln>
        </p:spPr>
        <p:txBody>
          <a:bodyPr wrap="square" lIns="0" tIns="0" rIns="0" bIns="0" rtlCol="0"/>
          <a:lstStyle/>
          <a:p/>
        </p:txBody>
      </p:sp>
      <p:sp>
        <p:nvSpPr>
          <p:cNvPr id="146" name="object 146"/>
          <p:cNvSpPr/>
          <p:nvPr/>
        </p:nvSpPr>
        <p:spPr>
          <a:xfrm>
            <a:off x="10862360" y="4334216"/>
            <a:ext cx="292735" cy="292735"/>
          </a:xfrm>
          <a:custGeom>
            <a:avLst/>
            <a:gdLst/>
            <a:ahLst/>
            <a:cxnLst/>
            <a:rect l="l" t="t" r="r" b="b"/>
            <a:pathLst>
              <a:path w="292734" h="292735">
                <a:moveTo>
                  <a:pt x="0" y="0"/>
                </a:moveTo>
                <a:lnTo>
                  <a:pt x="292547" y="292547"/>
                </a:lnTo>
              </a:path>
            </a:pathLst>
          </a:custGeom>
          <a:ln w="69654">
            <a:solidFill>
              <a:srgbClr val="A8A8A8"/>
            </a:solidFill>
          </a:ln>
        </p:spPr>
        <p:txBody>
          <a:bodyPr wrap="square" lIns="0" tIns="0" rIns="0" bIns="0" rtlCol="0"/>
          <a:lstStyle/>
          <a:p/>
        </p:txBody>
      </p:sp>
      <p:sp>
        <p:nvSpPr>
          <p:cNvPr id="147" name="object 147"/>
          <p:cNvSpPr/>
          <p:nvPr/>
        </p:nvSpPr>
        <p:spPr>
          <a:xfrm>
            <a:off x="10862360" y="4334216"/>
            <a:ext cx="292735" cy="292735"/>
          </a:xfrm>
          <a:custGeom>
            <a:avLst/>
            <a:gdLst/>
            <a:ahLst/>
            <a:cxnLst/>
            <a:rect l="l" t="t" r="r" b="b"/>
            <a:pathLst>
              <a:path w="292734" h="292735">
                <a:moveTo>
                  <a:pt x="0" y="292547"/>
                </a:moveTo>
                <a:lnTo>
                  <a:pt x="292547" y="0"/>
                </a:lnTo>
              </a:path>
            </a:pathLst>
          </a:custGeom>
          <a:ln w="69654">
            <a:solidFill>
              <a:srgbClr val="A8A8A8"/>
            </a:solidFill>
          </a:ln>
        </p:spPr>
        <p:txBody>
          <a:bodyPr wrap="square" lIns="0" tIns="0" rIns="0" bIns="0" rtlCol="0"/>
          <a:lstStyle/>
          <a:p/>
        </p:txBody>
      </p:sp>
      <p:sp>
        <p:nvSpPr>
          <p:cNvPr id="148" name="object 148"/>
          <p:cNvSpPr/>
          <p:nvPr/>
        </p:nvSpPr>
        <p:spPr>
          <a:xfrm>
            <a:off x="14187188" y="4387618"/>
            <a:ext cx="0" cy="111760"/>
          </a:xfrm>
          <a:custGeom>
            <a:avLst/>
            <a:gdLst/>
            <a:ahLst/>
            <a:cxnLst/>
            <a:rect l="l" t="t" r="r" b="b"/>
            <a:pathLst>
              <a:path h="111760">
                <a:moveTo>
                  <a:pt x="0" y="0"/>
                </a:moveTo>
                <a:lnTo>
                  <a:pt x="0" y="111446"/>
                </a:lnTo>
              </a:path>
            </a:pathLst>
          </a:custGeom>
          <a:ln w="69654">
            <a:solidFill>
              <a:srgbClr val="A8A8A8"/>
            </a:solidFill>
          </a:ln>
        </p:spPr>
        <p:txBody>
          <a:bodyPr wrap="square" lIns="0" tIns="0" rIns="0" bIns="0" rtlCol="0"/>
          <a:lstStyle/>
          <a:p/>
        </p:txBody>
      </p:sp>
      <p:sp>
        <p:nvSpPr>
          <p:cNvPr id="149" name="object 149"/>
          <p:cNvSpPr/>
          <p:nvPr/>
        </p:nvSpPr>
        <p:spPr>
          <a:xfrm>
            <a:off x="14187188" y="4568719"/>
            <a:ext cx="0" cy="111760"/>
          </a:xfrm>
          <a:custGeom>
            <a:avLst/>
            <a:gdLst/>
            <a:ahLst/>
            <a:cxnLst/>
            <a:rect l="l" t="t" r="r" b="b"/>
            <a:pathLst>
              <a:path h="111760">
                <a:moveTo>
                  <a:pt x="0" y="0"/>
                </a:moveTo>
                <a:lnTo>
                  <a:pt x="0" y="111446"/>
                </a:lnTo>
              </a:path>
            </a:pathLst>
          </a:custGeom>
          <a:ln w="69654">
            <a:solidFill>
              <a:srgbClr val="A8A8A8"/>
            </a:solidFill>
          </a:ln>
        </p:spPr>
        <p:txBody>
          <a:bodyPr wrap="square" lIns="0" tIns="0" rIns="0" bIns="0" rtlCol="0"/>
          <a:lstStyle/>
          <a:p/>
        </p:txBody>
      </p:sp>
      <p:sp>
        <p:nvSpPr>
          <p:cNvPr id="150" name="object 150"/>
          <p:cNvSpPr/>
          <p:nvPr/>
        </p:nvSpPr>
        <p:spPr>
          <a:xfrm>
            <a:off x="14040915" y="4533892"/>
            <a:ext cx="292735" cy="0"/>
          </a:xfrm>
          <a:custGeom>
            <a:avLst/>
            <a:gdLst/>
            <a:ahLst/>
            <a:cxnLst/>
            <a:rect l="l" t="t" r="r" b="b"/>
            <a:pathLst>
              <a:path w="292734">
                <a:moveTo>
                  <a:pt x="0" y="0"/>
                </a:moveTo>
                <a:lnTo>
                  <a:pt x="292547" y="0"/>
                </a:lnTo>
              </a:path>
            </a:pathLst>
          </a:custGeom>
          <a:ln w="69654">
            <a:solidFill>
              <a:srgbClr val="A8A8A8"/>
            </a:solidFill>
          </a:ln>
        </p:spPr>
        <p:txBody>
          <a:bodyPr wrap="square" lIns="0" tIns="0" rIns="0" bIns="0" rtlCol="0"/>
          <a:lstStyle/>
          <a:p/>
        </p:txBody>
      </p:sp>
      <p:sp>
        <p:nvSpPr>
          <p:cNvPr id="151" name="object 151"/>
          <p:cNvSpPr/>
          <p:nvPr/>
        </p:nvSpPr>
        <p:spPr>
          <a:xfrm>
            <a:off x="14040915" y="4387618"/>
            <a:ext cx="292735" cy="292735"/>
          </a:xfrm>
          <a:custGeom>
            <a:avLst/>
            <a:gdLst/>
            <a:ahLst/>
            <a:cxnLst/>
            <a:rect l="l" t="t" r="r" b="b"/>
            <a:pathLst>
              <a:path w="292734" h="292735">
                <a:moveTo>
                  <a:pt x="0" y="0"/>
                </a:moveTo>
                <a:lnTo>
                  <a:pt x="292547" y="292547"/>
                </a:lnTo>
              </a:path>
            </a:pathLst>
          </a:custGeom>
          <a:ln w="69654">
            <a:solidFill>
              <a:srgbClr val="A8A8A8"/>
            </a:solidFill>
          </a:ln>
        </p:spPr>
        <p:txBody>
          <a:bodyPr wrap="square" lIns="0" tIns="0" rIns="0" bIns="0" rtlCol="0"/>
          <a:lstStyle/>
          <a:p/>
        </p:txBody>
      </p:sp>
      <p:sp>
        <p:nvSpPr>
          <p:cNvPr id="152" name="object 152"/>
          <p:cNvSpPr/>
          <p:nvPr/>
        </p:nvSpPr>
        <p:spPr>
          <a:xfrm>
            <a:off x="14040915" y="4387618"/>
            <a:ext cx="292735" cy="292735"/>
          </a:xfrm>
          <a:custGeom>
            <a:avLst/>
            <a:gdLst/>
            <a:ahLst/>
            <a:cxnLst/>
            <a:rect l="l" t="t" r="r" b="b"/>
            <a:pathLst>
              <a:path w="292734" h="292735">
                <a:moveTo>
                  <a:pt x="0" y="292547"/>
                </a:moveTo>
                <a:lnTo>
                  <a:pt x="292547" y="0"/>
                </a:lnTo>
              </a:path>
            </a:pathLst>
          </a:custGeom>
          <a:ln w="69654">
            <a:solidFill>
              <a:srgbClr val="A8A8A8"/>
            </a:solidFill>
          </a:ln>
        </p:spPr>
        <p:txBody>
          <a:bodyPr wrap="square" lIns="0" tIns="0" rIns="0" bIns="0" rtlCol="0"/>
          <a:lstStyle/>
          <a:p/>
        </p:txBody>
      </p:sp>
      <p:sp>
        <p:nvSpPr>
          <p:cNvPr id="153" name="object 153"/>
          <p:cNvSpPr/>
          <p:nvPr/>
        </p:nvSpPr>
        <p:spPr>
          <a:xfrm>
            <a:off x="17363420" y="4696418"/>
            <a:ext cx="0" cy="111760"/>
          </a:xfrm>
          <a:custGeom>
            <a:avLst/>
            <a:gdLst/>
            <a:ahLst/>
            <a:cxnLst/>
            <a:rect l="l" t="t" r="r" b="b"/>
            <a:pathLst>
              <a:path h="111760">
                <a:moveTo>
                  <a:pt x="0" y="0"/>
                </a:moveTo>
                <a:lnTo>
                  <a:pt x="0" y="111446"/>
                </a:lnTo>
              </a:path>
            </a:pathLst>
          </a:custGeom>
          <a:ln w="69654">
            <a:solidFill>
              <a:srgbClr val="A8A8A8"/>
            </a:solidFill>
          </a:ln>
        </p:spPr>
        <p:txBody>
          <a:bodyPr wrap="square" lIns="0" tIns="0" rIns="0" bIns="0" rtlCol="0"/>
          <a:lstStyle/>
          <a:p/>
        </p:txBody>
      </p:sp>
      <p:sp>
        <p:nvSpPr>
          <p:cNvPr id="154" name="object 154"/>
          <p:cNvSpPr/>
          <p:nvPr/>
        </p:nvSpPr>
        <p:spPr>
          <a:xfrm>
            <a:off x="17217145" y="4842692"/>
            <a:ext cx="292735" cy="0"/>
          </a:xfrm>
          <a:custGeom>
            <a:avLst/>
            <a:gdLst/>
            <a:ahLst/>
            <a:cxnLst/>
            <a:rect l="l" t="t" r="r" b="b"/>
            <a:pathLst>
              <a:path w="292734">
                <a:moveTo>
                  <a:pt x="0" y="0"/>
                </a:moveTo>
                <a:lnTo>
                  <a:pt x="292547" y="0"/>
                </a:lnTo>
              </a:path>
            </a:pathLst>
          </a:custGeom>
          <a:ln w="69654">
            <a:solidFill>
              <a:srgbClr val="A8A8A8"/>
            </a:solidFill>
          </a:ln>
        </p:spPr>
        <p:txBody>
          <a:bodyPr wrap="square" lIns="0" tIns="0" rIns="0" bIns="0" rtlCol="0"/>
          <a:lstStyle/>
          <a:p/>
        </p:txBody>
      </p:sp>
      <p:sp>
        <p:nvSpPr>
          <p:cNvPr id="155" name="object 155"/>
          <p:cNvSpPr/>
          <p:nvPr/>
        </p:nvSpPr>
        <p:spPr>
          <a:xfrm>
            <a:off x="17217145" y="4696418"/>
            <a:ext cx="292735" cy="292735"/>
          </a:xfrm>
          <a:custGeom>
            <a:avLst/>
            <a:gdLst/>
            <a:ahLst/>
            <a:cxnLst/>
            <a:rect l="l" t="t" r="r" b="b"/>
            <a:pathLst>
              <a:path w="292734" h="292735">
                <a:moveTo>
                  <a:pt x="0" y="0"/>
                </a:moveTo>
                <a:lnTo>
                  <a:pt x="292547" y="292547"/>
                </a:lnTo>
              </a:path>
            </a:pathLst>
          </a:custGeom>
          <a:ln w="69654">
            <a:solidFill>
              <a:srgbClr val="A8A8A8"/>
            </a:solidFill>
          </a:ln>
        </p:spPr>
        <p:txBody>
          <a:bodyPr wrap="square" lIns="0" tIns="0" rIns="0" bIns="0" rtlCol="0"/>
          <a:lstStyle/>
          <a:p/>
        </p:txBody>
      </p:sp>
      <p:sp>
        <p:nvSpPr>
          <p:cNvPr id="156" name="object 156"/>
          <p:cNvSpPr/>
          <p:nvPr/>
        </p:nvSpPr>
        <p:spPr>
          <a:xfrm>
            <a:off x="17217145" y="4696418"/>
            <a:ext cx="292735" cy="292735"/>
          </a:xfrm>
          <a:custGeom>
            <a:avLst/>
            <a:gdLst/>
            <a:ahLst/>
            <a:cxnLst/>
            <a:rect l="l" t="t" r="r" b="b"/>
            <a:pathLst>
              <a:path w="292734" h="292735">
                <a:moveTo>
                  <a:pt x="0" y="292547"/>
                </a:moveTo>
                <a:lnTo>
                  <a:pt x="292547" y="0"/>
                </a:lnTo>
              </a:path>
            </a:pathLst>
          </a:custGeom>
          <a:ln w="69654">
            <a:solidFill>
              <a:srgbClr val="A8A8A8"/>
            </a:solidFill>
          </a:ln>
        </p:spPr>
        <p:txBody>
          <a:bodyPr wrap="square" lIns="0" tIns="0" rIns="0" bIns="0" rtlCol="0"/>
          <a:lstStyle/>
          <a:p/>
        </p:txBody>
      </p:sp>
      <p:sp>
        <p:nvSpPr>
          <p:cNvPr id="157" name="object 157"/>
          <p:cNvSpPr/>
          <p:nvPr/>
        </p:nvSpPr>
        <p:spPr>
          <a:xfrm>
            <a:off x="15896039" y="6075572"/>
            <a:ext cx="0" cy="111760"/>
          </a:xfrm>
          <a:custGeom>
            <a:avLst/>
            <a:gdLst/>
            <a:ahLst/>
            <a:cxnLst/>
            <a:rect l="l" t="t" r="r" b="b"/>
            <a:pathLst>
              <a:path h="111760">
                <a:moveTo>
                  <a:pt x="0" y="0"/>
                </a:moveTo>
                <a:lnTo>
                  <a:pt x="0" y="111446"/>
                </a:lnTo>
              </a:path>
            </a:pathLst>
          </a:custGeom>
          <a:ln w="69654">
            <a:solidFill>
              <a:srgbClr val="A8A8A8"/>
            </a:solidFill>
          </a:ln>
        </p:spPr>
        <p:txBody>
          <a:bodyPr wrap="square" lIns="0" tIns="0" rIns="0" bIns="0" rtlCol="0"/>
          <a:lstStyle/>
          <a:p/>
        </p:txBody>
      </p:sp>
      <p:sp>
        <p:nvSpPr>
          <p:cNvPr id="158" name="object 158"/>
          <p:cNvSpPr/>
          <p:nvPr/>
        </p:nvSpPr>
        <p:spPr>
          <a:xfrm>
            <a:off x="15896039" y="6256673"/>
            <a:ext cx="0" cy="111760"/>
          </a:xfrm>
          <a:custGeom>
            <a:avLst/>
            <a:gdLst/>
            <a:ahLst/>
            <a:cxnLst/>
            <a:rect l="l" t="t" r="r" b="b"/>
            <a:pathLst>
              <a:path h="111760">
                <a:moveTo>
                  <a:pt x="0" y="0"/>
                </a:moveTo>
                <a:lnTo>
                  <a:pt x="0" y="111446"/>
                </a:lnTo>
              </a:path>
            </a:pathLst>
          </a:custGeom>
          <a:ln w="69654">
            <a:solidFill>
              <a:srgbClr val="A8A8A8"/>
            </a:solidFill>
          </a:ln>
        </p:spPr>
        <p:txBody>
          <a:bodyPr wrap="square" lIns="0" tIns="0" rIns="0" bIns="0" rtlCol="0"/>
          <a:lstStyle/>
          <a:p/>
        </p:txBody>
      </p:sp>
      <p:sp>
        <p:nvSpPr>
          <p:cNvPr id="159" name="object 159"/>
          <p:cNvSpPr/>
          <p:nvPr/>
        </p:nvSpPr>
        <p:spPr>
          <a:xfrm>
            <a:off x="15749764" y="6221846"/>
            <a:ext cx="292735" cy="0"/>
          </a:xfrm>
          <a:custGeom>
            <a:avLst/>
            <a:gdLst/>
            <a:ahLst/>
            <a:cxnLst/>
            <a:rect l="l" t="t" r="r" b="b"/>
            <a:pathLst>
              <a:path w="292734">
                <a:moveTo>
                  <a:pt x="0" y="0"/>
                </a:moveTo>
                <a:lnTo>
                  <a:pt x="292547" y="0"/>
                </a:lnTo>
              </a:path>
            </a:pathLst>
          </a:custGeom>
          <a:ln w="69654">
            <a:solidFill>
              <a:srgbClr val="A8A8A8"/>
            </a:solidFill>
          </a:ln>
        </p:spPr>
        <p:txBody>
          <a:bodyPr wrap="square" lIns="0" tIns="0" rIns="0" bIns="0" rtlCol="0"/>
          <a:lstStyle/>
          <a:p/>
        </p:txBody>
      </p:sp>
      <p:sp>
        <p:nvSpPr>
          <p:cNvPr id="160" name="object 160"/>
          <p:cNvSpPr/>
          <p:nvPr/>
        </p:nvSpPr>
        <p:spPr>
          <a:xfrm>
            <a:off x="15749764" y="6075572"/>
            <a:ext cx="292735" cy="292735"/>
          </a:xfrm>
          <a:custGeom>
            <a:avLst/>
            <a:gdLst/>
            <a:ahLst/>
            <a:cxnLst/>
            <a:rect l="l" t="t" r="r" b="b"/>
            <a:pathLst>
              <a:path w="292734" h="292735">
                <a:moveTo>
                  <a:pt x="0" y="0"/>
                </a:moveTo>
                <a:lnTo>
                  <a:pt x="292547" y="292547"/>
                </a:lnTo>
              </a:path>
            </a:pathLst>
          </a:custGeom>
          <a:ln w="69654">
            <a:solidFill>
              <a:srgbClr val="A8A8A8"/>
            </a:solidFill>
          </a:ln>
        </p:spPr>
        <p:txBody>
          <a:bodyPr wrap="square" lIns="0" tIns="0" rIns="0" bIns="0" rtlCol="0"/>
          <a:lstStyle/>
          <a:p/>
        </p:txBody>
      </p:sp>
      <p:sp>
        <p:nvSpPr>
          <p:cNvPr id="161" name="object 161"/>
          <p:cNvSpPr/>
          <p:nvPr/>
        </p:nvSpPr>
        <p:spPr>
          <a:xfrm>
            <a:off x="15749764" y="6075572"/>
            <a:ext cx="292735" cy="292735"/>
          </a:xfrm>
          <a:custGeom>
            <a:avLst/>
            <a:gdLst/>
            <a:ahLst/>
            <a:cxnLst/>
            <a:rect l="l" t="t" r="r" b="b"/>
            <a:pathLst>
              <a:path w="292734" h="292735">
                <a:moveTo>
                  <a:pt x="0" y="292547"/>
                </a:moveTo>
                <a:lnTo>
                  <a:pt x="292547" y="0"/>
                </a:lnTo>
              </a:path>
            </a:pathLst>
          </a:custGeom>
          <a:ln w="69654">
            <a:solidFill>
              <a:srgbClr val="A8A8A8"/>
            </a:solidFill>
          </a:ln>
        </p:spPr>
        <p:txBody>
          <a:bodyPr wrap="square" lIns="0" tIns="0" rIns="0" bIns="0" rtlCol="0"/>
          <a:lstStyle/>
          <a:p/>
        </p:txBody>
      </p:sp>
      <p:sp>
        <p:nvSpPr>
          <p:cNvPr id="162" name="object 162"/>
          <p:cNvSpPr txBox="1"/>
          <p:nvPr/>
        </p:nvSpPr>
        <p:spPr>
          <a:xfrm>
            <a:off x="8899342" y="5822093"/>
            <a:ext cx="6350000" cy="2900045"/>
          </a:xfrm>
          <a:prstGeom prst="rect">
            <a:avLst/>
          </a:prstGeom>
        </p:spPr>
        <p:txBody>
          <a:bodyPr vert="horz" wrap="square" lIns="0" tIns="128905" rIns="0" bIns="0" rtlCol="0">
            <a:spAutoFit/>
          </a:bodyPr>
          <a:lstStyle/>
          <a:p>
            <a:pPr marL="234950" marR="461645" indent="1903095">
              <a:lnSpc>
                <a:spcPts val="4570"/>
              </a:lnSpc>
              <a:spcBef>
                <a:spcPts val="1015"/>
              </a:spcBef>
            </a:pPr>
            <a:r>
              <a:rPr sz="4550" spc="5" dirty="0">
                <a:latin typeface="Arial" panose="020B0604020202020204"/>
                <a:cs typeface="Arial" panose="020B0604020202020204"/>
              </a:rPr>
              <a:t>pFabric -</a:t>
            </a:r>
            <a:r>
              <a:rPr sz="4550" spc="-50" dirty="0">
                <a:latin typeface="Arial" panose="020B0604020202020204"/>
                <a:cs typeface="Arial" panose="020B0604020202020204"/>
              </a:rPr>
              <a:t> </a:t>
            </a:r>
            <a:r>
              <a:rPr sz="4550" spc="5" dirty="0">
                <a:latin typeface="Arial" panose="020B0604020202020204"/>
                <a:cs typeface="Arial" panose="020B0604020202020204"/>
              </a:rPr>
              <a:t>Eiffel  pFabric - Binary</a:t>
            </a:r>
            <a:r>
              <a:rPr sz="4550" spc="-30" dirty="0">
                <a:latin typeface="Arial" panose="020B0604020202020204"/>
                <a:cs typeface="Arial" panose="020B0604020202020204"/>
              </a:rPr>
              <a:t> </a:t>
            </a:r>
            <a:r>
              <a:rPr sz="4550" spc="10" dirty="0">
                <a:latin typeface="Arial" panose="020B0604020202020204"/>
                <a:cs typeface="Arial" panose="020B0604020202020204"/>
              </a:rPr>
              <a:t>Heap</a:t>
            </a:r>
            <a:endParaRPr sz="4550">
              <a:latin typeface="Arial" panose="020B0604020202020204"/>
              <a:cs typeface="Arial" panose="020B0604020202020204"/>
            </a:endParaRPr>
          </a:p>
          <a:p>
            <a:pPr marL="1383030">
              <a:lnSpc>
                <a:spcPts val="5015"/>
              </a:lnSpc>
              <a:spcBef>
                <a:spcPts val="2540"/>
              </a:spcBef>
              <a:tabLst>
                <a:tab pos="4399915" algn="l"/>
              </a:tabLst>
            </a:pPr>
            <a:r>
              <a:rPr sz="4550" spc="10" dirty="0">
                <a:latin typeface="Arial" panose="020B0604020202020204"/>
                <a:cs typeface="Arial" panose="020B0604020202020204"/>
              </a:rPr>
              <a:t>10000</a:t>
            </a:r>
            <a:r>
              <a:rPr sz="4550" spc="10" dirty="0">
                <a:latin typeface="Arial" panose="020B0604020202020204"/>
                <a:cs typeface="Arial" panose="020B0604020202020204"/>
              </a:rPr>
              <a:t>	</a:t>
            </a:r>
            <a:r>
              <a:rPr sz="4550" spc="10" dirty="0">
                <a:latin typeface="Arial" panose="020B0604020202020204"/>
                <a:cs typeface="Arial" panose="020B0604020202020204"/>
              </a:rPr>
              <a:t>100000</a:t>
            </a:r>
            <a:endParaRPr sz="4550">
              <a:latin typeface="Arial" panose="020B0604020202020204"/>
              <a:cs typeface="Arial" panose="020B0604020202020204"/>
            </a:endParaRPr>
          </a:p>
          <a:p>
            <a:pPr marL="12700">
              <a:lnSpc>
                <a:spcPts val="5015"/>
              </a:lnSpc>
            </a:pPr>
            <a:r>
              <a:rPr sz="4550" spc="10" dirty="0">
                <a:latin typeface="Arial" panose="020B0604020202020204"/>
                <a:cs typeface="Arial" panose="020B0604020202020204"/>
              </a:rPr>
              <a:t>Number </a:t>
            </a:r>
            <a:r>
              <a:rPr sz="4550" spc="5" dirty="0">
                <a:latin typeface="Arial" panose="020B0604020202020204"/>
                <a:cs typeface="Arial" panose="020B0604020202020204"/>
              </a:rPr>
              <a:t>of</a:t>
            </a:r>
            <a:r>
              <a:rPr sz="4550" spc="-10" dirty="0">
                <a:latin typeface="Arial" panose="020B0604020202020204"/>
                <a:cs typeface="Arial" panose="020B0604020202020204"/>
              </a:rPr>
              <a:t> </a:t>
            </a:r>
            <a:r>
              <a:rPr sz="4550" spc="5" dirty="0">
                <a:latin typeface="Arial" panose="020B0604020202020204"/>
                <a:cs typeface="Arial" panose="020B0604020202020204"/>
              </a:rPr>
              <a:t>flows</a:t>
            </a:r>
            <a:endParaRPr sz="4550">
              <a:latin typeface="Arial" panose="020B0604020202020204"/>
              <a:cs typeface="Arial" panose="020B0604020202020204"/>
            </a:endParaRPr>
          </a:p>
        </p:txBody>
      </p:sp>
      <p:sp>
        <p:nvSpPr>
          <p:cNvPr id="163" name="object 163"/>
          <p:cNvSpPr/>
          <p:nvPr/>
        </p:nvSpPr>
        <p:spPr>
          <a:xfrm>
            <a:off x="16042312" y="6802297"/>
            <a:ext cx="624840" cy="0"/>
          </a:xfrm>
          <a:custGeom>
            <a:avLst/>
            <a:gdLst/>
            <a:ahLst/>
            <a:cxnLst/>
            <a:rect l="l" t="t" r="r" b="b"/>
            <a:pathLst>
              <a:path w="624840">
                <a:moveTo>
                  <a:pt x="0" y="0"/>
                </a:moveTo>
                <a:lnTo>
                  <a:pt x="624566" y="0"/>
                </a:lnTo>
              </a:path>
            </a:pathLst>
          </a:custGeom>
          <a:ln w="69654">
            <a:solidFill>
              <a:srgbClr val="0F0F0F"/>
            </a:solidFill>
          </a:ln>
        </p:spPr>
        <p:txBody>
          <a:bodyPr wrap="square" lIns="0" tIns="0" rIns="0" bIns="0" rtlCol="0"/>
          <a:lstStyle/>
          <a:p/>
        </p:txBody>
      </p:sp>
      <p:sp>
        <p:nvSpPr>
          <p:cNvPr id="164" name="object 164"/>
          <p:cNvSpPr/>
          <p:nvPr/>
        </p:nvSpPr>
        <p:spPr>
          <a:xfrm>
            <a:off x="15127520" y="6802297"/>
            <a:ext cx="622300" cy="0"/>
          </a:xfrm>
          <a:custGeom>
            <a:avLst/>
            <a:gdLst/>
            <a:ahLst/>
            <a:cxnLst/>
            <a:rect l="l" t="t" r="r" b="b"/>
            <a:pathLst>
              <a:path w="622300">
                <a:moveTo>
                  <a:pt x="0" y="0"/>
                </a:moveTo>
                <a:lnTo>
                  <a:pt x="622244" y="0"/>
                </a:lnTo>
              </a:path>
            </a:pathLst>
          </a:custGeom>
          <a:ln w="69654">
            <a:solidFill>
              <a:srgbClr val="0F0F0F"/>
            </a:solidFill>
          </a:ln>
        </p:spPr>
        <p:txBody>
          <a:bodyPr wrap="square" lIns="0" tIns="0" rIns="0" bIns="0" rtlCol="0"/>
          <a:lstStyle/>
          <a:p/>
        </p:txBody>
      </p:sp>
      <p:sp>
        <p:nvSpPr>
          <p:cNvPr id="165" name="object 165"/>
          <p:cNvSpPr/>
          <p:nvPr/>
        </p:nvSpPr>
        <p:spPr>
          <a:xfrm>
            <a:off x="4653847" y="4157759"/>
            <a:ext cx="12710160" cy="998855"/>
          </a:xfrm>
          <a:custGeom>
            <a:avLst/>
            <a:gdLst/>
            <a:ahLst/>
            <a:cxnLst/>
            <a:rect l="l" t="t" r="r" b="b"/>
            <a:pathLst>
              <a:path w="12710160" h="998854">
                <a:moveTo>
                  <a:pt x="0" y="0"/>
                </a:moveTo>
                <a:lnTo>
                  <a:pt x="1265384" y="2321"/>
                </a:lnTo>
                <a:lnTo>
                  <a:pt x="2221969" y="2321"/>
                </a:lnTo>
                <a:lnTo>
                  <a:pt x="2781525" y="754587"/>
                </a:lnTo>
                <a:lnTo>
                  <a:pt x="3176232" y="868355"/>
                </a:lnTo>
                <a:lnTo>
                  <a:pt x="6354786" y="608313"/>
                </a:lnTo>
                <a:lnTo>
                  <a:pt x="9533340" y="998377"/>
                </a:lnTo>
                <a:lnTo>
                  <a:pt x="12709573" y="831207"/>
                </a:lnTo>
              </a:path>
            </a:pathLst>
          </a:custGeom>
          <a:ln w="69654">
            <a:solidFill>
              <a:srgbClr val="0F0F0F"/>
            </a:solidFill>
          </a:ln>
        </p:spPr>
        <p:txBody>
          <a:bodyPr wrap="square" lIns="0" tIns="0" rIns="0" bIns="0" rtlCol="0"/>
          <a:lstStyle/>
          <a:p/>
        </p:txBody>
      </p:sp>
      <p:sp>
        <p:nvSpPr>
          <p:cNvPr id="166" name="object 166"/>
          <p:cNvSpPr/>
          <p:nvPr/>
        </p:nvSpPr>
        <p:spPr>
          <a:xfrm>
            <a:off x="4653847" y="4011485"/>
            <a:ext cx="0" cy="111760"/>
          </a:xfrm>
          <a:custGeom>
            <a:avLst/>
            <a:gdLst/>
            <a:ahLst/>
            <a:cxnLst/>
            <a:rect l="l" t="t" r="r" b="b"/>
            <a:pathLst>
              <a:path h="111760">
                <a:moveTo>
                  <a:pt x="0" y="0"/>
                </a:moveTo>
                <a:lnTo>
                  <a:pt x="0" y="111446"/>
                </a:lnTo>
              </a:path>
            </a:pathLst>
          </a:custGeom>
          <a:ln w="69654">
            <a:solidFill>
              <a:srgbClr val="0F0F0F"/>
            </a:solidFill>
          </a:ln>
        </p:spPr>
        <p:txBody>
          <a:bodyPr wrap="square" lIns="0" tIns="0" rIns="0" bIns="0" rtlCol="0"/>
          <a:lstStyle/>
          <a:p/>
        </p:txBody>
      </p:sp>
      <p:sp>
        <p:nvSpPr>
          <p:cNvPr id="167" name="object 167"/>
          <p:cNvSpPr/>
          <p:nvPr/>
        </p:nvSpPr>
        <p:spPr>
          <a:xfrm>
            <a:off x="4653847" y="4192586"/>
            <a:ext cx="0" cy="111760"/>
          </a:xfrm>
          <a:custGeom>
            <a:avLst/>
            <a:gdLst/>
            <a:ahLst/>
            <a:cxnLst/>
            <a:rect l="l" t="t" r="r" b="b"/>
            <a:pathLst>
              <a:path h="111760">
                <a:moveTo>
                  <a:pt x="0" y="0"/>
                </a:moveTo>
                <a:lnTo>
                  <a:pt x="0" y="111446"/>
                </a:lnTo>
              </a:path>
            </a:pathLst>
          </a:custGeom>
          <a:ln w="69654">
            <a:solidFill>
              <a:srgbClr val="0F0F0F"/>
            </a:solidFill>
          </a:ln>
        </p:spPr>
        <p:txBody>
          <a:bodyPr wrap="square" lIns="0" tIns="0" rIns="0" bIns="0" rtlCol="0"/>
          <a:lstStyle/>
          <a:p/>
        </p:txBody>
      </p:sp>
      <p:sp>
        <p:nvSpPr>
          <p:cNvPr id="168" name="object 168"/>
          <p:cNvSpPr/>
          <p:nvPr/>
        </p:nvSpPr>
        <p:spPr>
          <a:xfrm>
            <a:off x="4507573" y="4157759"/>
            <a:ext cx="292735" cy="0"/>
          </a:xfrm>
          <a:custGeom>
            <a:avLst/>
            <a:gdLst/>
            <a:ahLst/>
            <a:cxnLst/>
            <a:rect l="l" t="t" r="r" b="b"/>
            <a:pathLst>
              <a:path w="292735">
                <a:moveTo>
                  <a:pt x="0" y="0"/>
                </a:moveTo>
                <a:lnTo>
                  <a:pt x="292547" y="0"/>
                </a:lnTo>
              </a:path>
            </a:pathLst>
          </a:custGeom>
          <a:ln w="69654">
            <a:solidFill>
              <a:srgbClr val="0F0F0F"/>
            </a:solidFill>
          </a:ln>
        </p:spPr>
        <p:txBody>
          <a:bodyPr wrap="square" lIns="0" tIns="0" rIns="0" bIns="0" rtlCol="0"/>
          <a:lstStyle/>
          <a:p/>
        </p:txBody>
      </p:sp>
      <p:sp>
        <p:nvSpPr>
          <p:cNvPr id="169" name="object 169"/>
          <p:cNvSpPr/>
          <p:nvPr/>
        </p:nvSpPr>
        <p:spPr>
          <a:xfrm>
            <a:off x="5919232" y="4013807"/>
            <a:ext cx="0" cy="111760"/>
          </a:xfrm>
          <a:custGeom>
            <a:avLst/>
            <a:gdLst/>
            <a:ahLst/>
            <a:cxnLst/>
            <a:rect l="l" t="t" r="r" b="b"/>
            <a:pathLst>
              <a:path h="111760">
                <a:moveTo>
                  <a:pt x="0" y="0"/>
                </a:moveTo>
                <a:lnTo>
                  <a:pt x="0" y="111446"/>
                </a:lnTo>
              </a:path>
            </a:pathLst>
          </a:custGeom>
          <a:ln w="69654">
            <a:solidFill>
              <a:srgbClr val="0F0F0F"/>
            </a:solidFill>
          </a:ln>
        </p:spPr>
        <p:txBody>
          <a:bodyPr wrap="square" lIns="0" tIns="0" rIns="0" bIns="0" rtlCol="0"/>
          <a:lstStyle/>
          <a:p/>
        </p:txBody>
      </p:sp>
      <p:sp>
        <p:nvSpPr>
          <p:cNvPr id="170" name="object 170"/>
          <p:cNvSpPr/>
          <p:nvPr/>
        </p:nvSpPr>
        <p:spPr>
          <a:xfrm>
            <a:off x="5919232" y="4194908"/>
            <a:ext cx="0" cy="111760"/>
          </a:xfrm>
          <a:custGeom>
            <a:avLst/>
            <a:gdLst/>
            <a:ahLst/>
            <a:cxnLst/>
            <a:rect l="l" t="t" r="r" b="b"/>
            <a:pathLst>
              <a:path h="111760">
                <a:moveTo>
                  <a:pt x="0" y="0"/>
                </a:moveTo>
                <a:lnTo>
                  <a:pt x="0" y="111446"/>
                </a:lnTo>
              </a:path>
            </a:pathLst>
          </a:custGeom>
          <a:ln w="69654">
            <a:solidFill>
              <a:srgbClr val="0F0F0F"/>
            </a:solidFill>
          </a:ln>
        </p:spPr>
        <p:txBody>
          <a:bodyPr wrap="square" lIns="0" tIns="0" rIns="0" bIns="0" rtlCol="0"/>
          <a:lstStyle/>
          <a:p/>
        </p:txBody>
      </p:sp>
      <p:sp>
        <p:nvSpPr>
          <p:cNvPr id="171" name="object 171"/>
          <p:cNvSpPr/>
          <p:nvPr/>
        </p:nvSpPr>
        <p:spPr>
          <a:xfrm>
            <a:off x="5772958" y="4160081"/>
            <a:ext cx="292735" cy="0"/>
          </a:xfrm>
          <a:custGeom>
            <a:avLst/>
            <a:gdLst/>
            <a:ahLst/>
            <a:cxnLst/>
            <a:rect l="l" t="t" r="r" b="b"/>
            <a:pathLst>
              <a:path w="292735">
                <a:moveTo>
                  <a:pt x="0" y="0"/>
                </a:moveTo>
                <a:lnTo>
                  <a:pt x="292547" y="0"/>
                </a:lnTo>
              </a:path>
            </a:pathLst>
          </a:custGeom>
          <a:ln w="69654">
            <a:solidFill>
              <a:srgbClr val="0F0F0F"/>
            </a:solidFill>
          </a:ln>
        </p:spPr>
        <p:txBody>
          <a:bodyPr wrap="square" lIns="0" tIns="0" rIns="0" bIns="0" rtlCol="0"/>
          <a:lstStyle/>
          <a:p/>
        </p:txBody>
      </p:sp>
      <p:sp>
        <p:nvSpPr>
          <p:cNvPr id="172" name="object 172"/>
          <p:cNvSpPr/>
          <p:nvPr/>
        </p:nvSpPr>
        <p:spPr>
          <a:xfrm>
            <a:off x="6875816" y="4013807"/>
            <a:ext cx="0" cy="111760"/>
          </a:xfrm>
          <a:custGeom>
            <a:avLst/>
            <a:gdLst/>
            <a:ahLst/>
            <a:cxnLst/>
            <a:rect l="l" t="t" r="r" b="b"/>
            <a:pathLst>
              <a:path h="111760">
                <a:moveTo>
                  <a:pt x="0" y="0"/>
                </a:moveTo>
                <a:lnTo>
                  <a:pt x="0" y="111446"/>
                </a:lnTo>
              </a:path>
            </a:pathLst>
          </a:custGeom>
          <a:ln w="69654">
            <a:solidFill>
              <a:srgbClr val="0F0F0F"/>
            </a:solidFill>
          </a:ln>
        </p:spPr>
        <p:txBody>
          <a:bodyPr wrap="square" lIns="0" tIns="0" rIns="0" bIns="0" rtlCol="0"/>
          <a:lstStyle/>
          <a:p/>
        </p:txBody>
      </p:sp>
      <p:sp>
        <p:nvSpPr>
          <p:cNvPr id="173" name="object 173"/>
          <p:cNvSpPr/>
          <p:nvPr/>
        </p:nvSpPr>
        <p:spPr>
          <a:xfrm>
            <a:off x="6875816" y="4194908"/>
            <a:ext cx="0" cy="111760"/>
          </a:xfrm>
          <a:custGeom>
            <a:avLst/>
            <a:gdLst/>
            <a:ahLst/>
            <a:cxnLst/>
            <a:rect l="l" t="t" r="r" b="b"/>
            <a:pathLst>
              <a:path h="111760">
                <a:moveTo>
                  <a:pt x="0" y="0"/>
                </a:moveTo>
                <a:lnTo>
                  <a:pt x="0" y="111446"/>
                </a:lnTo>
              </a:path>
            </a:pathLst>
          </a:custGeom>
          <a:ln w="69654">
            <a:solidFill>
              <a:srgbClr val="0F0F0F"/>
            </a:solidFill>
          </a:ln>
        </p:spPr>
        <p:txBody>
          <a:bodyPr wrap="square" lIns="0" tIns="0" rIns="0" bIns="0" rtlCol="0"/>
          <a:lstStyle/>
          <a:p/>
        </p:txBody>
      </p:sp>
      <p:sp>
        <p:nvSpPr>
          <p:cNvPr id="174" name="object 174"/>
          <p:cNvSpPr/>
          <p:nvPr/>
        </p:nvSpPr>
        <p:spPr>
          <a:xfrm>
            <a:off x="6729543" y="4160081"/>
            <a:ext cx="292735" cy="0"/>
          </a:xfrm>
          <a:custGeom>
            <a:avLst/>
            <a:gdLst/>
            <a:ahLst/>
            <a:cxnLst/>
            <a:rect l="l" t="t" r="r" b="b"/>
            <a:pathLst>
              <a:path w="292734">
                <a:moveTo>
                  <a:pt x="0" y="0"/>
                </a:moveTo>
                <a:lnTo>
                  <a:pt x="292547" y="0"/>
                </a:lnTo>
              </a:path>
            </a:pathLst>
          </a:custGeom>
          <a:ln w="69654">
            <a:solidFill>
              <a:srgbClr val="0F0F0F"/>
            </a:solidFill>
          </a:ln>
        </p:spPr>
        <p:txBody>
          <a:bodyPr wrap="square" lIns="0" tIns="0" rIns="0" bIns="0" rtlCol="0"/>
          <a:lstStyle/>
          <a:p/>
        </p:txBody>
      </p:sp>
      <p:sp>
        <p:nvSpPr>
          <p:cNvPr id="175" name="object 175"/>
          <p:cNvSpPr/>
          <p:nvPr/>
        </p:nvSpPr>
        <p:spPr>
          <a:xfrm>
            <a:off x="7435372" y="4766073"/>
            <a:ext cx="0" cy="111760"/>
          </a:xfrm>
          <a:custGeom>
            <a:avLst/>
            <a:gdLst/>
            <a:ahLst/>
            <a:cxnLst/>
            <a:rect l="l" t="t" r="r" b="b"/>
            <a:pathLst>
              <a:path h="111760">
                <a:moveTo>
                  <a:pt x="0" y="0"/>
                </a:moveTo>
                <a:lnTo>
                  <a:pt x="0" y="111446"/>
                </a:lnTo>
              </a:path>
            </a:pathLst>
          </a:custGeom>
          <a:ln w="69654">
            <a:solidFill>
              <a:srgbClr val="0F0F0F"/>
            </a:solidFill>
          </a:ln>
        </p:spPr>
        <p:txBody>
          <a:bodyPr wrap="square" lIns="0" tIns="0" rIns="0" bIns="0" rtlCol="0"/>
          <a:lstStyle/>
          <a:p/>
        </p:txBody>
      </p:sp>
      <p:sp>
        <p:nvSpPr>
          <p:cNvPr id="176" name="object 176"/>
          <p:cNvSpPr/>
          <p:nvPr/>
        </p:nvSpPr>
        <p:spPr>
          <a:xfrm>
            <a:off x="7435372" y="4947173"/>
            <a:ext cx="0" cy="111760"/>
          </a:xfrm>
          <a:custGeom>
            <a:avLst/>
            <a:gdLst/>
            <a:ahLst/>
            <a:cxnLst/>
            <a:rect l="l" t="t" r="r" b="b"/>
            <a:pathLst>
              <a:path h="111760">
                <a:moveTo>
                  <a:pt x="0" y="0"/>
                </a:moveTo>
                <a:lnTo>
                  <a:pt x="0" y="111446"/>
                </a:lnTo>
              </a:path>
            </a:pathLst>
          </a:custGeom>
          <a:ln w="69654">
            <a:solidFill>
              <a:srgbClr val="0F0F0F"/>
            </a:solidFill>
          </a:ln>
        </p:spPr>
        <p:txBody>
          <a:bodyPr wrap="square" lIns="0" tIns="0" rIns="0" bIns="0" rtlCol="0"/>
          <a:lstStyle/>
          <a:p/>
        </p:txBody>
      </p:sp>
      <p:sp>
        <p:nvSpPr>
          <p:cNvPr id="177" name="object 177"/>
          <p:cNvSpPr/>
          <p:nvPr/>
        </p:nvSpPr>
        <p:spPr>
          <a:xfrm>
            <a:off x="7289098" y="4912347"/>
            <a:ext cx="292735" cy="0"/>
          </a:xfrm>
          <a:custGeom>
            <a:avLst/>
            <a:gdLst/>
            <a:ahLst/>
            <a:cxnLst/>
            <a:rect l="l" t="t" r="r" b="b"/>
            <a:pathLst>
              <a:path w="292734">
                <a:moveTo>
                  <a:pt x="0" y="0"/>
                </a:moveTo>
                <a:lnTo>
                  <a:pt x="292547" y="0"/>
                </a:lnTo>
              </a:path>
            </a:pathLst>
          </a:custGeom>
          <a:ln w="69654">
            <a:solidFill>
              <a:srgbClr val="0F0F0F"/>
            </a:solidFill>
          </a:ln>
        </p:spPr>
        <p:txBody>
          <a:bodyPr wrap="square" lIns="0" tIns="0" rIns="0" bIns="0" rtlCol="0"/>
          <a:lstStyle/>
          <a:p/>
        </p:txBody>
      </p:sp>
      <p:sp>
        <p:nvSpPr>
          <p:cNvPr id="178" name="object 178"/>
          <p:cNvSpPr/>
          <p:nvPr/>
        </p:nvSpPr>
        <p:spPr>
          <a:xfrm>
            <a:off x="7830080" y="4879841"/>
            <a:ext cx="0" cy="111760"/>
          </a:xfrm>
          <a:custGeom>
            <a:avLst/>
            <a:gdLst/>
            <a:ahLst/>
            <a:cxnLst/>
            <a:rect l="l" t="t" r="r" b="b"/>
            <a:pathLst>
              <a:path h="111760">
                <a:moveTo>
                  <a:pt x="0" y="0"/>
                </a:moveTo>
                <a:lnTo>
                  <a:pt x="0" y="111446"/>
                </a:lnTo>
              </a:path>
            </a:pathLst>
          </a:custGeom>
          <a:ln w="69654">
            <a:solidFill>
              <a:srgbClr val="0F0F0F"/>
            </a:solidFill>
          </a:ln>
        </p:spPr>
        <p:txBody>
          <a:bodyPr wrap="square" lIns="0" tIns="0" rIns="0" bIns="0" rtlCol="0"/>
          <a:lstStyle/>
          <a:p/>
        </p:txBody>
      </p:sp>
      <p:sp>
        <p:nvSpPr>
          <p:cNvPr id="179" name="object 179"/>
          <p:cNvSpPr/>
          <p:nvPr/>
        </p:nvSpPr>
        <p:spPr>
          <a:xfrm>
            <a:off x="7830080" y="5060942"/>
            <a:ext cx="0" cy="111760"/>
          </a:xfrm>
          <a:custGeom>
            <a:avLst/>
            <a:gdLst/>
            <a:ahLst/>
            <a:cxnLst/>
            <a:rect l="l" t="t" r="r" b="b"/>
            <a:pathLst>
              <a:path h="111760">
                <a:moveTo>
                  <a:pt x="0" y="0"/>
                </a:moveTo>
                <a:lnTo>
                  <a:pt x="0" y="111446"/>
                </a:lnTo>
              </a:path>
            </a:pathLst>
          </a:custGeom>
          <a:ln w="69654">
            <a:solidFill>
              <a:srgbClr val="0F0F0F"/>
            </a:solidFill>
          </a:ln>
        </p:spPr>
        <p:txBody>
          <a:bodyPr wrap="square" lIns="0" tIns="0" rIns="0" bIns="0" rtlCol="0"/>
          <a:lstStyle/>
          <a:p/>
        </p:txBody>
      </p:sp>
      <p:sp>
        <p:nvSpPr>
          <p:cNvPr id="180" name="object 180"/>
          <p:cNvSpPr/>
          <p:nvPr/>
        </p:nvSpPr>
        <p:spPr>
          <a:xfrm>
            <a:off x="7683806" y="5026115"/>
            <a:ext cx="292735" cy="0"/>
          </a:xfrm>
          <a:custGeom>
            <a:avLst/>
            <a:gdLst/>
            <a:ahLst/>
            <a:cxnLst/>
            <a:rect l="l" t="t" r="r" b="b"/>
            <a:pathLst>
              <a:path w="292734">
                <a:moveTo>
                  <a:pt x="0" y="0"/>
                </a:moveTo>
                <a:lnTo>
                  <a:pt x="292547" y="0"/>
                </a:lnTo>
              </a:path>
            </a:pathLst>
          </a:custGeom>
          <a:ln w="69654">
            <a:solidFill>
              <a:srgbClr val="0F0F0F"/>
            </a:solidFill>
          </a:ln>
        </p:spPr>
        <p:txBody>
          <a:bodyPr wrap="square" lIns="0" tIns="0" rIns="0" bIns="0" rtlCol="0"/>
          <a:lstStyle/>
          <a:p/>
        </p:txBody>
      </p:sp>
      <p:sp>
        <p:nvSpPr>
          <p:cNvPr id="181" name="object 181"/>
          <p:cNvSpPr/>
          <p:nvPr/>
        </p:nvSpPr>
        <p:spPr>
          <a:xfrm>
            <a:off x="11008634" y="4619799"/>
            <a:ext cx="0" cy="111760"/>
          </a:xfrm>
          <a:custGeom>
            <a:avLst/>
            <a:gdLst/>
            <a:ahLst/>
            <a:cxnLst/>
            <a:rect l="l" t="t" r="r" b="b"/>
            <a:pathLst>
              <a:path h="111760">
                <a:moveTo>
                  <a:pt x="0" y="0"/>
                </a:moveTo>
                <a:lnTo>
                  <a:pt x="0" y="111446"/>
                </a:lnTo>
              </a:path>
            </a:pathLst>
          </a:custGeom>
          <a:ln w="69654">
            <a:solidFill>
              <a:srgbClr val="0F0F0F"/>
            </a:solidFill>
          </a:ln>
        </p:spPr>
        <p:txBody>
          <a:bodyPr wrap="square" lIns="0" tIns="0" rIns="0" bIns="0" rtlCol="0"/>
          <a:lstStyle/>
          <a:p/>
        </p:txBody>
      </p:sp>
      <p:sp>
        <p:nvSpPr>
          <p:cNvPr id="182" name="object 182"/>
          <p:cNvSpPr/>
          <p:nvPr/>
        </p:nvSpPr>
        <p:spPr>
          <a:xfrm>
            <a:off x="11008634" y="4800900"/>
            <a:ext cx="0" cy="111760"/>
          </a:xfrm>
          <a:custGeom>
            <a:avLst/>
            <a:gdLst/>
            <a:ahLst/>
            <a:cxnLst/>
            <a:rect l="l" t="t" r="r" b="b"/>
            <a:pathLst>
              <a:path h="111760">
                <a:moveTo>
                  <a:pt x="0" y="0"/>
                </a:moveTo>
                <a:lnTo>
                  <a:pt x="0" y="111446"/>
                </a:lnTo>
              </a:path>
            </a:pathLst>
          </a:custGeom>
          <a:ln w="69654">
            <a:solidFill>
              <a:srgbClr val="0F0F0F"/>
            </a:solidFill>
          </a:ln>
        </p:spPr>
        <p:txBody>
          <a:bodyPr wrap="square" lIns="0" tIns="0" rIns="0" bIns="0" rtlCol="0"/>
          <a:lstStyle/>
          <a:p/>
        </p:txBody>
      </p:sp>
      <p:sp>
        <p:nvSpPr>
          <p:cNvPr id="183" name="object 183"/>
          <p:cNvSpPr/>
          <p:nvPr/>
        </p:nvSpPr>
        <p:spPr>
          <a:xfrm>
            <a:off x="10862360" y="4766073"/>
            <a:ext cx="292735" cy="0"/>
          </a:xfrm>
          <a:custGeom>
            <a:avLst/>
            <a:gdLst/>
            <a:ahLst/>
            <a:cxnLst/>
            <a:rect l="l" t="t" r="r" b="b"/>
            <a:pathLst>
              <a:path w="292734">
                <a:moveTo>
                  <a:pt x="0" y="0"/>
                </a:moveTo>
                <a:lnTo>
                  <a:pt x="292547" y="0"/>
                </a:lnTo>
              </a:path>
            </a:pathLst>
          </a:custGeom>
          <a:ln w="69654">
            <a:solidFill>
              <a:srgbClr val="0F0F0F"/>
            </a:solidFill>
          </a:ln>
        </p:spPr>
        <p:txBody>
          <a:bodyPr wrap="square" lIns="0" tIns="0" rIns="0" bIns="0" rtlCol="0"/>
          <a:lstStyle/>
          <a:p/>
        </p:txBody>
      </p:sp>
      <p:sp>
        <p:nvSpPr>
          <p:cNvPr id="184" name="object 184"/>
          <p:cNvSpPr/>
          <p:nvPr/>
        </p:nvSpPr>
        <p:spPr>
          <a:xfrm>
            <a:off x="14187188" y="5009862"/>
            <a:ext cx="0" cy="111760"/>
          </a:xfrm>
          <a:custGeom>
            <a:avLst/>
            <a:gdLst/>
            <a:ahLst/>
            <a:cxnLst/>
            <a:rect l="l" t="t" r="r" b="b"/>
            <a:pathLst>
              <a:path h="111760">
                <a:moveTo>
                  <a:pt x="0" y="0"/>
                </a:moveTo>
                <a:lnTo>
                  <a:pt x="0" y="111446"/>
                </a:lnTo>
              </a:path>
            </a:pathLst>
          </a:custGeom>
          <a:ln w="69654">
            <a:solidFill>
              <a:srgbClr val="0F0F0F"/>
            </a:solidFill>
          </a:ln>
        </p:spPr>
        <p:txBody>
          <a:bodyPr wrap="square" lIns="0" tIns="0" rIns="0" bIns="0" rtlCol="0"/>
          <a:lstStyle/>
          <a:p/>
        </p:txBody>
      </p:sp>
      <p:sp>
        <p:nvSpPr>
          <p:cNvPr id="185" name="object 185"/>
          <p:cNvSpPr/>
          <p:nvPr/>
        </p:nvSpPr>
        <p:spPr>
          <a:xfrm>
            <a:off x="14187188" y="5190963"/>
            <a:ext cx="0" cy="111760"/>
          </a:xfrm>
          <a:custGeom>
            <a:avLst/>
            <a:gdLst/>
            <a:ahLst/>
            <a:cxnLst/>
            <a:rect l="l" t="t" r="r" b="b"/>
            <a:pathLst>
              <a:path h="111760">
                <a:moveTo>
                  <a:pt x="0" y="0"/>
                </a:moveTo>
                <a:lnTo>
                  <a:pt x="0" y="111446"/>
                </a:lnTo>
              </a:path>
            </a:pathLst>
          </a:custGeom>
          <a:ln w="69654">
            <a:solidFill>
              <a:srgbClr val="0F0F0F"/>
            </a:solidFill>
          </a:ln>
        </p:spPr>
        <p:txBody>
          <a:bodyPr wrap="square" lIns="0" tIns="0" rIns="0" bIns="0" rtlCol="0"/>
          <a:lstStyle/>
          <a:p/>
        </p:txBody>
      </p:sp>
      <p:sp>
        <p:nvSpPr>
          <p:cNvPr id="186" name="object 186"/>
          <p:cNvSpPr/>
          <p:nvPr/>
        </p:nvSpPr>
        <p:spPr>
          <a:xfrm>
            <a:off x="14040915" y="5156136"/>
            <a:ext cx="292735" cy="0"/>
          </a:xfrm>
          <a:custGeom>
            <a:avLst/>
            <a:gdLst/>
            <a:ahLst/>
            <a:cxnLst/>
            <a:rect l="l" t="t" r="r" b="b"/>
            <a:pathLst>
              <a:path w="292734">
                <a:moveTo>
                  <a:pt x="0" y="0"/>
                </a:moveTo>
                <a:lnTo>
                  <a:pt x="292547" y="0"/>
                </a:lnTo>
              </a:path>
            </a:pathLst>
          </a:custGeom>
          <a:ln w="69654">
            <a:solidFill>
              <a:srgbClr val="0F0F0F"/>
            </a:solidFill>
          </a:ln>
        </p:spPr>
        <p:txBody>
          <a:bodyPr wrap="square" lIns="0" tIns="0" rIns="0" bIns="0" rtlCol="0"/>
          <a:lstStyle/>
          <a:p/>
        </p:txBody>
      </p:sp>
      <p:sp>
        <p:nvSpPr>
          <p:cNvPr id="187" name="object 187"/>
          <p:cNvSpPr/>
          <p:nvPr/>
        </p:nvSpPr>
        <p:spPr>
          <a:xfrm>
            <a:off x="17363420" y="4842692"/>
            <a:ext cx="0" cy="111760"/>
          </a:xfrm>
          <a:custGeom>
            <a:avLst/>
            <a:gdLst/>
            <a:ahLst/>
            <a:cxnLst/>
            <a:rect l="l" t="t" r="r" b="b"/>
            <a:pathLst>
              <a:path h="111760">
                <a:moveTo>
                  <a:pt x="0" y="0"/>
                </a:moveTo>
                <a:lnTo>
                  <a:pt x="0" y="111446"/>
                </a:lnTo>
              </a:path>
            </a:pathLst>
          </a:custGeom>
          <a:ln w="69654">
            <a:solidFill>
              <a:srgbClr val="0F0F0F"/>
            </a:solidFill>
          </a:ln>
        </p:spPr>
        <p:txBody>
          <a:bodyPr wrap="square" lIns="0" tIns="0" rIns="0" bIns="0" rtlCol="0"/>
          <a:lstStyle/>
          <a:p/>
        </p:txBody>
      </p:sp>
      <p:sp>
        <p:nvSpPr>
          <p:cNvPr id="188" name="object 188"/>
          <p:cNvSpPr/>
          <p:nvPr/>
        </p:nvSpPr>
        <p:spPr>
          <a:xfrm>
            <a:off x="17363420" y="5023793"/>
            <a:ext cx="0" cy="111760"/>
          </a:xfrm>
          <a:custGeom>
            <a:avLst/>
            <a:gdLst/>
            <a:ahLst/>
            <a:cxnLst/>
            <a:rect l="l" t="t" r="r" b="b"/>
            <a:pathLst>
              <a:path h="111760">
                <a:moveTo>
                  <a:pt x="0" y="0"/>
                </a:moveTo>
                <a:lnTo>
                  <a:pt x="0" y="111446"/>
                </a:lnTo>
              </a:path>
            </a:pathLst>
          </a:custGeom>
          <a:ln w="69654">
            <a:solidFill>
              <a:srgbClr val="0F0F0F"/>
            </a:solidFill>
          </a:ln>
        </p:spPr>
        <p:txBody>
          <a:bodyPr wrap="square" lIns="0" tIns="0" rIns="0" bIns="0" rtlCol="0"/>
          <a:lstStyle/>
          <a:p/>
        </p:txBody>
      </p:sp>
      <p:sp>
        <p:nvSpPr>
          <p:cNvPr id="189" name="object 189"/>
          <p:cNvSpPr/>
          <p:nvPr/>
        </p:nvSpPr>
        <p:spPr>
          <a:xfrm>
            <a:off x="17217145" y="4988966"/>
            <a:ext cx="292735" cy="0"/>
          </a:xfrm>
          <a:custGeom>
            <a:avLst/>
            <a:gdLst/>
            <a:ahLst/>
            <a:cxnLst/>
            <a:rect l="l" t="t" r="r" b="b"/>
            <a:pathLst>
              <a:path w="292734">
                <a:moveTo>
                  <a:pt x="0" y="0"/>
                </a:moveTo>
                <a:lnTo>
                  <a:pt x="292547" y="0"/>
                </a:lnTo>
              </a:path>
            </a:pathLst>
          </a:custGeom>
          <a:ln w="69654">
            <a:solidFill>
              <a:srgbClr val="0F0F0F"/>
            </a:solidFill>
          </a:ln>
        </p:spPr>
        <p:txBody>
          <a:bodyPr wrap="square" lIns="0" tIns="0" rIns="0" bIns="0" rtlCol="0"/>
          <a:lstStyle/>
          <a:p/>
        </p:txBody>
      </p:sp>
      <p:sp>
        <p:nvSpPr>
          <p:cNvPr id="190" name="object 190"/>
          <p:cNvSpPr/>
          <p:nvPr/>
        </p:nvSpPr>
        <p:spPr>
          <a:xfrm>
            <a:off x="15896039" y="6656023"/>
            <a:ext cx="0" cy="111760"/>
          </a:xfrm>
          <a:custGeom>
            <a:avLst/>
            <a:gdLst/>
            <a:ahLst/>
            <a:cxnLst/>
            <a:rect l="l" t="t" r="r" b="b"/>
            <a:pathLst>
              <a:path h="111759">
                <a:moveTo>
                  <a:pt x="0" y="0"/>
                </a:moveTo>
                <a:lnTo>
                  <a:pt x="0" y="111446"/>
                </a:lnTo>
              </a:path>
            </a:pathLst>
          </a:custGeom>
          <a:ln w="69654">
            <a:solidFill>
              <a:srgbClr val="0F0F0F"/>
            </a:solidFill>
          </a:ln>
        </p:spPr>
        <p:txBody>
          <a:bodyPr wrap="square" lIns="0" tIns="0" rIns="0" bIns="0" rtlCol="0"/>
          <a:lstStyle/>
          <a:p/>
        </p:txBody>
      </p:sp>
      <p:sp>
        <p:nvSpPr>
          <p:cNvPr id="191" name="object 191"/>
          <p:cNvSpPr/>
          <p:nvPr/>
        </p:nvSpPr>
        <p:spPr>
          <a:xfrm>
            <a:off x="15896039" y="6837125"/>
            <a:ext cx="0" cy="111760"/>
          </a:xfrm>
          <a:custGeom>
            <a:avLst/>
            <a:gdLst/>
            <a:ahLst/>
            <a:cxnLst/>
            <a:rect l="l" t="t" r="r" b="b"/>
            <a:pathLst>
              <a:path h="111759">
                <a:moveTo>
                  <a:pt x="0" y="0"/>
                </a:moveTo>
                <a:lnTo>
                  <a:pt x="0" y="111446"/>
                </a:lnTo>
              </a:path>
            </a:pathLst>
          </a:custGeom>
          <a:ln w="69654">
            <a:solidFill>
              <a:srgbClr val="0F0F0F"/>
            </a:solidFill>
          </a:ln>
        </p:spPr>
        <p:txBody>
          <a:bodyPr wrap="square" lIns="0" tIns="0" rIns="0" bIns="0" rtlCol="0"/>
          <a:lstStyle/>
          <a:p/>
        </p:txBody>
      </p:sp>
      <p:sp>
        <p:nvSpPr>
          <p:cNvPr id="192" name="object 192"/>
          <p:cNvSpPr/>
          <p:nvPr/>
        </p:nvSpPr>
        <p:spPr>
          <a:xfrm>
            <a:off x="15749764" y="6802297"/>
            <a:ext cx="292735" cy="0"/>
          </a:xfrm>
          <a:custGeom>
            <a:avLst/>
            <a:gdLst/>
            <a:ahLst/>
            <a:cxnLst/>
            <a:rect l="l" t="t" r="r" b="b"/>
            <a:pathLst>
              <a:path w="292734">
                <a:moveTo>
                  <a:pt x="0" y="0"/>
                </a:moveTo>
                <a:lnTo>
                  <a:pt x="292547" y="0"/>
                </a:lnTo>
              </a:path>
            </a:pathLst>
          </a:custGeom>
          <a:ln w="69654">
            <a:solidFill>
              <a:srgbClr val="0F0F0F"/>
            </a:solidFill>
          </a:ln>
        </p:spPr>
        <p:txBody>
          <a:bodyPr wrap="square" lIns="0" tIns="0" rIns="0" bIns="0" rtlCol="0"/>
          <a:lstStyle/>
          <a:p/>
        </p:txBody>
      </p:sp>
      <p:sp>
        <p:nvSpPr>
          <p:cNvPr id="193" name="object 193"/>
          <p:cNvSpPr/>
          <p:nvPr/>
        </p:nvSpPr>
        <p:spPr>
          <a:xfrm>
            <a:off x="4653847" y="4155437"/>
            <a:ext cx="12710160" cy="3083560"/>
          </a:xfrm>
          <a:custGeom>
            <a:avLst/>
            <a:gdLst/>
            <a:ahLst/>
            <a:cxnLst/>
            <a:rect l="l" t="t" r="r" b="b"/>
            <a:pathLst>
              <a:path w="12710160" h="3083559">
                <a:moveTo>
                  <a:pt x="0" y="3083360"/>
                </a:moveTo>
                <a:lnTo>
                  <a:pt x="12709573" y="3083360"/>
                </a:lnTo>
                <a:lnTo>
                  <a:pt x="12709573" y="0"/>
                </a:lnTo>
                <a:lnTo>
                  <a:pt x="0" y="0"/>
                </a:lnTo>
                <a:lnTo>
                  <a:pt x="0" y="3083360"/>
                </a:lnTo>
                <a:close/>
              </a:path>
            </a:pathLst>
          </a:custGeom>
          <a:ln w="23218">
            <a:solidFill>
              <a:srgbClr val="000000"/>
            </a:solidFill>
          </a:ln>
        </p:spPr>
        <p:txBody>
          <a:bodyPr wrap="square" lIns="0" tIns="0" rIns="0" bIns="0" rtlCol="0"/>
          <a:lstStyle/>
          <a:p/>
        </p:txBody>
      </p:sp>
      <p:sp>
        <p:nvSpPr>
          <p:cNvPr id="194" name="object 194"/>
          <p:cNvSpPr txBox="1">
            <a:spLocks noGrp="1"/>
          </p:cNvSpPr>
          <p:nvPr>
            <p:ph type="sldNum" sz="quarter" idx="7"/>
          </p:nvPr>
        </p:nvSpPr>
        <p:spPr>
          <a:prstGeom prst="rect">
            <a:avLst/>
          </a:prstGeom>
        </p:spPr>
        <p:txBody>
          <a:bodyPr vert="horz" wrap="square" lIns="0" tIns="7620" rIns="0" bIns="0" rtlCol="0">
            <a:spAutoFit/>
          </a:bodyPr>
          <a:lstStyle/>
          <a:p>
            <a:pPr marL="25400">
              <a:lnSpc>
                <a:spcPct val="100000"/>
              </a:lnSpc>
              <a:spcBef>
                <a:spcPts val="60"/>
              </a:spcBef>
            </a:pPr>
            <a:r>
              <a:rPr spc="15" dirty="0"/>
              <a:t>44</a:t>
            </a:r>
            <a:endParaRPr spc="15"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212210" y="489902"/>
            <a:ext cx="5674995" cy="1370965"/>
          </a:xfrm>
          <a:prstGeom prst="rect">
            <a:avLst/>
          </a:prstGeom>
        </p:spPr>
        <p:txBody>
          <a:bodyPr vert="horz" wrap="square" lIns="0" tIns="17145" rIns="0" bIns="0" rtlCol="0">
            <a:spAutoFit/>
          </a:bodyPr>
          <a:lstStyle/>
          <a:p>
            <a:pPr marL="12700">
              <a:lnSpc>
                <a:spcPct val="100000"/>
              </a:lnSpc>
              <a:spcBef>
                <a:spcPts val="135"/>
              </a:spcBef>
            </a:pPr>
            <a:r>
              <a:rPr sz="8800" spc="150" dirty="0"/>
              <a:t>Evaluation</a:t>
            </a:r>
            <a:endParaRPr sz="8800" spc="150" dirty="0"/>
          </a:p>
        </p:txBody>
      </p:sp>
      <p:sp>
        <p:nvSpPr>
          <p:cNvPr id="3" name="object 3"/>
          <p:cNvSpPr/>
          <p:nvPr/>
        </p:nvSpPr>
        <p:spPr>
          <a:xfrm>
            <a:off x="4653847" y="7238797"/>
            <a:ext cx="12710160" cy="0"/>
          </a:xfrm>
          <a:custGeom>
            <a:avLst/>
            <a:gdLst/>
            <a:ahLst/>
            <a:cxnLst/>
            <a:rect l="l" t="t" r="r" b="b"/>
            <a:pathLst>
              <a:path w="12710160">
                <a:moveTo>
                  <a:pt x="0" y="0"/>
                </a:moveTo>
                <a:lnTo>
                  <a:pt x="12709573" y="0"/>
                </a:lnTo>
              </a:path>
            </a:pathLst>
          </a:custGeom>
          <a:ln w="3175">
            <a:solidFill>
              <a:srgbClr val="000000"/>
            </a:solidFill>
            <a:prstDash val="dash"/>
          </a:ln>
        </p:spPr>
        <p:txBody>
          <a:bodyPr wrap="square" lIns="0" tIns="0" rIns="0" bIns="0" rtlCol="0"/>
          <a:lstStyle/>
          <a:p/>
        </p:txBody>
      </p:sp>
      <p:sp>
        <p:nvSpPr>
          <p:cNvPr id="4" name="object 4"/>
          <p:cNvSpPr/>
          <p:nvPr/>
        </p:nvSpPr>
        <p:spPr>
          <a:xfrm>
            <a:off x="4653847" y="7238797"/>
            <a:ext cx="146685" cy="0"/>
          </a:xfrm>
          <a:custGeom>
            <a:avLst/>
            <a:gdLst/>
            <a:ahLst/>
            <a:cxnLst/>
            <a:rect l="l" t="t" r="r" b="b"/>
            <a:pathLst>
              <a:path w="146685">
                <a:moveTo>
                  <a:pt x="0" y="0"/>
                </a:moveTo>
                <a:lnTo>
                  <a:pt x="146273" y="0"/>
                </a:lnTo>
              </a:path>
            </a:pathLst>
          </a:custGeom>
          <a:ln w="11609">
            <a:solidFill>
              <a:srgbClr val="000000"/>
            </a:solidFill>
          </a:ln>
        </p:spPr>
        <p:txBody>
          <a:bodyPr wrap="square" lIns="0" tIns="0" rIns="0" bIns="0" rtlCol="0"/>
          <a:lstStyle/>
          <a:p/>
        </p:txBody>
      </p:sp>
      <p:sp>
        <p:nvSpPr>
          <p:cNvPr id="5" name="object 5"/>
          <p:cNvSpPr/>
          <p:nvPr/>
        </p:nvSpPr>
        <p:spPr>
          <a:xfrm>
            <a:off x="17217145" y="7238797"/>
            <a:ext cx="146685" cy="0"/>
          </a:xfrm>
          <a:custGeom>
            <a:avLst/>
            <a:gdLst/>
            <a:ahLst/>
            <a:cxnLst/>
            <a:rect l="l" t="t" r="r" b="b"/>
            <a:pathLst>
              <a:path w="146684">
                <a:moveTo>
                  <a:pt x="146273" y="0"/>
                </a:moveTo>
                <a:lnTo>
                  <a:pt x="0" y="0"/>
                </a:lnTo>
              </a:path>
            </a:pathLst>
          </a:custGeom>
          <a:ln w="11609">
            <a:solidFill>
              <a:srgbClr val="000000"/>
            </a:solidFill>
          </a:ln>
        </p:spPr>
        <p:txBody>
          <a:bodyPr wrap="square" lIns="0" tIns="0" rIns="0" bIns="0" rtlCol="0"/>
          <a:lstStyle/>
          <a:p/>
        </p:txBody>
      </p:sp>
      <p:sp>
        <p:nvSpPr>
          <p:cNvPr id="6" name="object 6"/>
          <p:cNvSpPr/>
          <p:nvPr/>
        </p:nvSpPr>
        <p:spPr>
          <a:xfrm>
            <a:off x="4653847" y="6623518"/>
            <a:ext cx="2811780" cy="0"/>
          </a:xfrm>
          <a:custGeom>
            <a:avLst/>
            <a:gdLst/>
            <a:ahLst/>
            <a:cxnLst/>
            <a:rect l="l" t="t" r="r" b="b"/>
            <a:pathLst>
              <a:path w="2811779">
                <a:moveTo>
                  <a:pt x="0" y="0"/>
                </a:moveTo>
                <a:lnTo>
                  <a:pt x="2811708" y="0"/>
                </a:lnTo>
              </a:path>
            </a:pathLst>
          </a:custGeom>
          <a:ln w="3175">
            <a:solidFill>
              <a:srgbClr val="000000"/>
            </a:solidFill>
            <a:prstDash val="dash"/>
          </a:ln>
        </p:spPr>
        <p:txBody>
          <a:bodyPr wrap="square" lIns="0" tIns="0" rIns="0" bIns="0" rtlCol="0"/>
          <a:lstStyle/>
          <a:p/>
        </p:txBody>
      </p:sp>
      <p:sp>
        <p:nvSpPr>
          <p:cNvPr id="7" name="object 7"/>
          <p:cNvSpPr/>
          <p:nvPr/>
        </p:nvSpPr>
        <p:spPr>
          <a:xfrm>
            <a:off x="17015149" y="6623518"/>
            <a:ext cx="348615" cy="0"/>
          </a:xfrm>
          <a:custGeom>
            <a:avLst/>
            <a:gdLst/>
            <a:ahLst/>
            <a:cxnLst/>
            <a:rect l="l" t="t" r="r" b="b"/>
            <a:pathLst>
              <a:path w="348615">
                <a:moveTo>
                  <a:pt x="0" y="0"/>
                </a:moveTo>
                <a:lnTo>
                  <a:pt x="348271" y="0"/>
                </a:lnTo>
              </a:path>
            </a:pathLst>
          </a:custGeom>
          <a:ln w="3175">
            <a:solidFill>
              <a:srgbClr val="000000"/>
            </a:solidFill>
            <a:prstDash val="dash"/>
          </a:ln>
        </p:spPr>
        <p:txBody>
          <a:bodyPr wrap="square" lIns="0" tIns="0" rIns="0" bIns="0" rtlCol="0"/>
          <a:lstStyle/>
          <a:p/>
        </p:txBody>
      </p:sp>
      <p:sp>
        <p:nvSpPr>
          <p:cNvPr id="8" name="object 8"/>
          <p:cNvSpPr/>
          <p:nvPr/>
        </p:nvSpPr>
        <p:spPr>
          <a:xfrm>
            <a:off x="4653847" y="6623518"/>
            <a:ext cx="146685" cy="0"/>
          </a:xfrm>
          <a:custGeom>
            <a:avLst/>
            <a:gdLst/>
            <a:ahLst/>
            <a:cxnLst/>
            <a:rect l="l" t="t" r="r" b="b"/>
            <a:pathLst>
              <a:path w="146685">
                <a:moveTo>
                  <a:pt x="0" y="0"/>
                </a:moveTo>
                <a:lnTo>
                  <a:pt x="146273" y="0"/>
                </a:lnTo>
              </a:path>
            </a:pathLst>
          </a:custGeom>
          <a:ln w="11609">
            <a:solidFill>
              <a:srgbClr val="000000"/>
            </a:solidFill>
          </a:ln>
        </p:spPr>
        <p:txBody>
          <a:bodyPr wrap="square" lIns="0" tIns="0" rIns="0" bIns="0" rtlCol="0"/>
          <a:lstStyle/>
          <a:p/>
        </p:txBody>
      </p:sp>
      <p:sp>
        <p:nvSpPr>
          <p:cNvPr id="9" name="object 9"/>
          <p:cNvSpPr/>
          <p:nvPr/>
        </p:nvSpPr>
        <p:spPr>
          <a:xfrm>
            <a:off x="17217145" y="6623518"/>
            <a:ext cx="146685" cy="0"/>
          </a:xfrm>
          <a:custGeom>
            <a:avLst/>
            <a:gdLst/>
            <a:ahLst/>
            <a:cxnLst/>
            <a:rect l="l" t="t" r="r" b="b"/>
            <a:pathLst>
              <a:path w="146684">
                <a:moveTo>
                  <a:pt x="146273" y="0"/>
                </a:moveTo>
                <a:lnTo>
                  <a:pt x="0" y="0"/>
                </a:lnTo>
              </a:path>
            </a:pathLst>
          </a:custGeom>
          <a:ln w="11609">
            <a:solidFill>
              <a:srgbClr val="000000"/>
            </a:solidFill>
          </a:ln>
        </p:spPr>
        <p:txBody>
          <a:bodyPr wrap="square" lIns="0" tIns="0" rIns="0" bIns="0" rtlCol="0"/>
          <a:lstStyle/>
          <a:p/>
        </p:txBody>
      </p:sp>
      <p:sp>
        <p:nvSpPr>
          <p:cNvPr id="10" name="object 10"/>
          <p:cNvSpPr/>
          <p:nvPr/>
        </p:nvSpPr>
        <p:spPr>
          <a:xfrm>
            <a:off x="4653847" y="6005918"/>
            <a:ext cx="2811780" cy="0"/>
          </a:xfrm>
          <a:custGeom>
            <a:avLst/>
            <a:gdLst/>
            <a:ahLst/>
            <a:cxnLst/>
            <a:rect l="l" t="t" r="r" b="b"/>
            <a:pathLst>
              <a:path w="2811779">
                <a:moveTo>
                  <a:pt x="0" y="0"/>
                </a:moveTo>
                <a:lnTo>
                  <a:pt x="2811708" y="0"/>
                </a:lnTo>
              </a:path>
            </a:pathLst>
          </a:custGeom>
          <a:ln w="3175">
            <a:solidFill>
              <a:srgbClr val="000000"/>
            </a:solidFill>
            <a:prstDash val="dash"/>
          </a:ln>
        </p:spPr>
        <p:txBody>
          <a:bodyPr wrap="square" lIns="0" tIns="0" rIns="0" bIns="0" rtlCol="0"/>
          <a:lstStyle/>
          <a:p/>
        </p:txBody>
      </p:sp>
      <p:sp>
        <p:nvSpPr>
          <p:cNvPr id="11" name="object 11"/>
          <p:cNvSpPr/>
          <p:nvPr/>
        </p:nvSpPr>
        <p:spPr>
          <a:xfrm>
            <a:off x="17015149" y="6005918"/>
            <a:ext cx="348615" cy="0"/>
          </a:xfrm>
          <a:custGeom>
            <a:avLst/>
            <a:gdLst/>
            <a:ahLst/>
            <a:cxnLst/>
            <a:rect l="l" t="t" r="r" b="b"/>
            <a:pathLst>
              <a:path w="348615">
                <a:moveTo>
                  <a:pt x="0" y="0"/>
                </a:moveTo>
                <a:lnTo>
                  <a:pt x="348271" y="0"/>
                </a:lnTo>
              </a:path>
            </a:pathLst>
          </a:custGeom>
          <a:ln w="3175">
            <a:solidFill>
              <a:srgbClr val="000000"/>
            </a:solidFill>
            <a:prstDash val="dash"/>
          </a:ln>
        </p:spPr>
        <p:txBody>
          <a:bodyPr wrap="square" lIns="0" tIns="0" rIns="0" bIns="0" rtlCol="0"/>
          <a:lstStyle/>
          <a:p/>
        </p:txBody>
      </p:sp>
      <p:sp>
        <p:nvSpPr>
          <p:cNvPr id="12" name="object 12"/>
          <p:cNvSpPr/>
          <p:nvPr/>
        </p:nvSpPr>
        <p:spPr>
          <a:xfrm>
            <a:off x="4653847" y="6005918"/>
            <a:ext cx="146685" cy="0"/>
          </a:xfrm>
          <a:custGeom>
            <a:avLst/>
            <a:gdLst/>
            <a:ahLst/>
            <a:cxnLst/>
            <a:rect l="l" t="t" r="r" b="b"/>
            <a:pathLst>
              <a:path w="146685">
                <a:moveTo>
                  <a:pt x="0" y="0"/>
                </a:moveTo>
                <a:lnTo>
                  <a:pt x="146273" y="0"/>
                </a:lnTo>
              </a:path>
            </a:pathLst>
          </a:custGeom>
          <a:ln w="11609">
            <a:solidFill>
              <a:srgbClr val="000000"/>
            </a:solidFill>
          </a:ln>
        </p:spPr>
        <p:txBody>
          <a:bodyPr wrap="square" lIns="0" tIns="0" rIns="0" bIns="0" rtlCol="0"/>
          <a:lstStyle/>
          <a:p/>
        </p:txBody>
      </p:sp>
      <p:sp>
        <p:nvSpPr>
          <p:cNvPr id="13" name="object 13"/>
          <p:cNvSpPr/>
          <p:nvPr/>
        </p:nvSpPr>
        <p:spPr>
          <a:xfrm>
            <a:off x="17217145" y="6005918"/>
            <a:ext cx="146685" cy="0"/>
          </a:xfrm>
          <a:custGeom>
            <a:avLst/>
            <a:gdLst/>
            <a:ahLst/>
            <a:cxnLst/>
            <a:rect l="l" t="t" r="r" b="b"/>
            <a:pathLst>
              <a:path w="146684">
                <a:moveTo>
                  <a:pt x="146273" y="0"/>
                </a:moveTo>
                <a:lnTo>
                  <a:pt x="0" y="0"/>
                </a:lnTo>
              </a:path>
            </a:pathLst>
          </a:custGeom>
          <a:ln w="11609">
            <a:solidFill>
              <a:srgbClr val="000000"/>
            </a:solidFill>
          </a:ln>
        </p:spPr>
        <p:txBody>
          <a:bodyPr wrap="square" lIns="0" tIns="0" rIns="0" bIns="0" rtlCol="0"/>
          <a:lstStyle/>
          <a:p/>
        </p:txBody>
      </p:sp>
      <p:sp>
        <p:nvSpPr>
          <p:cNvPr id="14" name="object 14"/>
          <p:cNvSpPr/>
          <p:nvPr/>
        </p:nvSpPr>
        <p:spPr>
          <a:xfrm>
            <a:off x="4653847" y="5388317"/>
            <a:ext cx="12710160" cy="0"/>
          </a:xfrm>
          <a:custGeom>
            <a:avLst/>
            <a:gdLst/>
            <a:ahLst/>
            <a:cxnLst/>
            <a:rect l="l" t="t" r="r" b="b"/>
            <a:pathLst>
              <a:path w="12710160">
                <a:moveTo>
                  <a:pt x="0" y="0"/>
                </a:moveTo>
                <a:lnTo>
                  <a:pt x="12709573" y="0"/>
                </a:lnTo>
              </a:path>
            </a:pathLst>
          </a:custGeom>
          <a:ln w="3175">
            <a:solidFill>
              <a:srgbClr val="000000"/>
            </a:solidFill>
            <a:prstDash val="dash"/>
          </a:ln>
        </p:spPr>
        <p:txBody>
          <a:bodyPr wrap="square" lIns="0" tIns="0" rIns="0" bIns="0" rtlCol="0"/>
          <a:lstStyle/>
          <a:p/>
        </p:txBody>
      </p:sp>
      <p:sp>
        <p:nvSpPr>
          <p:cNvPr id="15" name="object 15"/>
          <p:cNvSpPr/>
          <p:nvPr/>
        </p:nvSpPr>
        <p:spPr>
          <a:xfrm>
            <a:off x="4653847" y="5388317"/>
            <a:ext cx="146685" cy="0"/>
          </a:xfrm>
          <a:custGeom>
            <a:avLst/>
            <a:gdLst/>
            <a:ahLst/>
            <a:cxnLst/>
            <a:rect l="l" t="t" r="r" b="b"/>
            <a:pathLst>
              <a:path w="146685">
                <a:moveTo>
                  <a:pt x="0" y="0"/>
                </a:moveTo>
                <a:lnTo>
                  <a:pt x="146273" y="0"/>
                </a:lnTo>
              </a:path>
            </a:pathLst>
          </a:custGeom>
          <a:ln w="11609">
            <a:solidFill>
              <a:srgbClr val="000000"/>
            </a:solidFill>
          </a:ln>
        </p:spPr>
        <p:txBody>
          <a:bodyPr wrap="square" lIns="0" tIns="0" rIns="0" bIns="0" rtlCol="0"/>
          <a:lstStyle/>
          <a:p/>
        </p:txBody>
      </p:sp>
      <p:sp>
        <p:nvSpPr>
          <p:cNvPr id="16" name="object 16"/>
          <p:cNvSpPr/>
          <p:nvPr/>
        </p:nvSpPr>
        <p:spPr>
          <a:xfrm>
            <a:off x="17217145" y="5388317"/>
            <a:ext cx="146685" cy="0"/>
          </a:xfrm>
          <a:custGeom>
            <a:avLst/>
            <a:gdLst/>
            <a:ahLst/>
            <a:cxnLst/>
            <a:rect l="l" t="t" r="r" b="b"/>
            <a:pathLst>
              <a:path w="146684">
                <a:moveTo>
                  <a:pt x="146273" y="0"/>
                </a:moveTo>
                <a:lnTo>
                  <a:pt x="0" y="0"/>
                </a:lnTo>
              </a:path>
            </a:pathLst>
          </a:custGeom>
          <a:ln w="11609">
            <a:solidFill>
              <a:srgbClr val="000000"/>
            </a:solidFill>
          </a:ln>
        </p:spPr>
        <p:txBody>
          <a:bodyPr wrap="square" lIns="0" tIns="0" rIns="0" bIns="0" rtlCol="0"/>
          <a:lstStyle/>
          <a:p/>
        </p:txBody>
      </p:sp>
      <p:sp>
        <p:nvSpPr>
          <p:cNvPr id="17" name="object 17"/>
          <p:cNvSpPr/>
          <p:nvPr/>
        </p:nvSpPr>
        <p:spPr>
          <a:xfrm>
            <a:off x="11154907" y="4773038"/>
            <a:ext cx="6174105" cy="0"/>
          </a:xfrm>
          <a:custGeom>
            <a:avLst/>
            <a:gdLst/>
            <a:ahLst/>
            <a:cxnLst/>
            <a:rect l="l" t="t" r="r" b="b"/>
            <a:pathLst>
              <a:path w="6174105">
                <a:moveTo>
                  <a:pt x="0" y="0"/>
                </a:moveTo>
                <a:lnTo>
                  <a:pt x="6173685" y="0"/>
                </a:lnTo>
              </a:path>
            </a:pathLst>
          </a:custGeom>
          <a:ln w="3175">
            <a:solidFill>
              <a:srgbClr val="000000"/>
            </a:solidFill>
            <a:prstDash val="dash"/>
          </a:ln>
        </p:spPr>
        <p:txBody>
          <a:bodyPr wrap="square" lIns="0" tIns="0" rIns="0" bIns="0" rtlCol="0"/>
          <a:lstStyle/>
          <a:p/>
        </p:txBody>
      </p:sp>
      <p:sp>
        <p:nvSpPr>
          <p:cNvPr id="18" name="object 18"/>
          <p:cNvSpPr/>
          <p:nvPr/>
        </p:nvSpPr>
        <p:spPr>
          <a:xfrm>
            <a:off x="7470199" y="4773038"/>
            <a:ext cx="3392170" cy="0"/>
          </a:xfrm>
          <a:custGeom>
            <a:avLst/>
            <a:gdLst/>
            <a:ahLst/>
            <a:cxnLst/>
            <a:rect l="l" t="t" r="r" b="b"/>
            <a:pathLst>
              <a:path w="3392170">
                <a:moveTo>
                  <a:pt x="0" y="0"/>
                </a:moveTo>
                <a:lnTo>
                  <a:pt x="3392160" y="0"/>
                </a:lnTo>
              </a:path>
            </a:pathLst>
          </a:custGeom>
          <a:ln w="3175">
            <a:solidFill>
              <a:srgbClr val="000000"/>
            </a:solidFill>
            <a:prstDash val="dash"/>
          </a:ln>
        </p:spPr>
        <p:txBody>
          <a:bodyPr wrap="square" lIns="0" tIns="0" rIns="0" bIns="0" rtlCol="0"/>
          <a:lstStyle/>
          <a:p/>
        </p:txBody>
      </p:sp>
      <p:sp>
        <p:nvSpPr>
          <p:cNvPr id="19" name="object 19"/>
          <p:cNvSpPr/>
          <p:nvPr/>
        </p:nvSpPr>
        <p:spPr>
          <a:xfrm>
            <a:off x="4653847" y="4773038"/>
            <a:ext cx="2747010" cy="0"/>
          </a:xfrm>
          <a:custGeom>
            <a:avLst/>
            <a:gdLst/>
            <a:ahLst/>
            <a:cxnLst/>
            <a:rect l="l" t="t" r="r" b="b"/>
            <a:pathLst>
              <a:path w="2747009">
                <a:moveTo>
                  <a:pt x="0" y="0"/>
                </a:moveTo>
                <a:lnTo>
                  <a:pt x="2746698" y="0"/>
                </a:lnTo>
              </a:path>
            </a:pathLst>
          </a:custGeom>
          <a:ln w="3175">
            <a:solidFill>
              <a:srgbClr val="000000"/>
            </a:solidFill>
            <a:prstDash val="dash"/>
          </a:ln>
        </p:spPr>
        <p:txBody>
          <a:bodyPr wrap="square" lIns="0" tIns="0" rIns="0" bIns="0" rtlCol="0"/>
          <a:lstStyle/>
          <a:p/>
        </p:txBody>
      </p:sp>
      <p:sp>
        <p:nvSpPr>
          <p:cNvPr id="20" name="object 20"/>
          <p:cNvSpPr/>
          <p:nvPr/>
        </p:nvSpPr>
        <p:spPr>
          <a:xfrm>
            <a:off x="4653847" y="4773038"/>
            <a:ext cx="146685" cy="0"/>
          </a:xfrm>
          <a:custGeom>
            <a:avLst/>
            <a:gdLst/>
            <a:ahLst/>
            <a:cxnLst/>
            <a:rect l="l" t="t" r="r" b="b"/>
            <a:pathLst>
              <a:path w="146685">
                <a:moveTo>
                  <a:pt x="0" y="0"/>
                </a:moveTo>
                <a:lnTo>
                  <a:pt x="146273" y="0"/>
                </a:lnTo>
              </a:path>
            </a:pathLst>
          </a:custGeom>
          <a:ln w="11609">
            <a:solidFill>
              <a:srgbClr val="000000"/>
            </a:solidFill>
          </a:ln>
        </p:spPr>
        <p:txBody>
          <a:bodyPr wrap="square" lIns="0" tIns="0" rIns="0" bIns="0" rtlCol="0"/>
          <a:lstStyle/>
          <a:p/>
        </p:txBody>
      </p:sp>
      <p:sp>
        <p:nvSpPr>
          <p:cNvPr id="21" name="object 21"/>
          <p:cNvSpPr/>
          <p:nvPr/>
        </p:nvSpPr>
        <p:spPr>
          <a:xfrm>
            <a:off x="17217145" y="4773038"/>
            <a:ext cx="111760" cy="0"/>
          </a:xfrm>
          <a:custGeom>
            <a:avLst/>
            <a:gdLst/>
            <a:ahLst/>
            <a:cxnLst/>
            <a:rect l="l" t="t" r="r" b="b"/>
            <a:pathLst>
              <a:path w="111759">
                <a:moveTo>
                  <a:pt x="0" y="0"/>
                </a:moveTo>
                <a:lnTo>
                  <a:pt x="111446" y="0"/>
                </a:lnTo>
              </a:path>
            </a:pathLst>
          </a:custGeom>
          <a:ln w="11609">
            <a:solidFill>
              <a:srgbClr val="000000"/>
            </a:solidFill>
          </a:ln>
        </p:spPr>
        <p:txBody>
          <a:bodyPr wrap="square" lIns="0" tIns="0" rIns="0" bIns="0" rtlCol="0"/>
          <a:lstStyle/>
          <a:p/>
        </p:txBody>
      </p:sp>
      <p:sp>
        <p:nvSpPr>
          <p:cNvPr id="22" name="object 22"/>
          <p:cNvSpPr/>
          <p:nvPr/>
        </p:nvSpPr>
        <p:spPr>
          <a:xfrm>
            <a:off x="9241738" y="4155437"/>
            <a:ext cx="8122284" cy="0"/>
          </a:xfrm>
          <a:custGeom>
            <a:avLst/>
            <a:gdLst/>
            <a:ahLst/>
            <a:cxnLst/>
            <a:rect l="l" t="t" r="r" b="b"/>
            <a:pathLst>
              <a:path w="8122284">
                <a:moveTo>
                  <a:pt x="0" y="0"/>
                </a:moveTo>
                <a:lnTo>
                  <a:pt x="8121681" y="0"/>
                </a:lnTo>
              </a:path>
            </a:pathLst>
          </a:custGeom>
          <a:ln w="3175">
            <a:solidFill>
              <a:srgbClr val="000000"/>
            </a:solidFill>
            <a:prstDash val="dash"/>
          </a:ln>
        </p:spPr>
        <p:txBody>
          <a:bodyPr wrap="square" lIns="0" tIns="0" rIns="0" bIns="0" rtlCol="0"/>
          <a:lstStyle/>
          <a:p/>
        </p:txBody>
      </p:sp>
      <p:sp>
        <p:nvSpPr>
          <p:cNvPr id="23" name="object 23"/>
          <p:cNvSpPr/>
          <p:nvPr/>
        </p:nvSpPr>
        <p:spPr>
          <a:xfrm>
            <a:off x="8597764" y="4155437"/>
            <a:ext cx="351790" cy="0"/>
          </a:xfrm>
          <a:custGeom>
            <a:avLst/>
            <a:gdLst/>
            <a:ahLst/>
            <a:cxnLst/>
            <a:rect l="l" t="t" r="r" b="b"/>
            <a:pathLst>
              <a:path w="351790">
                <a:moveTo>
                  <a:pt x="0" y="0"/>
                </a:moveTo>
                <a:lnTo>
                  <a:pt x="351426" y="0"/>
                </a:lnTo>
              </a:path>
            </a:pathLst>
          </a:custGeom>
          <a:ln w="3175">
            <a:solidFill>
              <a:srgbClr val="000000"/>
            </a:solidFill>
            <a:prstDash val="dash"/>
          </a:ln>
        </p:spPr>
        <p:txBody>
          <a:bodyPr wrap="square" lIns="0" tIns="0" rIns="0" bIns="0" rtlCol="0"/>
          <a:lstStyle/>
          <a:p/>
        </p:txBody>
      </p:sp>
      <p:sp>
        <p:nvSpPr>
          <p:cNvPr id="24" name="object 24"/>
          <p:cNvSpPr/>
          <p:nvPr/>
        </p:nvSpPr>
        <p:spPr>
          <a:xfrm>
            <a:off x="7022090" y="4155437"/>
            <a:ext cx="366395" cy="0"/>
          </a:xfrm>
          <a:custGeom>
            <a:avLst/>
            <a:gdLst/>
            <a:ahLst/>
            <a:cxnLst/>
            <a:rect l="l" t="t" r="r" b="b"/>
            <a:pathLst>
              <a:path w="366395">
                <a:moveTo>
                  <a:pt x="0" y="0"/>
                </a:moveTo>
                <a:lnTo>
                  <a:pt x="366224" y="0"/>
                </a:lnTo>
              </a:path>
            </a:pathLst>
          </a:custGeom>
          <a:ln w="3175">
            <a:solidFill>
              <a:srgbClr val="000000"/>
            </a:solidFill>
            <a:prstDash val="dash"/>
          </a:ln>
        </p:spPr>
        <p:txBody>
          <a:bodyPr wrap="square" lIns="0" tIns="0" rIns="0" bIns="0" rtlCol="0"/>
          <a:lstStyle/>
          <a:p/>
        </p:txBody>
      </p:sp>
      <p:sp>
        <p:nvSpPr>
          <p:cNvPr id="25" name="object 25"/>
          <p:cNvSpPr/>
          <p:nvPr/>
        </p:nvSpPr>
        <p:spPr>
          <a:xfrm>
            <a:off x="6065506" y="4155437"/>
            <a:ext cx="664210" cy="0"/>
          </a:xfrm>
          <a:custGeom>
            <a:avLst/>
            <a:gdLst/>
            <a:ahLst/>
            <a:cxnLst/>
            <a:rect l="l" t="t" r="r" b="b"/>
            <a:pathLst>
              <a:path w="664209">
                <a:moveTo>
                  <a:pt x="0" y="0"/>
                </a:moveTo>
                <a:lnTo>
                  <a:pt x="664036" y="0"/>
                </a:lnTo>
              </a:path>
            </a:pathLst>
          </a:custGeom>
          <a:ln w="3175">
            <a:solidFill>
              <a:srgbClr val="000000"/>
            </a:solidFill>
            <a:prstDash val="dash"/>
          </a:ln>
        </p:spPr>
        <p:txBody>
          <a:bodyPr wrap="square" lIns="0" tIns="0" rIns="0" bIns="0" rtlCol="0"/>
          <a:lstStyle/>
          <a:p/>
        </p:txBody>
      </p:sp>
      <p:sp>
        <p:nvSpPr>
          <p:cNvPr id="26" name="object 26"/>
          <p:cNvSpPr/>
          <p:nvPr/>
        </p:nvSpPr>
        <p:spPr>
          <a:xfrm>
            <a:off x="4800121" y="4155437"/>
            <a:ext cx="973455" cy="0"/>
          </a:xfrm>
          <a:custGeom>
            <a:avLst/>
            <a:gdLst/>
            <a:ahLst/>
            <a:cxnLst/>
            <a:rect l="l" t="t" r="r" b="b"/>
            <a:pathLst>
              <a:path w="973454">
                <a:moveTo>
                  <a:pt x="0" y="0"/>
                </a:moveTo>
                <a:lnTo>
                  <a:pt x="972837" y="0"/>
                </a:lnTo>
              </a:path>
            </a:pathLst>
          </a:custGeom>
          <a:ln w="3175">
            <a:solidFill>
              <a:srgbClr val="000000"/>
            </a:solidFill>
            <a:prstDash val="dash"/>
          </a:ln>
        </p:spPr>
        <p:txBody>
          <a:bodyPr wrap="square" lIns="0" tIns="0" rIns="0" bIns="0" rtlCol="0"/>
          <a:lstStyle/>
          <a:p/>
        </p:txBody>
      </p:sp>
      <p:sp>
        <p:nvSpPr>
          <p:cNvPr id="27" name="object 27"/>
          <p:cNvSpPr/>
          <p:nvPr/>
        </p:nvSpPr>
        <p:spPr>
          <a:xfrm>
            <a:off x="17217145" y="4155437"/>
            <a:ext cx="146685" cy="0"/>
          </a:xfrm>
          <a:custGeom>
            <a:avLst/>
            <a:gdLst/>
            <a:ahLst/>
            <a:cxnLst/>
            <a:rect l="l" t="t" r="r" b="b"/>
            <a:pathLst>
              <a:path w="146684">
                <a:moveTo>
                  <a:pt x="146273" y="0"/>
                </a:moveTo>
                <a:lnTo>
                  <a:pt x="0" y="0"/>
                </a:lnTo>
              </a:path>
            </a:pathLst>
          </a:custGeom>
          <a:ln w="11609">
            <a:solidFill>
              <a:srgbClr val="000000"/>
            </a:solidFill>
          </a:ln>
        </p:spPr>
        <p:txBody>
          <a:bodyPr wrap="square" lIns="0" tIns="0" rIns="0" bIns="0" rtlCol="0"/>
          <a:lstStyle/>
          <a:p/>
        </p:txBody>
      </p:sp>
      <p:sp>
        <p:nvSpPr>
          <p:cNvPr id="28" name="object 28"/>
          <p:cNvSpPr txBox="1"/>
          <p:nvPr/>
        </p:nvSpPr>
        <p:spPr>
          <a:xfrm>
            <a:off x="2679220" y="3755683"/>
            <a:ext cx="1639570" cy="3805554"/>
          </a:xfrm>
          <a:prstGeom prst="rect">
            <a:avLst/>
          </a:prstGeom>
        </p:spPr>
        <p:txBody>
          <a:bodyPr vert="horz" wrap="square" lIns="0" tIns="15240" rIns="0" bIns="0" rtlCol="0">
            <a:spAutoFit/>
          </a:bodyPr>
          <a:lstStyle/>
          <a:p>
            <a:pPr marR="5080" algn="r">
              <a:lnSpc>
                <a:spcPts val="5160"/>
              </a:lnSpc>
              <a:spcBef>
                <a:spcPts val="120"/>
              </a:spcBef>
            </a:pPr>
            <a:r>
              <a:rPr sz="4550" spc="10" dirty="0">
                <a:latin typeface="Arial" panose="020B0604020202020204"/>
                <a:cs typeface="Arial" panose="020B0604020202020204"/>
              </a:rPr>
              <a:t>10000</a:t>
            </a:r>
            <a:endParaRPr sz="4550">
              <a:latin typeface="Arial" panose="020B0604020202020204"/>
              <a:cs typeface="Arial" panose="020B0604020202020204"/>
            </a:endParaRPr>
          </a:p>
          <a:p>
            <a:pPr marR="5080" algn="r">
              <a:lnSpc>
                <a:spcPts val="4855"/>
              </a:lnSpc>
            </a:pPr>
            <a:r>
              <a:rPr sz="4550" spc="10" dirty="0">
                <a:latin typeface="Arial" panose="020B0604020202020204"/>
                <a:cs typeface="Arial" panose="020B0604020202020204"/>
              </a:rPr>
              <a:t>8000</a:t>
            </a:r>
            <a:endParaRPr sz="4550">
              <a:latin typeface="Arial" panose="020B0604020202020204"/>
              <a:cs typeface="Arial" panose="020B0604020202020204"/>
            </a:endParaRPr>
          </a:p>
          <a:p>
            <a:pPr marR="5080" algn="r">
              <a:lnSpc>
                <a:spcPts val="4855"/>
              </a:lnSpc>
            </a:pPr>
            <a:r>
              <a:rPr sz="4550" spc="10" dirty="0">
                <a:latin typeface="Arial" panose="020B0604020202020204"/>
                <a:cs typeface="Arial" panose="020B0604020202020204"/>
              </a:rPr>
              <a:t>6000</a:t>
            </a:r>
            <a:endParaRPr sz="4550">
              <a:latin typeface="Arial" panose="020B0604020202020204"/>
              <a:cs typeface="Arial" panose="020B0604020202020204"/>
            </a:endParaRPr>
          </a:p>
          <a:p>
            <a:pPr marR="5080" algn="r">
              <a:lnSpc>
                <a:spcPts val="4865"/>
              </a:lnSpc>
            </a:pPr>
            <a:r>
              <a:rPr sz="4550" spc="10" dirty="0">
                <a:latin typeface="Arial" panose="020B0604020202020204"/>
                <a:cs typeface="Arial" panose="020B0604020202020204"/>
              </a:rPr>
              <a:t>4000</a:t>
            </a:r>
            <a:endParaRPr sz="4550">
              <a:latin typeface="Arial" panose="020B0604020202020204"/>
              <a:cs typeface="Arial" panose="020B0604020202020204"/>
            </a:endParaRPr>
          </a:p>
          <a:p>
            <a:pPr marR="5080" algn="r">
              <a:lnSpc>
                <a:spcPts val="4855"/>
              </a:lnSpc>
            </a:pPr>
            <a:r>
              <a:rPr sz="4550" spc="10" dirty="0">
                <a:latin typeface="Arial" panose="020B0604020202020204"/>
                <a:cs typeface="Arial" panose="020B0604020202020204"/>
              </a:rPr>
              <a:t>2000</a:t>
            </a:r>
            <a:endParaRPr sz="4550">
              <a:latin typeface="Arial" panose="020B0604020202020204"/>
              <a:cs typeface="Arial" panose="020B0604020202020204"/>
            </a:endParaRPr>
          </a:p>
          <a:p>
            <a:pPr marR="5080" algn="r">
              <a:lnSpc>
                <a:spcPts val="5150"/>
              </a:lnSpc>
            </a:pPr>
            <a:r>
              <a:rPr sz="4550" spc="10" dirty="0">
                <a:latin typeface="Arial" panose="020B0604020202020204"/>
                <a:cs typeface="Arial" panose="020B0604020202020204"/>
              </a:rPr>
              <a:t>0</a:t>
            </a:r>
            <a:endParaRPr sz="4550">
              <a:latin typeface="Arial" panose="020B0604020202020204"/>
              <a:cs typeface="Arial" panose="020B0604020202020204"/>
            </a:endParaRPr>
          </a:p>
        </p:txBody>
      </p:sp>
      <p:sp>
        <p:nvSpPr>
          <p:cNvPr id="29" name="object 29"/>
          <p:cNvSpPr/>
          <p:nvPr/>
        </p:nvSpPr>
        <p:spPr>
          <a:xfrm>
            <a:off x="4653847" y="4304033"/>
            <a:ext cx="0" cy="2934970"/>
          </a:xfrm>
          <a:custGeom>
            <a:avLst/>
            <a:gdLst/>
            <a:ahLst/>
            <a:cxnLst/>
            <a:rect l="l" t="t" r="r" b="b"/>
            <a:pathLst>
              <a:path h="2934970">
                <a:moveTo>
                  <a:pt x="0" y="0"/>
                </a:moveTo>
                <a:lnTo>
                  <a:pt x="0" y="2934764"/>
                </a:lnTo>
              </a:path>
            </a:pathLst>
          </a:custGeom>
          <a:ln w="3175">
            <a:solidFill>
              <a:srgbClr val="000000"/>
            </a:solidFill>
            <a:prstDash val="dash"/>
          </a:ln>
        </p:spPr>
        <p:txBody>
          <a:bodyPr wrap="square" lIns="0" tIns="0" rIns="0" bIns="0" rtlCol="0"/>
          <a:lstStyle/>
          <a:p/>
        </p:txBody>
      </p:sp>
      <p:sp>
        <p:nvSpPr>
          <p:cNvPr id="30" name="object 30"/>
          <p:cNvSpPr/>
          <p:nvPr/>
        </p:nvSpPr>
        <p:spPr>
          <a:xfrm>
            <a:off x="4653847" y="7092523"/>
            <a:ext cx="0" cy="146685"/>
          </a:xfrm>
          <a:custGeom>
            <a:avLst/>
            <a:gdLst/>
            <a:ahLst/>
            <a:cxnLst/>
            <a:rect l="l" t="t" r="r" b="b"/>
            <a:pathLst>
              <a:path h="146684">
                <a:moveTo>
                  <a:pt x="0" y="146273"/>
                </a:moveTo>
                <a:lnTo>
                  <a:pt x="0" y="0"/>
                </a:lnTo>
              </a:path>
            </a:pathLst>
          </a:custGeom>
          <a:ln w="11609">
            <a:solidFill>
              <a:srgbClr val="000000"/>
            </a:solidFill>
          </a:ln>
        </p:spPr>
        <p:txBody>
          <a:bodyPr wrap="square" lIns="0" tIns="0" rIns="0" bIns="0" rtlCol="0"/>
          <a:lstStyle/>
          <a:p/>
        </p:txBody>
      </p:sp>
      <p:sp>
        <p:nvSpPr>
          <p:cNvPr id="31" name="object 31"/>
          <p:cNvSpPr txBox="1"/>
          <p:nvPr/>
        </p:nvSpPr>
        <p:spPr>
          <a:xfrm>
            <a:off x="4237733" y="7419495"/>
            <a:ext cx="993775" cy="721995"/>
          </a:xfrm>
          <a:prstGeom prst="rect">
            <a:avLst/>
          </a:prstGeom>
        </p:spPr>
        <p:txBody>
          <a:bodyPr vert="horz" wrap="square" lIns="0" tIns="15240" rIns="0" bIns="0" rtlCol="0">
            <a:spAutoFit/>
          </a:bodyPr>
          <a:lstStyle/>
          <a:p>
            <a:pPr marL="12700">
              <a:lnSpc>
                <a:spcPct val="100000"/>
              </a:lnSpc>
              <a:spcBef>
                <a:spcPts val="120"/>
              </a:spcBef>
            </a:pPr>
            <a:r>
              <a:rPr sz="4550" spc="10" dirty="0">
                <a:latin typeface="Arial" panose="020B0604020202020204"/>
                <a:cs typeface="Arial" panose="020B0604020202020204"/>
              </a:rPr>
              <a:t>100</a:t>
            </a:r>
            <a:endParaRPr sz="4550">
              <a:latin typeface="Arial" panose="020B0604020202020204"/>
              <a:cs typeface="Arial" panose="020B0604020202020204"/>
            </a:endParaRPr>
          </a:p>
        </p:txBody>
      </p:sp>
      <p:sp>
        <p:nvSpPr>
          <p:cNvPr id="32" name="object 32"/>
          <p:cNvSpPr/>
          <p:nvPr/>
        </p:nvSpPr>
        <p:spPr>
          <a:xfrm>
            <a:off x="5610431" y="7166821"/>
            <a:ext cx="0" cy="72390"/>
          </a:xfrm>
          <a:custGeom>
            <a:avLst/>
            <a:gdLst/>
            <a:ahLst/>
            <a:cxnLst/>
            <a:rect l="l" t="t" r="r" b="b"/>
            <a:pathLst>
              <a:path h="72390">
                <a:moveTo>
                  <a:pt x="0" y="71976"/>
                </a:moveTo>
                <a:lnTo>
                  <a:pt x="0" y="0"/>
                </a:lnTo>
              </a:path>
            </a:pathLst>
          </a:custGeom>
          <a:ln w="11609">
            <a:solidFill>
              <a:srgbClr val="000000"/>
            </a:solidFill>
          </a:ln>
        </p:spPr>
        <p:txBody>
          <a:bodyPr wrap="square" lIns="0" tIns="0" rIns="0" bIns="0" rtlCol="0"/>
          <a:lstStyle/>
          <a:p/>
        </p:txBody>
      </p:sp>
      <p:sp>
        <p:nvSpPr>
          <p:cNvPr id="33" name="object 33"/>
          <p:cNvSpPr/>
          <p:nvPr/>
        </p:nvSpPr>
        <p:spPr>
          <a:xfrm>
            <a:off x="5610431" y="4155437"/>
            <a:ext cx="0" cy="72390"/>
          </a:xfrm>
          <a:custGeom>
            <a:avLst/>
            <a:gdLst/>
            <a:ahLst/>
            <a:cxnLst/>
            <a:rect l="l" t="t" r="r" b="b"/>
            <a:pathLst>
              <a:path h="72389">
                <a:moveTo>
                  <a:pt x="0" y="0"/>
                </a:moveTo>
                <a:lnTo>
                  <a:pt x="0" y="71976"/>
                </a:lnTo>
              </a:path>
            </a:pathLst>
          </a:custGeom>
          <a:ln w="11609">
            <a:solidFill>
              <a:srgbClr val="000000"/>
            </a:solidFill>
          </a:ln>
        </p:spPr>
        <p:txBody>
          <a:bodyPr wrap="square" lIns="0" tIns="0" rIns="0" bIns="0" rtlCol="0"/>
          <a:lstStyle/>
          <a:p/>
        </p:txBody>
      </p:sp>
      <p:sp>
        <p:nvSpPr>
          <p:cNvPr id="34" name="object 34"/>
          <p:cNvSpPr/>
          <p:nvPr/>
        </p:nvSpPr>
        <p:spPr>
          <a:xfrm>
            <a:off x="6169987" y="7166821"/>
            <a:ext cx="0" cy="72390"/>
          </a:xfrm>
          <a:custGeom>
            <a:avLst/>
            <a:gdLst/>
            <a:ahLst/>
            <a:cxnLst/>
            <a:rect l="l" t="t" r="r" b="b"/>
            <a:pathLst>
              <a:path h="72390">
                <a:moveTo>
                  <a:pt x="0" y="71976"/>
                </a:moveTo>
                <a:lnTo>
                  <a:pt x="0" y="0"/>
                </a:lnTo>
              </a:path>
            </a:pathLst>
          </a:custGeom>
          <a:ln w="11609">
            <a:solidFill>
              <a:srgbClr val="000000"/>
            </a:solidFill>
          </a:ln>
        </p:spPr>
        <p:txBody>
          <a:bodyPr wrap="square" lIns="0" tIns="0" rIns="0" bIns="0" rtlCol="0"/>
          <a:lstStyle/>
          <a:p/>
        </p:txBody>
      </p:sp>
      <p:sp>
        <p:nvSpPr>
          <p:cNvPr id="35" name="object 35"/>
          <p:cNvSpPr/>
          <p:nvPr/>
        </p:nvSpPr>
        <p:spPr>
          <a:xfrm>
            <a:off x="6169987" y="4155437"/>
            <a:ext cx="0" cy="72390"/>
          </a:xfrm>
          <a:custGeom>
            <a:avLst/>
            <a:gdLst/>
            <a:ahLst/>
            <a:cxnLst/>
            <a:rect l="l" t="t" r="r" b="b"/>
            <a:pathLst>
              <a:path h="72389">
                <a:moveTo>
                  <a:pt x="0" y="0"/>
                </a:moveTo>
                <a:lnTo>
                  <a:pt x="0" y="71976"/>
                </a:lnTo>
              </a:path>
            </a:pathLst>
          </a:custGeom>
          <a:ln w="11609">
            <a:solidFill>
              <a:srgbClr val="000000"/>
            </a:solidFill>
          </a:ln>
        </p:spPr>
        <p:txBody>
          <a:bodyPr wrap="square" lIns="0" tIns="0" rIns="0" bIns="0" rtlCol="0"/>
          <a:lstStyle/>
          <a:p/>
        </p:txBody>
      </p:sp>
      <p:sp>
        <p:nvSpPr>
          <p:cNvPr id="36" name="object 36"/>
          <p:cNvSpPr/>
          <p:nvPr/>
        </p:nvSpPr>
        <p:spPr>
          <a:xfrm>
            <a:off x="6567016" y="7166821"/>
            <a:ext cx="0" cy="72390"/>
          </a:xfrm>
          <a:custGeom>
            <a:avLst/>
            <a:gdLst/>
            <a:ahLst/>
            <a:cxnLst/>
            <a:rect l="l" t="t" r="r" b="b"/>
            <a:pathLst>
              <a:path h="72390">
                <a:moveTo>
                  <a:pt x="0" y="71976"/>
                </a:moveTo>
                <a:lnTo>
                  <a:pt x="0" y="0"/>
                </a:lnTo>
              </a:path>
            </a:pathLst>
          </a:custGeom>
          <a:ln w="11609">
            <a:solidFill>
              <a:srgbClr val="000000"/>
            </a:solidFill>
          </a:ln>
        </p:spPr>
        <p:txBody>
          <a:bodyPr wrap="square" lIns="0" tIns="0" rIns="0" bIns="0" rtlCol="0"/>
          <a:lstStyle/>
          <a:p/>
        </p:txBody>
      </p:sp>
      <p:sp>
        <p:nvSpPr>
          <p:cNvPr id="37" name="object 37"/>
          <p:cNvSpPr/>
          <p:nvPr/>
        </p:nvSpPr>
        <p:spPr>
          <a:xfrm>
            <a:off x="6567016" y="4155437"/>
            <a:ext cx="0" cy="72390"/>
          </a:xfrm>
          <a:custGeom>
            <a:avLst/>
            <a:gdLst/>
            <a:ahLst/>
            <a:cxnLst/>
            <a:rect l="l" t="t" r="r" b="b"/>
            <a:pathLst>
              <a:path h="72389">
                <a:moveTo>
                  <a:pt x="0" y="0"/>
                </a:moveTo>
                <a:lnTo>
                  <a:pt x="0" y="71976"/>
                </a:lnTo>
              </a:path>
            </a:pathLst>
          </a:custGeom>
          <a:ln w="11609">
            <a:solidFill>
              <a:srgbClr val="000000"/>
            </a:solidFill>
          </a:ln>
        </p:spPr>
        <p:txBody>
          <a:bodyPr wrap="square" lIns="0" tIns="0" rIns="0" bIns="0" rtlCol="0"/>
          <a:lstStyle/>
          <a:p/>
        </p:txBody>
      </p:sp>
      <p:sp>
        <p:nvSpPr>
          <p:cNvPr id="38" name="object 38"/>
          <p:cNvSpPr/>
          <p:nvPr/>
        </p:nvSpPr>
        <p:spPr>
          <a:xfrm>
            <a:off x="6875816" y="7166821"/>
            <a:ext cx="0" cy="72390"/>
          </a:xfrm>
          <a:custGeom>
            <a:avLst/>
            <a:gdLst/>
            <a:ahLst/>
            <a:cxnLst/>
            <a:rect l="l" t="t" r="r" b="b"/>
            <a:pathLst>
              <a:path h="72390">
                <a:moveTo>
                  <a:pt x="0" y="71976"/>
                </a:moveTo>
                <a:lnTo>
                  <a:pt x="0" y="0"/>
                </a:lnTo>
              </a:path>
            </a:pathLst>
          </a:custGeom>
          <a:ln w="11609">
            <a:solidFill>
              <a:srgbClr val="000000"/>
            </a:solidFill>
          </a:ln>
        </p:spPr>
        <p:txBody>
          <a:bodyPr wrap="square" lIns="0" tIns="0" rIns="0" bIns="0" rtlCol="0"/>
          <a:lstStyle/>
          <a:p/>
        </p:txBody>
      </p:sp>
      <p:sp>
        <p:nvSpPr>
          <p:cNvPr id="39" name="object 39"/>
          <p:cNvSpPr/>
          <p:nvPr/>
        </p:nvSpPr>
        <p:spPr>
          <a:xfrm>
            <a:off x="7126571" y="7166821"/>
            <a:ext cx="0" cy="72390"/>
          </a:xfrm>
          <a:custGeom>
            <a:avLst/>
            <a:gdLst/>
            <a:ahLst/>
            <a:cxnLst/>
            <a:rect l="l" t="t" r="r" b="b"/>
            <a:pathLst>
              <a:path h="72390">
                <a:moveTo>
                  <a:pt x="0" y="71976"/>
                </a:moveTo>
                <a:lnTo>
                  <a:pt x="0" y="0"/>
                </a:lnTo>
              </a:path>
            </a:pathLst>
          </a:custGeom>
          <a:ln w="11609">
            <a:solidFill>
              <a:srgbClr val="000000"/>
            </a:solidFill>
          </a:ln>
        </p:spPr>
        <p:txBody>
          <a:bodyPr wrap="square" lIns="0" tIns="0" rIns="0" bIns="0" rtlCol="0"/>
          <a:lstStyle/>
          <a:p/>
        </p:txBody>
      </p:sp>
      <p:sp>
        <p:nvSpPr>
          <p:cNvPr id="40" name="object 40"/>
          <p:cNvSpPr/>
          <p:nvPr/>
        </p:nvSpPr>
        <p:spPr>
          <a:xfrm>
            <a:off x="7126571" y="4155437"/>
            <a:ext cx="0" cy="72390"/>
          </a:xfrm>
          <a:custGeom>
            <a:avLst/>
            <a:gdLst/>
            <a:ahLst/>
            <a:cxnLst/>
            <a:rect l="l" t="t" r="r" b="b"/>
            <a:pathLst>
              <a:path h="72389">
                <a:moveTo>
                  <a:pt x="0" y="0"/>
                </a:moveTo>
                <a:lnTo>
                  <a:pt x="0" y="71976"/>
                </a:lnTo>
              </a:path>
            </a:pathLst>
          </a:custGeom>
          <a:ln w="11609">
            <a:solidFill>
              <a:srgbClr val="000000"/>
            </a:solidFill>
          </a:ln>
        </p:spPr>
        <p:txBody>
          <a:bodyPr wrap="square" lIns="0" tIns="0" rIns="0" bIns="0" rtlCol="0"/>
          <a:lstStyle/>
          <a:p/>
        </p:txBody>
      </p:sp>
      <p:sp>
        <p:nvSpPr>
          <p:cNvPr id="41" name="object 41"/>
          <p:cNvSpPr/>
          <p:nvPr/>
        </p:nvSpPr>
        <p:spPr>
          <a:xfrm>
            <a:off x="7340178" y="7166821"/>
            <a:ext cx="0" cy="72390"/>
          </a:xfrm>
          <a:custGeom>
            <a:avLst/>
            <a:gdLst/>
            <a:ahLst/>
            <a:cxnLst/>
            <a:rect l="l" t="t" r="r" b="b"/>
            <a:pathLst>
              <a:path h="72390">
                <a:moveTo>
                  <a:pt x="0" y="71976"/>
                </a:moveTo>
                <a:lnTo>
                  <a:pt x="0" y="0"/>
                </a:lnTo>
              </a:path>
            </a:pathLst>
          </a:custGeom>
          <a:ln w="11609">
            <a:solidFill>
              <a:srgbClr val="000000"/>
            </a:solidFill>
          </a:ln>
        </p:spPr>
        <p:txBody>
          <a:bodyPr wrap="square" lIns="0" tIns="0" rIns="0" bIns="0" rtlCol="0"/>
          <a:lstStyle/>
          <a:p/>
        </p:txBody>
      </p:sp>
      <p:sp>
        <p:nvSpPr>
          <p:cNvPr id="42" name="object 42"/>
          <p:cNvSpPr/>
          <p:nvPr/>
        </p:nvSpPr>
        <p:spPr>
          <a:xfrm>
            <a:off x="7340178" y="4155437"/>
            <a:ext cx="0" cy="72390"/>
          </a:xfrm>
          <a:custGeom>
            <a:avLst/>
            <a:gdLst/>
            <a:ahLst/>
            <a:cxnLst/>
            <a:rect l="l" t="t" r="r" b="b"/>
            <a:pathLst>
              <a:path h="72389">
                <a:moveTo>
                  <a:pt x="0" y="0"/>
                </a:moveTo>
                <a:lnTo>
                  <a:pt x="0" y="71976"/>
                </a:lnTo>
              </a:path>
            </a:pathLst>
          </a:custGeom>
          <a:ln w="11609">
            <a:solidFill>
              <a:srgbClr val="000000"/>
            </a:solidFill>
          </a:ln>
        </p:spPr>
        <p:txBody>
          <a:bodyPr wrap="square" lIns="0" tIns="0" rIns="0" bIns="0" rtlCol="0"/>
          <a:lstStyle/>
          <a:p/>
        </p:txBody>
      </p:sp>
      <p:sp>
        <p:nvSpPr>
          <p:cNvPr id="43" name="object 43"/>
          <p:cNvSpPr/>
          <p:nvPr/>
        </p:nvSpPr>
        <p:spPr>
          <a:xfrm>
            <a:off x="7523601" y="7166821"/>
            <a:ext cx="0" cy="72390"/>
          </a:xfrm>
          <a:custGeom>
            <a:avLst/>
            <a:gdLst/>
            <a:ahLst/>
            <a:cxnLst/>
            <a:rect l="l" t="t" r="r" b="b"/>
            <a:pathLst>
              <a:path h="72390">
                <a:moveTo>
                  <a:pt x="0" y="71976"/>
                </a:moveTo>
                <a:lnTo>
                  <a:pt x="0" y="0"/>
                </a:lnTo>
              </a:path>
            </a:pathLst>
          </a:custGeom>
          <a:ln w="11609">
            <a:solidFill>
              <a:srgbClr val="000000"/>
            </a:solidFill>
          </a:ln>
        </p:spPr>
        <p:txBody>
          <a:bodyPr wrap="square" lIns="0" tIns="0" rIns="0" bIns="0" rtlCol="0"/>
          <a:lstStyle/>
          <a:p/>
        </p:txBody>
      </p:sp>
      <p:sp>
        <p:nvSpPr>
          <p:cNvPr id="44" name="object 44"/>
          <p:cNvSpPr/>
          <p:nvPr/>
        </p:nvSpPr>
        <p:spPr>
          <a:xfrm>
            <a:off x="7686127" y="7166821"/>
            <a:ext cx="0" cy="72390"/>
          </a:xfrm>
          <a:custGeom>
            <a:avLst/>
            <a:gdLst/>
            <a:ahLst/>
            <a:cxnLst/>
            <a:rect l="l" t="t" r="r" b="b"/>
            <a:pathLst>
              <a:path h="72390">
                <a:moveTo>
                  <a:pt x="0" y="71976"/>
                </a:moveTo>
                <a:lnTo>
                  <a:pt x="0" y="0"/>
                </a:lnTo>
              </a:path>
            </a:pathLst>
          </a:custGeom>
          <a:ln w="11609">
            <a:solidFill>
              <a:srgbClr val="000000"/>
            </a:solidFill>
          </a:ln>
        </p:spPr>
        <p:txBody>
          <a:bodyPr wrap="square" lIns="0" tIns="0" rIns="0" bIns="0" rtlCol="0"/>
          <a:lstStyle/>
          <a:p/>
        </p:txBody>
      </p:sp>
      <p:sp>
        <p:nvSpPr>
          <p:cNvPr id="45" name="object 45"/>
          <p:cNvSpPr/>
          <p:nvPr/>
        </p:nvSpPr>
        <p:spPr>
          <a:xfrm>
            <a:off x="7832401" y="7092523"/>
            <a:ext cx="0" cy="146685"/>
          </a:xfrm>
          <a:custGeom>
            <a:avLst/>
            <a:gdLst/>
            <a:ahLst/>
            <a:cxnLst/>
            <a:rect l="l" t="t" r="r" b="b"/>
            <a:pathLst>
              <a:path h="146684">
                <a:moveTo>
                  <a:pt x="0" y="146273"/>
                </a:moveTo>
                <a:lnTo>
                  <a:pt x="0" y="0"/>
                </a:lnTo>
              </a:path>
            </a:pathLst>
          </a:custGeom>
          <a:ln w="3175">
            <a:solidFill>
              <a:srgbClr val="000000"/>
            </a:solidFill>
            <a:prstDash val="dash"/>
          </a:ln>
        </p:spPr>
        <p:txBody>
          <a:bodyPr wrap="square" lIns="0" tIns="0" rIns="0" bIns="0" rtlCol="0"/>
          <a:lstStyle/>
          <a:p/>
        </p:txBody>
      </p:sp>
      <p:sp>
        <p:nvSpPr>
          <p:cNvPr id="46" name="object 46"/>
          <p:cNvSpPr/>
          <p:nvPr/>
        </p:nvSpPr>
        <p:spPr>
          <a:xfrm>
            <a:off x="7832401" y="4308676"/>
            <a:ext cx="0" cy="571500"/>
          </a:xfrm>
          <a:custGeom>
            <a:avLst/>
            <a:gdLst/>
            <a:ahLst/>
            <a:cxnLst/>
            <a:rect l="l" t="t" r="r" b="b"/>
            <a:pathLst>
              <a:path h="571500">
                <a:moveTo>
                  <a:pt x="0" y="0"/>
                </a:moveTo>
                <a:lnTo>
                  <a:pt x="0" y="571164"/>
                </a:lnTo>
              </a:path>
            </a:pathLst>
          </a:custGeom>
          <a:ln w="3175">
            <a:solidFill>
              <a:srgbClr val="000000"/>
            </a:solidFill>
            <a:prstDash val="dash"/>
          </a:ln>
        </p:spPr>
        <p:txBody>
          <a:bodyPr wrap="square" lIns="0" tIns="0" rIns="0" bIns="0" rtlCol="0"/>
          <a:lstStyle/>
          <a:p/>
        </p:txBody>
      </p:sp>
      <p:sp>
        <p:nvSpPr>
          <p:cNvPr id="47" name="object 47"/>
          <p:cNvSpPr/>
          <p:nvPr/>
        </p:nvSpPr>
        <p:spPr>
          <a:xfrm>
            <a:off x="7832401" y="5172389"/>
            <a:ext cx="0" cy="759460"/>
          </a:xfrm>
          <a:custGeom>
            <a:avLst/>
            <a:gdLst/>
            <a:ahLst/>
            <a:cxnLst/>
            <a:rect l="l" t="t" r="r" b="b"/>
            <a:pathLst>
              <a:path h="759460">
                <a:moveTo>
                  <a:pt x="0" y="0"/>
                </a:moveTo>
                <a:lnTo>
                  <a:pt x="0" y="759230"/>
                </a:lnTo>
              </a:path>
            </a:pathLst>
          </a:custGeom>
          <a:ln w="3175">
            <a:solidFill>
              <a:srgbClr val="000000"/>
            </a:solidFill>
            <a:prstDash val="dash"/>
          </a:ln>
        </p:spPr>
        <p:txBody>
          <a:bodyPr wrap="square" lIns="0" tIns="0" rIns="0" bIns="0" rtlCol="0"/>
          <a:lstStyle/>
          <a:p/>
        </p:txBody>
      </p:sp>
      <p:sp>
        <p:nvSpPr>
          <p:cNvPr id="48" name="object 48"/>
          <p:cNvSpPr/>
          <p:nvPr/>
        </p:nvSpPr>
        <p:spPr>
          <a:xfrm>
            <a:off x="7832401" y="7092523"/>
            <a:ext cx="0" cy="146685"/>
          </a:xfrm>
          <a:custGeom>
            <a:avLst/>
            <a:gdLst/>
            <a:ahLst/>
            <a:cxnLst/>
            <a:rect l="l" t="t" r="r" b="b"/>
            <a:pathLst>
              <a:path h="146684">
                <a:moveTo>
                  <a:pt x="0" y="146273"/>
                </a:moveTo>
                <a:lnTo>
                  <a:pt x="0" y="0"/>
                </a:lnTo>
              </a:path>
            </a:pathLst>
          </a:custGeom>
          <a:ln w="11609">
            <a:solidFill>
              <a:srgbClr val="000000"/>
            </a:solidFill>
          </a:ln>
        </p:spPr>
        <p:txBody>
          <a:bodyPr wrap="square" lIns="0" tIns="0" rIns="0" bIns="0" rtlCol="0"/>
          <a:lstStyle/>
          <a:p/>
        </p:txBody>
      </p:sp>
      <p:sp>
        <p:nvSpPr>
          <p:cNvPr id="49" name="object 49"/>
          <p:cNvSpPr txBox="1"/>
          <p:nvPr/>
        </p:nvSpPr>
        <p:spPr>
          <a:xfrm>
            <a:off x="7254945" y="7419495"/>
            <a:ext cx="1316355" cy="721995"/>
          </a:xfrm>
          <a:prstGeom prst="rect">
            <a:avLst/>
          </a:prstGeom>
        </p:spPr>
        <p:txBody>
          <a:bodyPr vert="horz" wrap="square" lIns="0" tIns="15240" rIns="0" bIns="0" rtlCol="0">
            <a:spAutoFit/>
          </a:bodyPr>
          <a:lstStyle/>
          <a:p>
            <a:pPr marL="12700">
              <a:lnSpc>
                <a:spcPct val="100000"/>
              </a:lnSpc>
              <a:spcBef>
                <a:spcPts val="120"/>
              </a:spcBef>
            </a:pPr>
            <a:r>
              <a:rPr sz="4550" spc="10" dirty="0">
                <a:latin typeface="Arial" panose="020B0604020202020204"/>
                <a:cs typeface="Arial" panose="020B0604020202020204"/>
              </a:rPr>
              <a:t>1000</a:t>
            </a:r>
            <a:endParaRPr sz="4550">
              <a:latin typeface="Arial" panose="020B0604020202020204"/>
              <a:cs typeface="Arial" panose="020B0604020202020204"/>
            </a:endParaRPr>
          </a:p>
        </p:txBody>
      </p:sp>
      <p:sp>
        <p:nvSpPr>
          <p:cNvPr id="50" name="object 50"/>
          <p:cNvSpPr/>
          <p:nvPr/>
        </p:nvSpPr>
        <p:spPr>
          <a:xfrm>
            <a:off x="8786664" y="7166821"/>
            <a:ext cx="0" cy="72390"/>
          </a:xfrm>
          <a:custGeom>
            <a:avLst/>
            <a:gdLst/>
            <a:ahLst/>
            <a:cxnLst/>
            <a:rect l="l" t="t" r="r" b="b"/>
            <a:pathLst>
              <a:path h="72390">
                <a:moveTo>
                  <a:pt x="0" y="71976"/>
                </a:moveTo>
                <a:lnTo>
                  <a:pt x="0" y="0"/>
                </a:lnTo>
              </a:path>
            </a:pathLst>
          </a:custGeom>
          <a:ln w="11609">
            <a:solidFill>
              <a:srgbClr val="000000"/>
            </a:solidFill>
          </a:ln>
        </p:spPr>
        <p:txBody>
          <a:bodyPr wrap="square" lIns="0" tIns="0" rIns="0" bIns="0" rtlCol="0"/>
          <a:lstStyle/>
          <a:p/>
        </p:txBody>
      </p:sp>
      <p:sp>
        <p:nvSpPr>
          <p:cNvPr id="51" name="object 51"/>
          <p:cNvSpPr/>
          <p:nvPr/>
        </p:nvSpPr>
        <p:spPr>
          <a:xfrm>
            <a:off x="8786664" y="4155437"/>
            <a:ext cx="0" cy="72390"/>
          </a:xfrm>
          <a:custGeom>
            <a:avLst/>
            <a:gdLst/>
            <a:ahLst/>
            <a:cxnLst/>
            <a:rect l="l" t="t" r="r" b="b"/>
            <a:pathLst>
              <a:path h="72389">
                <a:moveTo>
                  <a:pt x="0" y="0"/>
                </a:moveTo>
                <a:lnTo>
                  <a:pt x="0" y="71976"/>
                </a:lnTo>
              </a:path>
            </a:pathLst>
          </a:custGeom>
          <a:ln w="11609">
            <a:solidFill>
              <a:srgbClr val="000000"/>
            </a:solidFill>
          </a:ln>
        </p:spPr>
        <p:txBody>
          <a:bodyPr wrap="square" lIns="0" tIns="0" rIns="0" bIns="0" rtlCol="0"/>
          <a:lstStyle/>
          <a:p/>
        </p:txBody>
      </p:sp>
      <p:sp>
        <p:nvSpPr>
          <p:cNvPr id="52" name="object 52"/>
          <p:cNvSpPr/>
          <p:nvPr/>
        </p:nvSpPr>
        <p:spPr>
          <a:xfrm>
            <a:off x="9346220" y="7166821"/>
            <a:ext cx="0" cy="72390"/>
          </a:xfrm>
          <a:custGeom>
            <a:avLst/>
            <a:gdLst/>
            <a:ahLst/>
            <a:cxnLst/>
            <a:rect l="l" t="t" r="r" b="b"/>
            <a:pathLst>
              <a:path h="72390">
                <a:moveTo>
                  <a:pt x="0" y="71976"/>
                </a:moveTo>
                <a:lnTo>
                  <a:pt x="0" y="0"/>
                </a:lnTo>
              </a:path>
            </a:pathLst>
          </a:custGeom>
          <a:ln w="11609">
            <a:solidFill>
              <a:srgbClr val="000000"/>
            </a:solidFill>
          </a:ln>
        </p:spPr>
        <p:txBody>
          <a:bodyPr wrap="square" lIns="0" tIns="0" rIns="0" bIns="0" rtlCol="0"/>
          <a:lstStyle/>
          <a:p/>
        </p:txBody>
      </p:sp>
      <p:sp>
        <p:nvSpPr>
          <p:cNvPr id="53" name="object 53"/>
          <p:cNvSpPr/>
          <p:nvPr/>
        </p:nvSpPr>
        <p:spPr>
          <a:xfrm>
            <a:off x="9346220" y="4155437"/>
            <a:ext cx="0" cy="72390"/>
          </a:xfrm>
          <a:custGeom>
            <a:avLst/>
            <a:gdLst/>
            <a:ahLst/>
            <a:cxnLst/>
            <a:rect l="l" t="t" r="r" b="b"/>
            <a:pathLst>
              <a:path h="72389">
                <a:moveTo>
                  <a:pt x="0" y="0"/>
                </a:moveTo>
                <a:lnTo>
                  <a:pt x="0" y="71976"/>
                </a:lnTo>
              </a:path>
            </a:pathLst>
          </a:custGeom>
          <a:ln w="11609">
            <a:solidFill>
              <a:srgbClr val="000000"/>
            </a:solidFill>
          </a:ln>
        </p:spPr>
        <p:txBody>
          <a:bodyPr wrap="square" lIns="0" tIns="0" rIns="0" bIns="0" rtlCol="0"/>
          <a:lstStyle/>
          <a:p/>
        </p:txBody>
      </p:sp>
      <p:sp>
        <p:nvSpPr>
          <p:cNvPr id="54" name="object 54"/>
          <p:cNvSpPr/>
          <p:nvPr/>
        </p:nvSpPr>
        <p:spPr>
          <a:xfrm>
            <a:off x="9743248" y="7166821"/>
            <a:ext cx="0" cy="72390"/>
          </a:xfrm>
          <a:custGeom>
            <a:avLst/>
            <a:gdLst/>
            <a:ahLst/>
            <a:cxnLst/>
            <a:rect l="l" t="t" r="r" b="b"/>
            <a:pathLst>
              <a:path h="72390">
                <a:moveTo>
                  <a:pt x="0" y="71976"/>
                </a:moveTo>
                <a:lnTo>
                  <a:pt x="0" y="0"/>
                </a:lnTo>
              </a:path>
            </a:pathLst>
          </a:custGeom>
          <a:ln w="11609">
            <a:solidFill>
              <a:srgbClr val="000000"/>
            </a:solidFill>
          </a:ln>
        </p:spPr>
        <p:txBody>
          <a:bodyPr wrap="square" lIns="0" tIns="0" rIns="0" bIns="0" rtlCol="0"/>
          <a:lstStyle/>
          <a:p/>
        </p:txBody>
      </p:sp>
      <p:sp>
        <p:nvSpPr>
          <p:cNvPr id="55" name="object 55"/>
          <p:cNvSpPr/>
          <p:nvPr/>
        </p:nvSpPr>
        <p:spPr>
          <a:xfrm>
            <a:off x="9743248" y="4155437"/>
            <a:ext cx="0" cy="72390"/>
          </a:xfrm>
          <a:custGeom>
            <a:avLst/>
            <a:gdLst/>
            <a:ahLst/>
            <a:cxnLst/>
            <a:rect l="l" t="t" r="r" b="b"/>
            <a:pathLst>
              <a:path h="72389">
                <a:moveTo>
                  <a:pt x="0" y="0"/>
                </a:moveTo>
                <a:lnTo>
                  <a:pt x="0" y="71976"/>
                </a:lnTo>
              </a:path>
            </a:pathLst>
          </a:custGeom>
          <a:ln w="11609">
            <a:solidFill>
              <a:srgbClr val="000000"/>
            </a:solidFill>
          </a:ln>
        </p:spPr>
        <p:txBody>
          <a:bodyPr wrap="square" lIns="0" tIns="0" rIns="0" bIns="0" rtlCol="0"/>
          <a:lstStyle/>
          <a:p/>
        </p:txBody>
      </p:sp>
      <p:sp>
        <p:nvSpPr>
          <p:cNvPr id="56" name="object 56"/>
          <p:cNvSpPr/>
          <p:nvPr/>
        </p:nvSpPr>
        <p:spPr>
          <a:xfrm>
            <a:off x="10052049" y="7166821"/>
            <a:ext cx="0" cy="72390"/>
          </a:xfrm>
          <a:custGeom>
            <a:avLst/>
            <a:gdLst/>
            <a:ahLst/>
            <a:cxnLst/>
            <a:rect l="l" t="t" r="r" b="b"/>
            <a:pathLst>
              <a:path h="72390">
                <a:moveTo>
                  <a:pt x="0" y="71976"/>
                </a:moveTo>
                <a:lnTo>
                  <a:pt x="0" y="0"/>
                </a:lnTo>
              </a:path>
            </a:pathLst>
          </a:custGeom>
          <a:ln w="11609">
            <a:solidFill>
              <a:srgbClr val="000000"/>
            </a:solidFill>
          </a:ln>
        </p:spPr>
        <p:txBody>
          <a:bodyPr wrap="square" lIns="0" tIns="0" rIns="0" bIns="0" rtlCol="0"/>
          <a:lstStyle/>
          <a:p/>
        </p:txBody>
      </p:sp>
      <p:sp>
        <p:nvSpPr>
          <p:cNvPr id="57" name="object 57"/>
          <p:cNvSpPr/>
          <p:nvPr/>
        </p:nvSpPr>
        <p:spPr>
          <a:xfrm>
            <a:off x="10052049" y="4155437"/>
            <a:ext cx="0" cy="72390"/>
          </a:xfrm>
          <a:custGeom>
            <a:avLst/>
            <a:gdLst/>
            <a:ahLst/>
            <a:cxnLst/>
            <a:rect l="l" t="t" r="r" b="b"/>
            <a:pathLst>
              <a:path h="72389">
                <a:moveTo>
                  <a:pt x="0" y="0"/>
                </a:moveTo>
                <a:lnTo>
                  <a:pt x="0" y="71976"/>
                </a:lnTo>
              </a:path>
            </a:pathLst>
          </a:custGeom>
          <a:ln w="11609">
            <a:solidFill>
              <a:srgbClr val="000000"/>
            </a:solidFill>
          </a:ln>
        </p:spPr>
        <p:txBody>
          <a:bodyPr wrap="square" lIns="0" tIns="0" rIns="0" bIns="0" rtlCol="0"/>
          <a:lstStyle/>
          <a:p/>
        </p:txBody>
      </p:sp>
      <p:sp>
        <p:nvSpPr>
          <p:cNvPr id="58" name="object 58"/>
          <p:cNvSpPr/>
          <p:nvPr/>
        </p:nvSpPr>
        <p:spPr>
          <a:xfrm>
            <a:off x="10302804" y="7166821"/>
            <a:ext cx="0" cy="72390"/>
          </a:xfrm>
          <a:custGeom>
            <a:avLst/>
            <a:gdLst/>
            <a:ahLst/>
            <a:cxnLst/>
            <a:rect l="l" t="t" r="r" b="b"/>
            <a:pathLst>
              <a:path h="72390">
                <a:moveTo>
                  <a:pt x="0" y="71976"/>
                </a:moveTo>
                <a:lnTo>
                  <a:pt x="0" y="0"/>
                </a:lnTo>
              </a:path>
            </a:pathLst>
          </a:custGeom>
          <a:ln w="11609">
            <a:solidFill>
              <a:srgbClr val="000000"/>
            </a:solidFill>
          </a:ln>
        </p:spPr>
        <p:txBody>
          <a:bodyPr wrap="square" lIns="0" tIns="0" rIns="0" bIns="0" rtlCol="0"/>
          <a:lstStyle/>
          <a:p/>
        </p:txBody>
      </p:sp>
      <p:sp>
        <p:nvSpPr>
          <p:cNvPr id="59" name="object 59"/>
          <p:cNvSpPr/>
          <p:nvPr/>
        </p:nvSpPr>
        <p:spPr>
          <a:xfrm>
            <a:off x="10302804" y="4155437"/>
            <a:ext cx="0" cy="72390"/>
          </a:xfrm>
          <a:custGeom>
            <a:avLst/>
            <a:gdLst/>
            <a:ahLst/>
            <a:cxnLst/>
            <a:rect l="l" t="t" r="r" b="b"/>
            <a:pathLst>
              <a:path h="72389">
                <a:moveTo>
                  <a:pt x="0" y="0"/>
                </a:moveTo>
                <a:lnTo>
                  <a:pt x="0" y="71976"/>
                </a:lnTo>
              </a:path>
            </a:pathLst>
          </a:custGeom>
          <a:ln w="11609">
            <a:solidFill>
              <a:srgbClr val="000000"/>
            </a:solidFill>
          </a:ln>
        </p:spPr>
        <p:txBody>
          <a:bodyPr wrap="square" lIns="0" tIns="0" rIns="0" bIns="0" rtlCol="0"/>
          <a:lstStyle/>
          <a:p/>
        </p:txBody>
      </p:sp>
      <p:sp>
        <p:nvSpPr>
          <p:cNvPr id="60" name="object 60"/>
          <p:cNvSpPr/>
          <p:nvPr/>
        </p:nvSpPr>
        <p:spPr>
          <a:xfrm>
            <a:off x="10516410" y="7166821"/>
            <a:ext cx="0" cy="72390"/>
          </a:xfrm>
          <a:custGeom>
            <a:avLst/>
            <a:gdLst/>
            <a:ahLst/>
            <a:cxnLst/>
            <a:rect l="l" t="t" r="r" b="b"/>
            <a:pathLst>
              <a:path h="72390">
                <a:moveTo>
                  <a:pt x="0" y="71976"/>
                </a:moveTo>
                <a:lnTo>
                  <a:pt x="0" y="0"/>
                </a:lnTo>
              </a:path>
            </a:pathLst>
          </a:custGeom>
          <a:ln w="11609">
            <a:solidFill>
              <a:srgbClr val="000000"/>
            </a:solidFill>
          </a:ln>
        </p:spPr>
        <p:txBody>
          <a:bodyPr wrap="square" lIns="0" tIns="0" rIns="0" bIns="0" rtlCol="0"/>
          <a:lstStyle/>
          <a:p/>
        </p:txBody>
      </p:sp>
      <p:sp>
        <p:nvSpPr>
          <p:cNvPr id="61" name="object 61"/>
          <p:cNvSpPr/>
          <p:nvPr/>
        </p:nvSpPr>
        <p:spPr>
          <a:xfrm>
            <a:off x="10516410" y="4155437"/>
            <a:ext cx="0" cy="72390"/>
          </a:xfrm>
          <a:custGeom>
            <a:avLst/>
            <a:gdLst/>
            <a:ahLst/>
            <a:cxnLst/>
            <a:rect l="l" t="t" r="r" b="b"/>
            <a:pathLst>
              <a:path h="72389">
                <a:moveTo>
                  <a:pt x="0" y="0"/>
                </a:moveTo>
                <a:lnTo>
                  <a:pt x="0" y="71976"/>
                </a:lnTo>
              </a:path>
            </a:pathLst>
          </a:custGeom>
          <a:ln w="11609">
            <a:solidFill>
              <a:srgbClr val="000000"/>
            </a:solidFill>
          </a:ln>
        </p:spPr>
        <p:txBody>
          <a:bodyPr wrap="square" lIns="0" tIns="0" rIns="0" bIns="0" rtlCol="0"/>
          <a:lstStyle/>
          <a:p/>
        </p:txBody>
      </p:sp>
      <p:sp>
        <p:nvSpPr>
          <p:cNvPr id="62" name="object 62"/>
          <p:cNvSpPr/>
          <p:nvPr/>
        </p:nvSpPr>
        <p:spPr>
          <a:xfrm>
            <a:off x="10699833" y="7166821"/>
            <a:ext cx="0" cy="72390"/>
          </a:xfrm>
          <a:custGeom>
            <a:avLst/>
            <a:gdLst/>
            <a:ahLst/>
            <a:cxnLst/>
            <a:rect l="l" t="t" r="r" b="b"/>
            <a:pathLst>
              <a:path h="72390">
                <a:moveTo>
                  <a:pt x="0" y="71976"/>
                </a:moveTo>
                <a:lnTo>
                  <a:pt x="0" y="0"/>
                </a:lnTo>
              </a:path>
            </a:pathLst>
          </a:custGeom>
          <a:ln w="11609">
            <a:solidFill>
              <a:srgbClr val="000000"/>
            </a:solidFill>
          </a:ln>
        </p:spPr>
        <p:txBody>
          <a:bodyPr wrap="square" lIns="0" tIns="0" rIns="0" bIns="0" rtlCol="0"/>
          <a:lstStyle/>
          <a:p/>
        </p:txBody>
      </p:sp>
      <p:sp>
        <p:nvSpPr>
          <p:cNvPr id="63" name="object 63"/>
          <p:cNvSpPr/>
          <p:nvPr/>
        </p:nvSpPr>
        <p:spPr>
          <a:xfrm>
            <a:off x="10699833" y="4155437"/>
            <a:ext cx="0" cy="72390"/>
          </a:xfrm>
          <a:custGeom>
            <a:avLst/>
            <a:gdLst/>
            <a:ahLst/>
            <a:cxnLst/>
            <a:rect l="l" t="t" r="r" b="b"/>
            <a:pathLst>
              <a:path h="72389">
                <a:moveTo>
                  <a:pt x="0" y="0"/>
                </a:moveTo>
                <a:lnTo>
                  <a:pt x="0" y="71976"/>
                </a:lnTo>
              </a:path>
            </a:pathLst>
          </a:custGeom>
          <a:ln w="11609">
            <a:solidFill>
              <a:srgbClr val="000000"/>
            </a:solidFill>
          </a:ln>
        </p:spPr>
        <p:txBody>
          <a:bodyPr wrap="square" lIns="0" tIns="0" rIns="0" bIns="0" rtlCol="0"/>
          <a:lstStyle/>
          <a:p/>
        </p:txBody>
      </p:sp>
      <p:sp>
        <p:nvSpPr>
          <p:cNvPr id="64" name="object 64"/>
          <p:cNvSpPr/>
          <p:nvPr/>
        </p:nvSpPr>
        <p:spPr>
          <a:xfrm>
            <a:off x="10862360" y="7166821"/>
            <a:ext cx="0" cy="72390"/>
          </a:xfrm>
          <a:custGeom>
            <a:avLst/>
            <a:gdLst/>
            <a:ahLst/>
            <a:cxnLst/>
            <a:rect l="l" t="t" r="r" b="b"/>
            <a:pathLst>
              <a:path h="72390">
                <a:moveTo>
                  <a:pt x="0" y="71976"/>
                </a:moveTo>
                <a:lnTo>
                  <a:pt x="0" y="0"/>
                </a:lnTo>
              </a:path>
            </a:pathLst>
          </a:custGeom>
          <a:ln w="11609">
            <a:solidFill>
              <a:srgbClr val="000000"/>
            </a:solidFill>
          </a:ln>
        </p:spPr>
        <p:txBody>
          <a:bodyPr wrap="square" lIns="0" tIns="0" rIns="0" bIns="0" rtlCol="0"/>
          <a:lstStyle/>
          <a:p/>
        </p:txBody>
      </p:sp>
      <p:sp>
        <p:nvSpPr>
          <p:cNvPr id="65" name="object 65"/>
          <p:cNvSpPr/>
          <p:nvPr/>
        </p:nvSpPr>
        <p:spPr>
          <a:xfrm>
            <a:off x="10862360" y="4155437"/>
            <a:ext cx="0" cy="72390"/>
          </a:xfrm>
          <a:custGeom>
            <a:avLst/>
            <a:gdLst/>
            <a:ahLst/>
            <a:cxnLst/>
            <a:rect l="l" t="t" r="r" b="b"/>
            <a:pathLst>
              <a:path h="72389">
                <a:moveTo>
                  <a:pt x="0" y="0"/>
                </a:moveTo>
                <a:lnTo>
                  <a:pt x="0" y="71976"/>
                </a:lnTo>
              </a:path>
            </a:pathLst>
          </a:custGeom>
          <a:ln w="11609">
            <a:solidFill>
              <a:srgbClr val="000000"/>
            </a:solidFill>
          </a:ln>
        </p:spPr>
        <p:txBody>
          <a:bodyPr wrap="square" lIns="0" tIns="0" rIns="0" bIns="0" rtlCol="0"/>
          <a:lstStyle/>
          <a:p/>
        </p:txBody>
      </p:sp>
      <p:sp>
        <p:nvSpPr>
          <p:cNvPr id="66" name="object 66"/>
          <p:cNvSpPr/>
          <p:nvPr/>
        </p:nvSpPr>
        <p:spPr>
          <a:xfrm>
            <a:off x="11008634" y="7092523"/>
            <a:ext cx="0" cy="146685"/>
          </a:xfrm>
          <a:custGeom>
            <a:avLst/>
            <a:gdLst/>
            <a:ahLst/>
            <a:cxnLst/>
            <a:rect l="l" t="t" r="r" b="b"/>
            <a:pathLst>
              <a:path h="146684">
                <a:moveTo>
                  <a:pt x="0" y="146273"/>
                </a:moveTo>
                <a:lnTo>
                  <a:pt x="0" y="0"/>
                </a:lnTo>
              </a:path>
            </a:pathLst>
          </a:custGeom>
          <a:ln w="3175">
            <a:solidFill>
              <a:srgbClr val="000000"/>
            </a:solidFill>
            <a:prstDash val="dash"/>
          </a:ln>
        </p:spPr>
        <p:txBody>
          <a:bodyPr wrap="square" lIns="0" tIns="0" rIns="0" bIns="0" rtlCol="0"/>
          <a:lstStyle/>
          <a:p/>
        </p:txBody>
      </p:sp>
      <p:sp>
        <p:nvSpPr>
          <p:cNvPr id="67" name="object 67"/>
          <p:cNvSpPr/>
          <p:nvPr/>
        </p:nvSpPr>
        <p:spPr>
          <a:xfrm>
            <a:off x="11008634" y="4155437"/>
            <a:ext cx="0" cy="179070"/>
          </a:xfrm>
          <a:custGeom>
            <a:avLst/>
            <a:gdLst/>
            <a:ahLst/>
            <a:cxnLst/>
            <a:rect l="l" t="t" r="r" b="b"/>
            <a:pathLst>
              <a:path h="179070">
                <a:moveTo>
                  <a:pt x="0" y="0"/>
                </a:moveTo>
                <a:lnTo>
                  <a:pt x="0" y="178779"/>
                </a:lnTo>
              </a:path>
            </a:pathLst>
          </a:custGeom>
          <a:ln w="3175">
            <a:solidFill>
              <a:srgbClr val="000000"/>
            </a:solidFill>
            <a:prstDash val="dash"/>
          </a:ln>
        </p:spPr>
        <p:txBody>
          <a:bodyPr wrap="square" lIns="0" tIns="0" rIns="0" bIns="0" rtlCol="0"/>
          <a:lstStyle/>
          <a:p/>
        </p:txBody>
      </p:sp>
      <p:sp>
        <p:nvSpPr>
          <p:cNvPr id="68" name="object 68"/>
          <p:cNvSpPr/>
          <p:nvPr/>
        </p:nvSpPr>
        <p:spPr>
          <a:xfrm>
            <a:off x="11008634" y="4912347"/>
            <a:ext cx="0" cy="1019810"/>
          </a:xfrm>
          <a:custGeom>
            <a:avLst/>
            <a:gdLst/>
            <a:ahLst/>
            <a:cxnLst/>
            <a:rect l="l" t="t" r="r" b="b"/>
            <a:pathLst>
              <a:path h="1019810">
                <a:moveTo>
                  <a:pt x="0" y="0"/>
                </a:moveTo>
                <a:lnTo>
                  <a:pt x="0" y="1019273"/>
                </a:lnTo>
              </a:path>
            </a:pathLst>
          </a:custGeom>
          <a:ln w="3175">
            <a:solidFill>
              <a:srgbClr val="000000"/>
            </a:solidFill>
            <a:prstDash val="dash"/>
          </a:ln>
        </p:spPr>
        <p:txBody>
          <a:bodyPr wrap="square" lIns="0" tIns="0" rIns="0" bIns="0" rtlCol="0"/>
          <a:lstStyle/>
          <a:p/>
        </p:txBody>
      </p:sp>
      <p:sp>
        <p:nvSpPr>
          <p:cNvPr id="69" name="object 69"/>
          <p:cNvSpPr/>
          <p:nvPr/>
        </p:nvSpPr>
        <p:spPr>
          <a:xfrm>
            <a:off x="11008634" y="7092523"/>
            <a:ext cx="0" cy="146685"/>
          </a:xfrm>
          <a:custGeom>
            <a:avLst/>
            <a:gdLst/>
            <a:ahLst/>
            <a:cxnLst/>
            <a:rect l="l" t="t" r="r" b="b"/>
            <a:pathLst>
              <a:path h="146684">
                <a:moveTo>
                  <a:pt x="0" y="146273"/>
                </a:moveTo>
                <a:lnTo>
                  <a:pt x="0" y="0"/>
                </a:lnTo>
              </a:path>
            </a:pathLst>
          </a:custGeom>
          <a:ln w="11609">
            <a:solidFill>
              <a:srgbClr val="000000"/>
            </a:solidFill>
          </a:ln>
        </p:spPr>
        <p:txBody>
          <a:bodyPr wrap="square" lIns="0" tIns="0" rIns="0" bIns="0" rtlCol="0"/>
          <a:lstStyle/>
          <a:p/>
        </p:txBody>
      </p:sp>
      <p:sp>
        <p:nvSpPr>
          <p:cNvPr id="70" name="object 70"/>
          <p:cNvSpPr/>
          <p:nvPr/>
        </p:nvSpPr>
        <p:spPr>
          <a:xfrm>
            <a:off x="11008634" y="4155437"/>
            <a:ext cx="0" cy="146685"/>
          </a:xfrm>
          <a:custGeom>
            <a:avLst/>
            <a:gdLst/>
            <a:ahLst/>
            <a:cxnLst/>
            <a:rect l="l" t="t" r="r" b="b"/>
            <a:pathLst>
              <a:path h="146685">
                <a:moveTo>
                  <a:pt x="0" y="0"/>
                </a:moveTo>
                <a:lnTo>
                  <a:pt x="0" y="146273"/>
                </a:lnTo>
              </a:path>
            </a:pathLst>
          </a:custGeom>
          <a:ln w="11609">
            <a:solidFill>
              <a:srgbClr val="000000"/>
            </a:solidFill>
          </a:ln>
        </p:spPr>
        <p:txBody>
          <a:bodyPr wrap="square" lIns="0" tIns="0" rIns="0" bIns="0" rtlCol="0"/>
          <a:lstStyle/>
          <a:p/>
        </p:txBody>
      </p:sp>
      <p:sp>
        <p:nvSpPr>
          <p:cNvPr id="71" name="object 71"/>
          <p:cNvSpPr/>
          <p:nvPr/>
        </p:nvSpPr>
        <p:spPr>
          <a:xfrm>
            <a:off x="11965218" y="7166821"/>
            <a:ext cx="0" cy="72390"/>
          </a:xfrm>
          <a:custGeom>
            <a:avLst/>
            <a:gdLst/>
            <a:ahLst/>
            <a:cxnLst/>
            <a:rect l="l" t="t" r="r" b="b"/>
            <a:pathLst>
              <a:path h="72390">
                <a:moveTo>
                  <a:pt x="0" y="71976"/>
                </a:moveTo>
                <a:lnTo>
                  <a:pt x="0" y="0"/>
                </a:lnTo>
              </a:path>
            </a:pathLst>
          </a:custGeom>
          <a:ln w="11609">
            <a:solidFill>
              <a:srgbClr val="000000"/>
            </a:solidFill>
          </a:ln>
        </p:spPr>
        <p:txBody>
          <a:bodyPr wrap="square" lIns="0" tIns="0" rIns="0" bIns="0" rtlCol="0"/>
          <a:lstStyle/>
          <a:p/>
        </p:txBody>
      </p:sp>
      <p:sp>
        <p:nvSpPr>
          <p:cNvPr id="72" name="object 72"/>
          <p:cNvSpPr/>
          <p:nvPr/>
        </p:nvSpPr>
        <p:spPr>
          <a:xfrm>
            <a:off x="11965218" y="4155437"/>
            <a:ext cx="0" cy="72390"/>
          </a:xfrm>
          <a:custGeom>
            <a:avLst/>
            <a:gdLst/>
            <a:ahLst/>
            <a:cxnLst/>
            <a:rect l="l" t="t" r="r" b="b"/>
            <a:pathLst>
              <a:path h="72389">
                <a:moveTo>
                  <a:pt x="0" y="0"/>
                </a:moveTo>
                <a:lnTo>
                  <a:pt x="0" y="71976"/>
                </a:lnTo>
              </a:path>
            </a:pathLst>
          </a:custGeom>
          <a:ln w="11609">
            <a:solidFill>
              <a:srgbClr val="000000"/>
            </a:solidFill>
          </a:ln>
        </p:spPr>
        <p:txBody>
          <a:bodyPr wrap="square" lIns="0" tIns="0" rIns="0" bIns="0" rtlCol="0"/>
          <a:lstStyle/>
          <a:p/>
        </p:txBody>
      </p:sp>
      <p:sp>
        <p:nvSpPr>
          <p:cNvPr id="73" name="object 73"/>
          <p:cNvSpPr/>
          <p:nvPr/>
        </p:nvSpPr>
        <p:spPr>
          <a:xfrm>
            <a:off x="12524774" y="7166821"/>
            <a:ext cx="0" cy="72390"/>
          </a:xfrm>
          <a:custGeom>
            <a:avLst/>
            <a:gdLst/>
            <a:ahLst/>
            <a:cxnLst/>
            <a:rect l="l" t="t" r="r" b="b"/>
            <a:pathLst>
              <a:path h="72390">
                <a:moveTo>
                  <a:pt x="0" y="71976"/>
                </a:moveTo>
                <a:lnTo>
                  <a:pt x="0" y="0"/>
                </a:lnTo>
              </a:path>
            </a:pathLst>
          </a:custGeom>
          <a:ln w="11609">
            <a:solidFill>
              <a:srgbClr val="000000"/>
            </a:solidFill>
          </a:ln>
        </p:spPr>
        <p:txBody>
          <a:bodyPr wrap="square" lIns="0" tIns="0" rIns="0" bIns="0" rtlCol="0"/>
          <a:lstStyle/>
          <a:p/>
        </p:txBody>
      </p:sp>
      <p:sp>
        <p:nvSpPr>
          <p:cNvPr id="74" name="object 74"/>
          <p:cNvSpPr/>
          <p:nvPr/>
        </p:nvSpPr>
        <p:spPr>
          <a:xfrm>
            <a:off x="12524774" y="4155437"/>
            <a:ext cx="0" cy="72390"/>
          </a:xfrm>
          <a:custGeom>
            <a:avLst/>
            <a:gdLst/>
            <a:ahLst/>
            <a:cxnLst/>
            <a:rect l="l" t="t" r="r" b="b"/>
            <a:pathLst>
              <a:path h="72389">
                <a:moveTo>
                  <a:pt x="0" y="0"/>
                </a:moveTo>
                <a:lnTo>
                  <a:pt x="0" y="71976"/>
                </a:lnTo>
              </a:path>
            </a:pathLst>
          </a:custGeom>
          <a:ln w="11609">
            <a:solidFill>
              <a:srgbClr val="000000"/>
            </a:solidFill>
          </a:ln>
        </p:spPr>
        <p:txBody>
          <a:bodyPr wrap="square" lIns="0" tIns="0" rIns="0" bIns="0" rtlCol="0"/>
          <a:lstStyle/>
          <a:p/>
        </p:txBody>
      </p:sp>
      <p:sp>
        <p:nvSpPr>
          <p:cNvPr id="75" name="object 75"/>
          <p:cNvSpPr/>
          <p:nvPr/>
        </p:nvSpPr>
        <p:spPr>
          <a:xfrm>
            <a:off x="12921803" y="7166821"/>
            <a:ext cx="0" cy="72390"/>
          </a:xfrm>
          <a:custGeom>
            <a:avLst/>
            <a:gdLst/>
            <a:ahLst/>
            <a:cxnLst/>
            <a:rect l="l" t="t" r="r" b="b"/>
            <a:pathLst>
              <a:path h="72390">
                <a:moveTo>
                  <a:pt x="0" y="71976"/>
                </a:moveTo>
                <a:lnTo>
                  <a:pt x="0" y="0"/>
                </a:lnTo>
              </a:path>
            </a:pathLst>
          </a:custGeom>
          <a:ln w="11609">
            <a:solidFill>
              <a:srgbClr val="000000"/>
            </a:solidFill>
          </a:ln>
        </p:spPr>
        <p:txBody>
          <a:bodyPr wrap="square" lIns="0" tIns="0" rIns="0" bIns="0" rtlCol="0"/>
          <a:lstStyle/>
          <a:p/>
        </p:txBody>
      </p:sp>
      <p:sp>
        <p:nvSpPr>
          <p:cNvPr id="76" name="object 76"/>
          <p:cNvSpPr/>
          <p:nvPr/>
        </p:nvSpPr>
        <p:spPr>
          <a:xfrm>
            <a:off x="12921803" y="4155437"/>
            <a:ext cx="0" cy="72390"/>
          </a:xfrm>
          <a:custGeom>
            <a:avLst/>
            <a:gdLst/>
            <a:ahLst/>
            <a:cxnLst/>
            <a:rect l="l" t="t" r="r" b="b"/>
            <a:pathLst>
              <a:path h="72389">
                <a:moveTo>
                  <a:pt x="0" y="0"/>
                </a:moveTo>
                <a:lnTo>
                  <a:pt x="0" y="71976"/>
                </a:lnTo>
              </a:path>
            </a:pathLst>
          </a:custGeom>
          <a:ln w="11609">
            <a:solidFill>
              <a:srgbClr val="000000"/>
            </a:solidFill>
          </a:ln>
        </p:spPr>
        <p:txBody>
          <a:bodyPr wrap="square" lIns="0" tIns="0" rIns="0" bIns="0" rtlCol="0"/>
          <a:lstStyle/>
          <a:p/>
        </p:txBody>
      </p:sp>
      <p:sp>
        <p:nvSpPr>
          <p:cNvPr id="77" name="object 77"/>
          <p:cNvSpPr/>
          <p:nvPr/>
        </p:nvSpPr>
        <p:spPr>
          <a:xfrm>
            <a:off x="13230603" y="7166821"/>
            <a:ext cx="0" cy="72390"/>
          </a:xfrm>
          <a:custGeom>
            <a:avLst/>
            <a:gdLst/>
            <a:ahLst/>
            <a:cxnLst/>
            <a:rect l="l" t="t" r="r" b="b"/>
            <a:pathLst>
              <a:path h="72390">
                <a:moveTo>
                  <a:pt x="0" y="71976"/>
                </a:moveTo>
                <a:lnTo>
                  <a:pt x="0" y="0"/>
                </a:lnTo>
              </a:path>
            </a:pathLst>
          </a:custGeom>
          <a:ln w="11609">
            <a:solidFill>
              <a:srgbClr val="000000"/>
            </a:solidFill>
          </a:ln>
        </p:spPr>
        <p:txBody>
          <a:bodyPr wrap="square" lIns="0" tIns="0" rIns="0" bIns="0" rtlCol="0"/>
          <a:lstStyle/>
          <a:p/>
        </p:txBody>
      </p:sp>
      <p:sp>
        <p:nvSpPr>
          <p:cNvPr id="78" name="object 78"/>
          <p:cNvSpPr/>
          <p:nvPr/>
        </p:nvSpPr>
        <p:spPr>
          <a:xfrm>
            <a:off x="13230603" y="4155437"/>
            <a:ext cx="0" cy="72390"/>
          </a:xfrm>
          <a:custGeom>
            <a:avLst/>
            <a:gdLst/>
            <a:ahLst/>
            <a:cxnLst/>
            <a:rect l="l" t="t" r="r" b="b"/>
            <a:pathLst>
              <a:path h="72389">
                <a:moveTo>
                  <a:pt x="0" y="0"/>
                </a:moveTo>
                <a:lnTo>
                  <a:pt x="0" y="71976"/>
                </a:lnTo>
              </a:path>
            </a:pathLst>
          </a:custGeom>
          <a:ln w="11609">
            <a:solidFill>
              <a:srgbClr val="000000"/>
            </a:solidFill>
          </a:ln>
        </p:spPr>
        <p:txBody>
          <a:bodyPr wrap="square" lIns="0" tIns="0" rIns="0" bIns="0" rtlCol="0"/>
          <a:lstStyle/>
          <a:p/>
        </p:txBody>
      </p:sp>
      <p:sp>
        <p:nvSpPr>
          <p:cNvPr id="79" name="object 79"/>
          <p:cNvSpPr/>
          <p:nvPr/>
        </p:nvSpPr>
        <p:spPr>
          <a:xfrm>
            <a:off x="13481358" y="7166821"/>
            <a:ext cx="0" cy="72390"/>
          </a:xfrm>
          <a:custGeom>
            <a:avLst/>
            <a:gdLst/>
            <a:ahLst/>
            <a:cxnLst/>
            <a:rect l="l" t="t" r="r" b="b"/>
            <a:pathLst>
              <a:path h="72390">
                <a:moveTo>
                  <a:pt x="0" y="71976"/>
                </a:moveTo>
                <a:lnTo>
                  <a:pt x="0" y="0"/>
                </a:lnTo>
              </a:path>
            </a:pathLst>
          </a:custGeom>
          <a:ln w="11609">
            <a:solidFill>
              <a:srgbClr val="000000"/>
            </a:solidFill>
          </a:ln>
        </p:spPr>
        <p:txBody>
          <a:bodyPr wrap="square" lIns="0" tIns="0" rIns="0" bIns="0" rtlCol="0"/>
          <a:lstStyle/>
          <a:p/>
        </p:txBody>
      </p:sp>
      <p:sp>
        <p:nvSpPr>
          <p:cNvPr id="80" name="object 80"/>
          <p:cNvSpPr/>
          <p:nvPr/>
        </p:nvSpPr>
        <p:spPr>
          <a:xfrm>
            <a:off x="13481358" y="4155437"/>
            <a:ext cx="0" cy="72390"/>
          </a:xfrm>
          <a:custGeom>
            <a:avLst/>
            <a:gdLst/>
            <a:ahLst/>
            <a:cxnLst/>
            <a:rect l="l" t="t" r="r" b="b"/>
            <a:pathLst>
              <a:path h="72389">
                <a:moveTo>
                  <a:pt x="0" y="0"/>
                </a:moveTo>
                <a:lnTo>
                  <a:pt x="0" y="71976"/>
                </a:lnTo>
              </a:path>
            </a:pathLst>
          </a:custGeom>
          <a:ln w="11609">
            <a:solidFill>
              <a:srgbClr val="000000"/>
            </a:solidFill>
          </a:ln>
        </p:spPr>
        <p:txBody>
          <a:bodyPr wrap="square" lIns="0" tIns="0" rIns="0" bIns="0" rtlCol="0"/>
          <a:lstStyle/>
          <a:p/>
        </p:txBody>
      </p:sp>
      <p:sp>
        <p:nvSpPr>
          <p:cNvPr id="81" name="object 81"/>
          <p:cNvSpPr/>
          <p:nvPr/>
        </p:nvSpPr>
        <p:spPr>
          <a:xfrm>
            <a:off x="13694965" y="7166821"/>
            <a:ext cx="0" cy="72390"/>
          </a:xfrm>
          <a:custGeom>
            <a:avLst/>
            <a:gdLst/>
            <a:ahLst/>
            <a:cxnLst/>
            <a:rect l="l" t="t" r="r" b="b"/>
            <a:pathLst>
              <a:path h="72390">
                <a:moveTo>
                  <a:pt x="0" y="71976"/>
                </a:moveTo>
                <a:lnTo>
                  <a:pt x="0" y="0"/>
                </a:lnTo>
              </a:path>
            </a:pathLst>
          </a:custGeom>
          <a:ln w="11609">
            <a:solidFill>
              <a:srgbClr val="000000"/>
            </a:solidFill>
          </a:ln>
        </p:spPr>
        <p:txBody>
          <a:bodyPr wrap="square" lIns="0" tIns="0" rIns="0" bIns="0" rtlCol="0"/>
          <a:lstStyle/>
          <a:p/>
        </p:txBody>
      </p:sp>
      <p:sp>
        <p:nvSpPr>
          <p:cNvPr id="82" name="object 82"/>
          <p:cNvSpPr/>
          <p:nvPr/>
        </p:nvSpPr>
        <p:spPr>
          <a:xfrm>
            <a:off x="13694965" y="4155437"/>
            <a:ext cx="0" cy="72390"/>
          </a:xfrm>
          <a:custGeom>
            <a:avLst/>
            <a:gdLst/>
            <a:ahLst/>
            <a:cxnLst/>
            <a:rect l="l" t="t" r="r" b="b"/>
            <a:pathLst>
              <a:path h="72389">
                <a:moveTo>
                  <a:pt x="0" y="0"/>
                </a:moveTo>
                <a:lnTo>
                  <a:pt x="0" y="71976"/>
                </a:lnTo>
              </a:path>
            </a:pathLst>
          </a:custGeom>
          <a:ln w="11609">
            <a:solidFill>
              <a:srgbClr val="000000"/>
            </a:solidFill>
          </a:ln>
        </p:spPr>
        <p:txBody>
          <a:bodyPr wrap="square" lIns="0" tIns="0" rIns="0" bIns="0" rtlCol="0"/>
          <a:lstStyle/>
          <a:p/>
        </p:txBody>
      </p:sp>
      <p:sp>
        <p:nvSpPr>
          <p:cNvPr id="83" name="object 83"/>
          <p:cNvSpPr/>
          <p:nvPr/>
        </p:nvSpPr>
        <p:spPr>
          <a:xfrm>
            <a:off x="13878388" y="7166821"/>
            <a:ext cx="0" cy="72390"/>
          </a:xfrm>
          <a:custGeom>
            <a:avLst/>
            <a:gdLst/>
            <a:ahLst/>
            <a:cxnLst/>
            <a:rect l="l" t="t" r="r" b="b"/>
            <a:pathLst>
              <a:path h="72390">
                <a:moveTo>
                  <a:pt x="0" y="71976"/>
                </a:moveTo>
                <a:lnTo>
                  <a:pt x="0" y="0"/>
                </a:lnTo>
              </a:path>
            </a:pathLst>
          </a:custGeom>
          <a:ln w="11609">
            <a:solidFill>
              <a:srgbClr val="000000"/>
            </a:solidFill>
          </a:ln>
        </p:spPr>
        <p:txBody>
          <a:bodyPr wrap="square" lIns="0" tIns="0" rIns="0" bIns="0" rtlCol="0"/>
          <a:lstStyle/>
          <a:p/>
        </p:txBody>
      </p:sp>
      <p:sp>
        <p:nvSpPr>
          <p:cNvPr id="84" name="object 84"/>
          <p:cNvSpPr/>
          <p:nvPr/>
        </p:nvSpPr>
        <p:spPr>
          <a:xfrm>
            <a:off x="13878388" y="4155437"/>
            <a:ext cx="0" cy="72390"/>
          </a:xfrm>
          <a:custGeom>
            <a:avLst/>
            <a:gdLst/>
            <a:ahLst/>
            <a:cxnLst/>
            <a:rect l="l" t="t" r="r" b="b"/>
            <a:pathLst>
              <a:path h="72389">
                <a:moveTo>
                  <a:pt x="0" y="0"/>
                </a:moveTo>
                <a:lnTo>
                  <a:pt x="0" y="71976"/>
                </a:lnTo>
              </a:path>
            </a:pathLst>
          </a:custGeom>
          <a:ln w="11609">
            <a:solidFill>
              <a:srgbClr val="000000"/>
            </a:solidFill>
          </a:ln>
        </p:spPr>
        <p:txBody>
          <a:bodyPr wrap="square" lIns="0" tIns="0" rIns="0" bIns="0" rtlCol="0"/>
          <a:lstStyle/>
          <a:p/>
        </p:txBody>
      </p:sp>
      <p:sp>
        <p:nvSpPr>
          <p:cNvPr id="85" name="object 85"/>
          <p:cNvSpPr/>
          <p:nvPr/>
        </p:nvSpPr>
        <p:spPr>
          <a:xfrm>
            <a:off x="14040915" y="7166821"/>
            <a:ext cx="0" cy="72390"/>
          </a:xfrm>
          <a:custGeom>
            <a:avLst/>
            <a:gdLst/>
            <a:ahLst/>
            <a:cxnLst/>
            <a:rect l="l" t="t" r="r" b="b"/>
            <a:pathLst>
              <a:path h="72390">
                <a:moveTo>
                  <a:pt x="0" y="71976"/>
                </a:moveTo>
                <a:lnTo>
                  <a:pt x="0" y="0"/>
                </a:lnTo>
              </a:path>
            </a:pathLst>
          </a:custGeom>
          <a:ln w="11609">
            <a:solidFill>
              <a:srgbClr val="000000"/>
            </a:solidFill>
          </a:ln>
        </p:spPr>
        <p:txBody>
          <a:bodyPr wrap="square" lIns="0" tIns="0" rIns="0" bIns="0" rtlCol="0"/>
          <a:lstStyle/>
          <a:p/>
        </p:txBody>
      </p:sp>
      <p:sp>
        <p:nvSpPr>
          <p:cNvPr id="86" name="object 86"/>
          <p:cNvSpPr/>
          <p:nvPr/>
        </p:nvSpPr>
        <p:spPr>
          <a:xfrm>
            <a:off x="14040915" y="4155437"/>
            <a:ext cx="0" cy="72390"/>
          </a:xfrm>
          <a:custGeom>
            <a:avLst/>
            <a:gdLst/>
            <a:ahLst/>
            <a:cxnLst/>
            <a:rect l="l" t="t" r="r" b="b"/>
            <a:pathLst>
              <a:path h="72389">
                <a:moveTo>
                  <a:pt x="0" y="0"/>
                </a:moveTo>
                <a:lnTo>
                  <a:pt x="0" y="71976"/>
                </a:lnTo>
              </a:path>
            </a:pathLst>
          </a:custGeom>
          <a:ln w="11609">
            <a:solidFill>
              <a:srgbClr val="000000"/>
            </a:solidFill>
          </a:ln>
        </p:spPr>
        <p:txBody>
          <a:bodyPr wrap="square" lIns="0" tIns="0" rIns="0" bIns="0" rtlCol="0"/>
          <a:lstStyle/>
          <a:p/>
        </p:txBody>
      </p:sp>
      <p:sp>
        <p:nvSpPr>
          <p:cNvPr id="87" name="object 87"/>
          <p:cNvSpPr/>
          <p:nvPr/>
        </p:nvSpPr>
        <p:spPr>
          <a:xfrm>
            <a:off x="14187188" y="7092523"/>
            <a:ext cx="0" cy="146685"/>
          </a:xfrm>
          <a:custGeom>
            <a:avLst/>
            <a:gdLst/>
            <a:ahLst/>
            <a:cxnLst/>
            <a:rect l="l" t="t" r="r" b="b"/>
            <a:pathLst>
              <a:path h="146684">
                <a:moveTo>
                  <a:pt x="0" y="146273"/>
                </a:moveTo>
                <a:lnTo>
                  <a:pt x="0" y="0"/>
                </a:lnTo>
              </a:path>
            </a:pathLst>
          </a:custGeom>
          <a:ln w="3175">
            <a:solidFill>
              <a:srgbClr val="000000"/>
            </a:solidFill>
            <a:prstDash val="dash"/>
          </a:ln>
        </p:spPr>
        <p:txBody>
          <a:bodyPr wrap="square" lIns="0" tIns="0" rIns="0" bIns="0" rtlCol="0"/>
          <a:lstStyle/>
          <a:p/>
        </p:txBody>
      </p:sp>
      <p:sp>
        <p:nvSpPr>
          <p:cNvPr id="88" name="object 88"/>
          <p:cNvSpPr/>
          <p:nvPr/>
        </p:nvSpPr>
        <p:spPr>
          <a:xfrm>
            <a:off x="14187188" y="4155437"/>
            <a:ext cx="0" cy="232410"/>
          </a:xfrm>
          <a:custGeom>
            <a:avLst/>
            <a:gdLst/>
            <a:ahLst/>
            <a:cxnLst/>
            <a:rect l="l" t="t" r="r" b="b"/>
            <a:pathLst>
              <a:path h="232410">
                <a:moveTo>
                  <a:pt x="0" y="0"/>
                </a:moveTo>
                <a:lnTo>
                  <a:pt x="0" y="232180"/>
                </a:lnTo>
              </a:path>
            </a:pathLst>
          </a:custGeom>
          <a:ln w="3175">
            <a:solidFill>
              <a:srgbClr val="000000"/>
            </a:solidFill>
            <a:prstDash val="dash"/>
          </a:ln>
        </p:spPr>
        <p:txBody>
          <a:bodyPr wrap="square" lIns="0" tIns="0" rIns="0" bIns="0" rtlCol="0"/>
          <a:lstStyle/>
          <a:p/>
        </p:txBody>
      </p:sp>
      <p:sp>
        <p:nvSpPr>
          <p:cNvPr id="89" name="object 89"/>
          <p:cNvSpPr/>
          <p:nvPr/>
        </p:nvSpPr>
        <p:spPr>
          <a:xfrm>
            <a:off x="14187188" y="4680166"/>
            <a:ext cx="0" cy="330200"/>
          </a:xfrm>
          <a:custGeom>
            <a:avLst/>
            <a:gdLst/>
            <a:ahLst/>
            <a:cxnLst/>
            <a:rect l="l" t="t" r="r" b="b"/>
            <a:pathLst>
              <a:path h="330200">
                <a:moveTo>
                  <a:pt x="0" y="0"/>
                </a:moveTo>
                <a:lnTo>
                  <a:pt x="0" y="329696"/>
                </a:lnTo>
              </a:path>
            </a:pathLst>
          </a:custGeom>
          <a:ln w="3175">
            <a:solidFill>
              <a:srgbClr val="000000"/>
            </a:solidFill>
            <a:prstDash val="dash"/>
          </a:ln>
        </p:spPr>
        <p:txBody>
          <a:bodyPr wrap="square" lIns="0" tIns="0" rIns="0" bIns="0" rtlCol="0"/>
          <a:lstStyle/>
          <a:p/>
        </p:txBody>
      </p:sp>
      <p:sp>
        <p:nvSpPr>
          <p:cNvPr id="90" name="object 90"/>
          <p:cNvSpPr/>
          <p:nvPr/>
        </p:nvSpPr>
        <p:spPr>
          <a:xfrm>
            <a:off x="14187188" y="5302410"/>
            <a:ext cx="0" cy="629285"/>
          </a:xfrm>
          <a:custGeom>
            <a:avLst/>
            <a:gdLst/>
            <a:ahLst/>
            <a:cxnLst/>
            <a:rect l="l" t="t" r="r" b="b"/>
            <a:pathLst>
              <a:path h="629285">
                <a:moveTo>
                  <a:pt x="0" y="0"/>
                </a:moveTo>
                <a:lnTo>
                  <a:pt x="0" y="629209"/>
                </a:lnTo>
              </a:path>
            </a:pathLst>
          </a:custGeom>
          <a:ln w="3175">
            <a:solidFill>
              <a:srgbClr val="000000"/>
            </a:solidFill>
            <a:prstDash val="dash"/>
          </a:ln>
        </p:spPr>
        <p:txBody>
          <a:bodyPr wrap="square" lIns="0" tIns="0" rIns="0" bIns="0" rtlCol="0"/>
          <a:lstStyle/>
          <a:p/>
        </p:txBody>
      </p:sp>
      <p:sp>
        <p:nvSpPr>
          <p:cNvPr id="91" name="object 91"/>
          <p:cNvSpPr/>
          <p:nvPr/>
        </p:nvSpPr>
        <p:spPr>
          <a:xfrm>
            <a:off x="14187188" y="7092523"/>
            <a:ext cx="0" cy="146685"/>
          </a:xfrm>
          <a:custGeom>
            <a:avLst/>
            <a:gdLst/>
            <a:ahLst/>
            <a:cxnLst/>
            <a:rect l="l" t="t" r="r" b="b"/>
            <a:pathLst>
              <a:path h="146684">
                <a:moveTo>
                  <a:pt x="0" y="146273"/>
                </a:moveTo>
                <a:lnTo>
                  <a:pt x="0" y="0"/>
                </a:lnTo>
              </a:path>
            </a:pathLst>
          </a:custGeom>
          <a:ln w="11609">
            <a:solidFill>
              <a:srgbClr val="000000"/>
            </a:solidFill>
          </a:ln>
        </p:spPr>
        <p:txBody>
          <a:bodyPr wrap="square" lIns="0" tIns="0" rIns="0" bIns="0" rtlCol="0"/>
          <a:lstStyle/>
          <a:p/>
        </p:txBody>
      </p:sp>
      <p:sp>
        <p:nvSpPr>
          <p:cNvPr id="92" name="object 92"/>
          <p:cNvSpPr/>
          <p:nvPr/>
        </p:nvSpPr>
        <p:spPr>
          <a:xfrm>
            <a:off x="14187188" y="4155437"/>
            <a:ext cx="0" cy="146685"/>
          </a:xfrm>
          <a:custGeom>
            <a:avLst/>
            <a:gdLst/>
            <a:ahLst/>
            <a:cxnLst/>
            <a:rect l="l" t="t" r="r" b="b"/>
            <a:pathLst>
              <a:path h="146685">
                <a:moveTo>
                  <a:pt x="0" y="0"/>
                </a:moveTo>
                <a:lnTo>
                  <a:pt x="0" y="146273"/>
                </a:lnTo>
              </a:path>
            </a:pathLst>
          </a:custGeom>
          <a:ln w="11609">
            <a:solidFill>
              <a:srgbClr val="000000"/>
            </a:solidFill>
          </a:ln>
        </p:spPr>
        <p:txBody>
          <a:bodyPr wrap="square" lIns="0" tIns="0" rIns="0" bIns="0" rtlCol="0"/>
          <a:lstStyle/>
          <a:p/>
        </p:txBody>
      </p:sp>
      <p:sp>
        <p:nvSpPr>
          <p:cNvPr id="93" name="object 93"/>
          <p:cNvSpPr/>
          <p:nvPr/>
        </p:nvSpPr>
        <p:spPr>
          <a:xfrm>
            <a:off x="15141450" y="7166821"/>
            <a:ext cx="0" cy="72390"/>
          </a:xfrm>
          <a:custGeom>
            <a:avLst/>
            <a:gdLst/>
            <a:ahLst/>
            <a:cxnLst/>
            <a:rect l="l" t="t" r="r" b="b"/>
            <a:pathLst>
              <a:path h="72390">
                <a:moveTo>
                  <a:pt x="0" y="71976"/>
                </a:moveTo>
                <a:lnTo>
                  <a:pt x="0" y="0"/>
                </a:lnTo>
              </a:path>
            </a:pathLst>
          </a:custGeom>
          <a:ln w="11609">
            <a:solidFill>
              <a:srgbClr val="000000"/>
            </a:solidFill>
          </a:ln>
        </p:spPr>
        <p:txBody>
          <a:bodyPr wrap="square" lIns="0" tIns="0" rIns="0" bIns="0" rtlCol="0"/>
          <a:lstStyle/>
          <a:p/>
        </p:txBody>
      </p:sp>
      <p:sp>
        <p:nvSpPr>
          <p:cNvPr id="94" name="object 94"/>
          <p:cNvSpPr/>
          <p:nvPr/>
        </p:nvSpPr>
        <p:spPr>
          <a:xfrm>
            <a:off x="15141450" y="4155437"/>
            <a:ext cx="0" cy="72390"/>
          </a:xfrm>
          <a:custGeom>
            <a:avLst/>
            <a:gdLst/>
            <a:ahLst/>
            <a:cxnLst/>
            <a:rect l="l" t="t" r="r" b="b"/>
            <a:pathLst>
              <a:path h="72389">
                <a:moveTo>
                  <a:pt x="0" y="0"/>
                </a:moveTo>
                <a:lnTo>
                  <a:pt x="0" y="71976"/>
                </a:lnTo>
              </a:path>
            </a:pathLst>
          </a:custGeom>
          <a:ln w="11609">
            <a:solidFill>
              <a:srgbClr val="000000"/>
            </a:solidFill>
          </a:ln>
        </p:spPr>
        <p:txBody>
          <a:bodyPr wrap="square" lIns="0" tIns="0" rIns="0" bIns="0" rtlCol="0"/>
          <a:lstStyle/>
          <a:p/>
        </p:txBody>
      </p:sp>
      <p:sp>
        <p:nvSpPr>
          <p:cNvPr id="95" name="object 95"/>
          <p:cNvSpPr/>
          <p:nvPr/>
        </p:nvSpPr>
        <p:spPr>
          <a:xfrm>
            <a:off x="15701005" y="7166821"/>
            <a:ext cx="0" cy="72390"/>
          </a:xfrm>
          <a:custGeom>
            <a:avLst/>
            <a:gdLst/>
            <a:ahLst/>
            <a:cxnLst/>
            <a:rect l="l" t="t" r="r" b="b"/>
            <a:pathLst>
              <a:path h="72390">
                <a:moveTo>
                  <a:pt x="0" y="71976"/>
                </a:moveTo>
                <a:lnTo>
                  <a:pt x="0" y="0"/>
                </a:lnTo>
              </a:path>
            </a:pathLst>
          </a:custGeom>
          <a:ln w="11609">
            <a:solidFill>
              <a:srgbClr val="000000"/>
            </a:solidFill>
          </a:ln>
        </p:spPr>
        <p:txBody>
          <a:bodyPr wrap="square" lIns="0" tIns="0" rIns="0" bIns="0" rtlCol="0"/>
          <a:lstStyle/>
          <a:p/>
        </p:txBody>
      </p:sp>
      <p:sp>
        <p:nvSpPr>
          <p:cNvPr id="96" name="object 96"/>
          <p:cNvSpPr/>
          <p:nvPr/>
        </p:nvSpPr>
        <p:spPr>
          <a:xfrm>
            <a:off x="15701005" y="4155437"/>
            <a:ext cx="0" cy="72390"/>
          </a:xfrm>
          <a:custGeom>
            <a:avLst/>
            <a:gdLst/>
            <a:ahLst/>
            <a:cxnLst/>
            <a:rect l="l" t="t" r="r" b="b"/>
            <a:pathLst>
              <a:path h="72389">
                <a:moveTo>
                  <a:pt x="0" y="0"/>
                </a:moveTo>
                <a:lnTo>
                  <a:pt x="0" y="71976"/>
                </a:lnTo>
              </a:path>
            </a:pathLst>
          </a:custGeom>
          <a:ln w="11609">
            <a:solidFill>
              <a:srgbClr val="000000"/>
            </a:solidFill>
          </a:ln>
        </p:spPr>
        <p:txBody>
          <a:bodyPr wrap="square" lIns="0" tIns="0" rIns="0" bIns="0" rtlCol="0"/>
          <a:lstStyle/>
          <a:p/>
        </p:txBody>
      </p:sp>
      <p:sp>
        <p:nvSpPr>
          <p:cNvPr id="97" name="object 97"/>
          <p:cNvSpPr/>
          <p:nvPr/>
        </p:nvSpPr>
        <p:spPr>
          <a:xfrm>
            <a:off x="16098035" y="7166821"/>
            <a:ext cx="0" cy="72390"/>
          </a:xfrm>
          <a:custGeom>
            <a:avLst/>
            <a:gdLst/>
            <a:ahLst/>
            <a:cxnLst/>
            <a:rect l="l" t="t" r="r" b="b"/>
            <a:pathLst>
              <a:path h="72390">
                <a:moveTo>
                  <a:pt x="0" y="71976"/>
                </a:moveTo>
                <a:lnTo>
                  <a:pt x="0" y="0"/>
                </a:lnTo>
              </a:path>
            </a:pathLst>
          </a:custGeom>
          <a:ln w="11609">
            <a:solidFill>
              <a:srgbClr val="000000"/>
            </a:solidFill>
          </a:ln>
        </p:spPr>
        <p:txBody>
          <a:bodyPr wrap="square" lIns="0" tIns="0" rIns="0" bIns="0" rtlCol="0"/>
          <a:lstStyle/>
          <a:p/>
        </p:txBody>
      </p:sp>
      <p:sp>
        <p:nvSpPr>
          <p:cNvPr id="98" name="object 98"/>
          <p:cNvSpPr/>
          <p:nvPr/>
        </p:nvSpPr>
        <p:spPr>
          <a:xfrm>
            <a:off x="16098035" y="4155437"/>
            <a:ext cx="0" cy="72390"/>
          </a:xfrm>
          <a:custGeom>
            <a:avLst/>
            <a:gdLst/>
            <a:ahLst/>
            <a:cxnLst/>
            <a:rect l="l" t="t" r="r" b="b"/>
            <a:pathLst>
              <a:path h="72389">
                <a:moveTo>
                  <a:pt x="0" y="0"/>
                </a:moveTo>
                <a:lnTo>
                  <a:pt x="0" y="71976"/>
                </a:lnTo>
              </a:path>
            </a:pathLst>
          </a:custGeom>
          <a:ln w="11609">
            <a:solidFill>
              <a:srgbClr val="000000"/>
            </a:solidFill>
          </a:ln>
        </p:spPr>
        <p:txBody>
          <a:bodyPr wrap="square" lIns="0" tIns="0" rIns="0" bIns="0" rtlCol="0"/>
          <a:lstStyle/>
          <a:p/>
        </p:txBody>
      </p:sp>
      <p:sp>
        <p:nvSpPr>
          <p:cNvPr id="99" name="object 99"/>
          <p:cNvSpPr/>
          <p:nvPr/>
        </p:nvSpPr>
        <p:spPr>
          <a:xfrm>
            <a:off x="16406835" y="7166821"/>
            <a:ext cx="0" cy="72390"/>
          </a:xfrm>
          <a:custGeom>
            <a:avLst/>
            <a:gdLst/>
            <a:ahLst/>
            <a:cxnLst/>
            <a:rect l="l" t="t" r="r" b="b"/>
            <a:pathLst>
              <a:path h="72390">
                <a:moveTo>
                  <a:pt x="0" y="71976"/>
                </a:moveTo>
                <a:lnTo>
                  <a:pt x="0" y="0"/>
                </a:lnTo>
              </a:path>
            </a:pathLst>
          </a:custGeom>
          <a:ln w="11609">
            <a:solidFill>
              <a:srgbClr val="000000"/>
            </a:solidFill>
          </a:ln>
        </p:spPr>
        <p:txBody>
          <a:bodyPr wrap="square" lIns="0" tIns="0" rIns="0" bIns="0" rtlCol="0"/>
          <a:lstStyle/>
          <a:p/>
        </p:txBody>
      </p:sp>
      <p:sp>
        <p:nvSpPr>
          <p:cNvPr id="100" name="object 100"/>
          <p:cNvSpPr/>
          <p:nvPr/>
        </p:nvSpPr>
        <p:spPr>
          <a:xfrm>
            <a:off x="16406835" y="4155437"/>
            <a:ext cx="0" cy="72390"/>
          </a:xfrm>
          <a:custGeom>
            <a:avLst/>
            <a:gdLst/>
            <a:ahLst/>
            <a:cxnLst/>
            <a:rect l="l" t="t" r="r" b="b"/>
            <a:pathLst>
              <a:path h="72389">
                <a:moveTo>
                  <a:pt x="0" y="0"/>
                </a:moveTo>
                <a:lnTo>
                  <a:pt x="0" y="71976"/>
                </a:lnTo>
              </a:path>
            </a:pathLst>
          </a:custGeom>
          <a:ln w="11609">
            <a:solidFill>
              <a:srgbClr val="000000"/>
            </a:solidFill>
          </a:ln>
        </p:spPr>
        <p:txBody>
          <a:bodyPr wrap="square" lIns="0" tIns="0" rIns="0" bIns="0" rtlCol="0"/>
          <a:lstStyle/>
          <a:p/>
        </p:txBody>
      </p:sp>
      <p:sp>
        <p:nvSpPr>
          <p:cNvPr id="101" name="object 101"/>
          <p:cNvSpPr/>
          <p:nvPr/>
        </p:nvSpPr>
        <p:spPr>
          <a:xfrm>
            <a:off x="16657590" y="7166821"/>
            <a:ext cx="0" cy="72390"/>
          </a:xfrm>
          <a:custGeom>
            <a:avLst/>
            <a:gdLst/>
            <a:ahLst/>
            <a:cxnLst/>
            <a:rect l="l" t="t" r="r" b="b"/>
            <a:pathLst>
              <a:path h="72390">
                <a:moveTo>
                  <a:pt x="0" y="71976"/>
                </a:moveTo>
                <a:lnTo>
                  <a:pt x="0" y="0"/>
                </a:lnTo>
              </a:path>
            </a:pathLst>
          </a:custGeom>
          <a:ln w="11609">
            <a:solidFill>
              <a:srgbClr val="000000"/>
            </a:solidFill>
          </a:ln>
        </p:spPr>
        <p:txBody>
          <a:bodyPr wrap="square" lIns="0" tIns="0" rIns="0" bIns="0" rtlCol="0"/>
          <a:lstStyle/>
          <a:p/>
        </p:txBody>
      </p:sp>
      <p:sp>
        <p:nvSpPr>
          <p:cNvPr id="102" name="object 102"/>
          <p:cNvSpPr/>
          <p:nvPr/>
        </p:nvSpPr>
        <p:spPr>
          <a:xfrm>
            <a:off x="16657590" y="4155437"/>
            <a:ext cx="0" cy="72390"/>
          </a:xfrm>
          <a:custGeom>
            <a:avLst/>
            <a:gdLst/>
            <a:ahLst/>
            <a:cxnLst/>
            <a:rect l="l" t="t" r="r" b="b"/>
            <a:pathLst>
              <a:path h="72389">
                <a:moveTo>
                  <a:pt x="0" y="0"/>
                </a:moveTo>
                <a:lnTo>
                  <a:pt x="0" y="71976"/>
                </a:lnTo>
              </a:path>
            </a:pathLst>
          </a:custGeom>
          <a:ln w="11609">
            <a:solidFill>
              <a:srgbClr val="000000"/>
            </a:solidFill>
          </a:ln>
        </p:spPr>
        <p:txBody>
          <a:bodyPr wrap="square" lIns="0" tIns="0" rIns="0" bIns="0" rtlCol="0"/>
          <a:lstStyle/>
          <a:p/>
        </p:txBody>
      </p:sp>
      <p:sp>
        <p:nvSpPr>
          <p:cNvPr id="103" name="object 103"/>
          <p:cNvSpPr/>
          <p:nvPr/>
        </p:nvSpPr>
        <p:spPr>
          <a:xfrm>
            <a:off x="16871198" y="7166821"/>
            <a:ext cx="0" cy="72390"/>
          </a:xfrm>
          <a:custGeom>
            <a:avLst/>
            <a:gdLst/>
            <a:ahLst/>
            <a:cxnLst/>
            <a:rect l="l" t="t" r="r" b="b"/>
            <a:pathLst>
              <a:path h="72390">
                <a:moveTo>
                  <a:pt x="0" y="71976"/>
                </a:moveTo>
                <a:lnTo>
                  <a:pt x="0" y="0"/>
                </a:lnTo>
              </a:path>
            </a:pathLst>
          </a:custGeom>
          <a:ln w="11609">
            <a:solidFill>
              <a:srgbClr val="000000"/>
            </a:solidFill>
          </a:ln>
        </p:spPr>
        <p:txBody>
          <a:bodyPr wrap="square" lIns="0" tIns="0" rIns="0" bIns="0" rtlCol="0"/>
          <a:lstStyle/>
          <a:p/>
        </p:txBody>
      </p:sp>
      <p:sp>
        <p:nvSpPr>
          <p:cNvPr id="104" name="object 104"/>
          <p:cNvSpPr/>
          <p:nvPr/>
        </p:nvSpPr>
        <p:spPr>
          <a:xfrm>
            <a:off x="16871198" y="4155437"/>
            <a:ext cx="0" cy="72390"/>
          </a:xfrm>
          <a:custGeom>
            <a:avLst/>
            <a:gdLst/>
            <a:ahLst/>
            <a:cxnLst/>
            <a:rect l="l" t="t" r="r" b="b"/>
            <a:pathLst>
              <a:path h="72389">
                <a:moveTo>
                  <a:pt x="0" y="0"/>
                </a:moveTo>
                <a:lnTo>
                  <a:pt x="0" y="71976"/>
                </a:lnTo>
              </a:path>
            </a:pathLst>
          </a:custGeom>
          <a:ln w="11609">
            <a:solidFill>
              <a:srgbClr val="000000"/>
            </a:solidFill>
          </a:ln>
        </p:spPr>
        <p:txBody>
          <a:bodyPr wrap="square" lIns="0" tIns="0" rIns="0" bIns="0" rtlCol="0"/>
          <a:lstStyle/>
          <a:p/>
        </p:txBody>
      </p:sp>
      <p:sp>
        <p:nvSpPr>
          <p:cNvPr id="105" name="object 105"/>
          <p:cNvSpPr/>
          <p:nvPr/>
        </p:nvSpPr>
        <p:spPr>
          <a:xfrm>
            <a:off x="17054619" y="7166821"/>
            <a:ext cx="0" cy="72390"/>
          </a:xfrm>
          <a:custGeom>
            <a:avLst/>
            <a:gdLst/>
            <a:ahLst/>
            <a:cxnLst/>
            <a:rect l="l" t="t" r="r" b="b"/>
            <a:pathLst>
              <a:path h="72390">
                <a:moveTo>
                  <a:pt x="0" y="71976"/>
                </a:moveTo>
                <a:lnTo>
                  <a:pt x="0" y="0"/>
                </a:lnTo>
              </a:path>
            </a:pathLst>
          </a:custGeom>
          <a:ln w="11609">
            <a:solidFill>
              <a:srgbClr val="000000"/>
            </a:solidFill>
          </a:ln>
        </p:spPr>
        <p:txBody>
          <a:bodyPr wrap="square" lIns="0" tIns="0" rIns="0" bIns="0" rtlCol="0"/>
          <a:lstStyle/>
          <a:p/>
        </p:txBody>
      </p:sp>
      <p:sp>
        <p:nvSpPr>
          <p:cNvPr id="106" name="object 106"/>
          <p:cNvSpPr/>
          <p:nvPr/>
        </p:nvSpPr>
        <p:spPr>
          <a:xfrm>
            <a:off x="17054619" y="4155437"/>
            <a:ext cx="0" cy="72390"/>
          </a:xfrm>
          <a:custGeom>
            <a:avLst/>
            <a:gdLst/>
            <a:ahLst/>
            <a:cxnLst/>
            <a:rect l="l" t="t" r="r" b="b"/>
            <a:pathLst>
              <a:path h="72389">
                <a:moveTo>
                  <a:pt x="0" y="0"/>
                </a:moveTo>
                <a:lnTo>
                  <a:pt x="0" y="71976"/>
                </a:lnTo>
              </a:path>
            </a:pathLst>
          </a:custGeom>
          <a:ln w="11609">
            <a:solidFill>
              <a:srgbClr val="000000"/>
            </a:solidFill>
          </a:ln>
        </p:spPr>
        <p:txBody>
          <a:bodyPr wrap="square" lIns="0" tIns="0" rIns="0" bIns="0" rtlCol="0"/>
          <a:lstStyle/>
          <a:p/>
        </p:txBody>
      </p:sp>
      <p:sp>
        <p:nvSpPr>
          <p:cNvPr id="107" name="object 107"/>
          <p:cNvSpPr/>
          <p:nvPr/>
        </p:nvSpPr>
        <p:spPr>
          <a:xfrm>
            <a:off x="17217145" y="7166821"/>
            <a:ext cx="0" cy="72390"/>
          </a:xfrm>
          <a:custGeom>
            <a:avLst/>
            <a:gdLst/>
            <a:ahLst/>
            <a:cxnLst/>
            <a:rect l="l" t="t" r="r" b="b"/>
            <a:pathLst>
              <a:path h="72390">
                <a:moveTo>
                  <a:pt x="0" y="71976"/>
                </a:moveTo>
                <a:lnTo>
                  <a:pt x="0" y="0"/>
                </a:lnTo>
              </a:path>
            </a:pathLst>
          </a:custGeom>
          <a:ln w="11609">
            <a:solidFill>
              <a:srgbClr val="000000"/>
            </a:solidFill>
          </a:ln>
        </p:spPr>
        <p:txBody>
          <a:bodyPr wrap="square" lIns="0" tIns="0" rIns="0" bIns="0" rtlCol="0"/>
          <a:lstStyle/>
          <a:p/>
        </p:txBody>
      </p:sp>
      <p:sp>
        <p:nvSpPr>
          <p:cNvPr id="108" name="object 108"/>
          <p:cNvSpPr/>
          <p:nvPr/>
        </p:nvSpPr>
        <p:spPr>
          <a:xfrm>
            <a:off x="17217145" y="4155437"/>
            <a:ext cx="0" cy="72390"/>
          </a:xfrm>
          <a:custGeom>
            <a:avLst/>
            <a:gdLst/>
            <a:ahLst/>
            <a:cxnLst/>
            <a:rect l="l" t="t" r="r" b="b"/>
            <a:pathLst>
              <a:path h="72389">
                <a:moveTo>
                  <a:pt x="0" y="0"/>
                </a:moveTo>
                <a:lnTo>
                  <a:pt x="0" y="71976"/>
                </a:lnTo>
              </a:path>
            </a:pathLst>
          </a:custGeom>
          <a:ln w="11609">
            <a:solidFill>
              <a:srgbClr val="000000"/>
            </a:solidFill>
          </a:ln>
        </p:spPr>
        <p:txBody>
          <a:bodyPr wrap="square" lIns="0" tIns="0" rIns="0" bIns="0" rtlCol="0"/>
          <a:lstStyle/>
          <a:p/>
        </p:txBody>
      </p:sp>
      <p:sp>
        <p:nvSpPr>
          <p:cNvPr id="109" name="object 109"/>
          <p:cNvSpPr/>
          <p:nvPr/>
        </p:nvSpPr>
        <p:spPr>
          <a:xfrm>
            <a:off x="17363420" y="4155437"/>
            <a:ext cx="0" cy="541020"/>
          </a:xfrm>
          <a:custGeom>
            <a:avLst/>
            <a:gdLst/>
            <a:ahLst/>
            <a:cxnLst/>
            <a:rect l="l" t="t" r="r" b="b"/>
            <a:pathLst>
              <a:path h="541020">
                <a:moveTo>
                  <a:pt x="0" y="0"/>
                </a:moveTo>
                <a:lnTo>
                  <a:pt x="0" y="540981"/>
                </a:lnTo>
              </a:path>
            </a:pathLst>
          </a:custGeom>
          <a:ln w="3175">
            <a:solidFill>
              <a:srgbClr val="000000"/>
            </a:solidFill>
            <a:prstDash val="dash"/>
          </a:ln>
        </p:spPr>
        <p:txBody>
          <a:bodyPr wrap="square" lIns="0" tIns="0" rIns="0" bIns="0" rtlCol="0"/>
          <a:lstStyle/>
          <a:p/>
        </p:txBody>
      </p:sp>
      <p:sp>
        <p:nvSpPr>
          <p:cNvPr id="110" name="object 110"/>
          <p:cNvSpPr/>
          <p:nvPr/>
        </p:nvSpPr>
        <p:spPr>
          <a:xfrm>
            <a:off x="17363420" y="5135240"/>
            <a:ext cx="0" cy="2103755"/>
          </a:xfrm>
          <a:custGeom>
            <a:avLst/>
            <a:gdLst/>
            <a:ahLst/>
            <a:cxnLst/>
            <a:rect l="l" t="t" r="r" b="b"/>
            <a:pathLst>
              <a:path h="2103754">
                <a:moveTo>
                  <a:pt x="0" y="0"/>
                </a:moveTo>
                <a:lnTo>
                  <a:pt x="0" y="2103557"/>
                </a:lnTo>
              </a:path>
            </a:pathLst>
          </a:custGeom>
          <a:ln w="3175">
            <a:solidFill>
              <a:srgbClr val="000000"/>
            </a:solidFill>
            <a:prstDash val="dash"/>
          </a:ln>
        </p:spPr>
        <p:txBody>
          <a:bodyPr wrap="square" lIns="0" tIns="0" rIns="0" bIns="0" rtlCol="0"/>
          <a:lstStyle/>
          <a:p/>
        </p:txBody>
      </p:sp>
      <p:sp>
        <p:nvSpPr>
          <p:cNvPr id="111" name="object 111"/>
          <p:cNvSpPr/>
          <p:nvPr/>
        </p:nvSpPr>
        <p:spPr>
          <a:xfrm>
            <a:off x="17363420" y="7092523"/>
            <a:ext cx="0" cy="146685"/>
          </a:xfrm>
          <a:custGeom>
            <a:avLst/>
            <a:gdLst/>
            <a:ahLst/>
            <a:cxnLst/>
            <a:rect l="l" t="t" r="r" b="b"/>
            <a:pathLst>
              <a:path h="146684">
                <a:moveTo>
                  <a:pt x="0" y="146273"/>
                </a:moveTo>
                <a:lnTo>
                  <a:pt x="0" y="0"/>
                </a:lnTo>
              </a:path>
            </a:pathLst>
          </a:custGeom>
          <a:ln w="11609">
            <a:solidFill>
              <a:srgbClr val="000000"/>
            </a:solidFill>
          </a:ln>
        </p:spPr>
        <p:txBody>
          <a:bodyPr wrap="square" lIns="0" tIns="0" rIns="0" bIns="0" rtlCol="0"/>
          <a:lstStyle/>
          <a:p/>
        </p:txBody>
      </p:sp>
      <p:sp>
        <p:nvSpPr>
          <p:cNvPr id="112" name="object 112"/>
          <p:cNvSpPr/>
          <p:nvPr/>
        </p:nvSpPr>
        <p:spPr>
          <a:xfrm>
            <a:off x="17363420" y="4155437"/>
            <a:ext cx="0" cy="146685"/>
          </a:xfrm>
          <a:custGeom>
            <a:avLst/>
            <a:gdLst/>
            <a:ahLst/>
            <a:cxnLst/>
            <a:rect l="l" t="t" r="r" b="b"/>
            <a:pathLst>
              <a:path h="146685">
                <a:moveTo>
                  <a:pt x="0" y="0"/>
                </a:moveTo>
                <a:lnTo>
                  <a:pt x="0" y="146273"/>
                </a:lnTo>
              </a:path>
            </a:pathLst>
          </a:custGeom>
          <a:ln w="11609">
            <a:solidFill>
              <a:srgbClr val="000000"/>
            </a:solidFill>
          </a:ln>
        </p:spPr>
        <p:txBody>
          <a:bodyPr wrap="square" lIns="0" tIns="0" rIns="0" bIns="0" rtlCol="0"/>
          <a:lstStyle/>
          <a:p/>
        </p:txBody>
      </p:sp>
      <p:sp>
        <p:nvSpPr>
          <p:cNvPr id="113" name="object 113"/>
          <p:cNvSpPr txBox="1"/>
          <p:nvPr/>
        </p:nvSpPr>
        <p:spPr>
          <a:xfrm>
            <a:off x="16647724" y="7477540"/>
            <a:ext cx="1593215" cy="721995"/>
          </a:xfrm>
          <a:prstGeom prst="rect">
            <a:avLst/>
          </a:prstGeom>
        </p:spPr>
        <p:txBody>
          <a:bodyPr vert="horz" wrap="square" lIns="0" tIns="15240" rIns="0" bIns="0" rtlCol="0">
            <a:spAutoFit/>
          </a:bodyPr>
          <a:lstStyle/>
          <a:p>
            <a:pPr marL="38100">
              <a:lnSpc>
                <a:spcPct val="100000"/>
              </a:lnSpc>
              <a:spcBef>
                <a:spcPts val="120"/>
              </a:spcBef>
            </a:pPr>
            <a:r>
              <a:rPr sz="4550" spc="5" dirty="0">
                <a:latin typeface="Arial" panose="020B0604020202020204"/>
                <a:cs typeface="Arial" panose="020B0604020202020204"/>
              </a:rPr>
              <a:t>1x10</a:t>
            </a:r>
            <a:r>
              <a:rPr sz="5475" spc="7" baseline="35000" dirty="0">
                <a:latin typeface="Arial" panose="020B0604020202020204"/>
                <a:cs typeface="Arial" panose="020B0604020202020204"/>
              </a:rPr>
              <a:t>6</a:t>
            </a:r>
            <a:endParaRPr sz="5475" baseline="35000">
              <a:latin typeface="Arial" panose="020B0604020202020204"/>
              <a:cs typeface="Arial" panose="020B0604020202020204"/>
            </a:endParaRPr>
          </a:p>
        </p:txBody>
      </p:sp>
      <p:sp>
        <p:nvSpPr>
          <p:cNvPr id="114" name="object 114"/>
          <p:cNvSpPr/>
          <p:nvPr/>
        </p:nvSpPr>
        <p:spPr>
          <a:xfrm>
            <a:off x="4653847" y="4155437"/>
            <a:ext cx="12710160" cy="3083560"/>
          </a:xfrm>
          <a:custGeom>
            <a:avLst/>
            <a:gdLst/>
            <a:ahLst/>
            <a:cxnLst/>
            <a:rect l="l" t="t" r="r" b="b"/>
            <a:pathLst>
              <a:path w="12710160" h="3083559">
                <a:moveTo>
                  <a:pt x="0" y="3083360"/>
                </a:moveTo>
                <a:lnTo>
                  <a:pt x="12709573" y="3083360"/>
                </a:lnTo>
                <a:lnTo>
                  <a:pt x="12709573" y="0"/>
                </a:lnTo>
                <a:lnTo>
                  <a:pt x="0" y="0"/>
                </a:lnTo>
                <a:lnTo>
                  <a:pt x="0" y="3083360"/>
                </a:lnTo>
                <a:close/>
              </a:path>
            </a:pathLst>
          </a:custGeom>
          <a:ln w="23218">
            <a:solidFill>
              <a:srgbClr val="000000"/>
            </a:solidFill>
          </a:ln>
        </p:spPr>
        <p:txBody>
          <a:bodyPr wrap="square" lIns="0" tIns="0" rIns="0" bIns="0" rtlCol="0"/>
          <a:lstStyle/>
          <a:p/>
        </p:txBody>
      </p:sp>
      <p:sp>
        <p:nvSpPr>
          <p:cNvPr id="115" name="object 115"/>
          <p:cNvSpPr txBox="1"/>
          <p:nvPr/>
        </p:nvSpPr>
        <p:spPr>
          <a:xfrm>
            <a:off x="2007438" y="4494198"/>
            <a:ext cx="606425" cy="3218815"/>
          </a:xfrm>
          <a:prstGeom prst="rect">
            <a:avLst/>
          </a:prstGeom>
        </p:spPr>
        <p:txBody>
          <a:bodyPr vert="vert270" wrap="square" lIns="0" tIns="0" rIns="0" bIns="0" rtlCol="0">
            <a:spAutoFit/>
          </a:bodyPr>
          <a:lstStyle/>
          <a:p>
            <a:pPr marL="12700">
              <a:lnSpc>
                <a:spcPts val="4530"/>
              </a:lnSpc>
            </a:pPr>
            <a:r>
              <a:rPr sz="4550" spc="10" dirty="0">
                <a:latin typeface="Arial" panose="020B0604020202020204"/>
                <a:cs typeface="Arial" panose="020B0604020202020204"/>
              </a:rPr>
              <a:t>Rate</a:t>
            </a:r>
            <a:r>
              <a:rPr sz="4550" spc="-85" dirty="0">
                <a:latin typeface="Arial" panose="020B0604020202020204"/>
                <a:cs typeface="Arial" panose="020B0604020202020204"/>
              </a:rPr>
              <a:t> </a:t>
            </a:r>
            <a:r>
              <a:rPr sz="4550" spc="10" dirty="0">
                <a:latin typeface="Arial" panose="020B0604020202020204"/>
                <a:cs typeface="Arial" panose="020B0604020202020204"/>
              </a:rPr>
              <a:t>(Mbps)</a:t>
            </a:r>
            <a:endParaRPr sz="4550">
              <a:latin typeface="Arial" panose="020B0604020202020204"/>
              <a:cs typeface="Arial" panose="020B0604020202020204"/>
            </a:endParaRPr>
          </a:p>
        </p:txBody>
      </p:sp>
      <p:sp>
        <p:nvSpPr>
          <p:cNvPr id="116" name="object 116"/>
          <p:cNvSpPr/>
          <p:nvPr/>
        </p:nvSpPr>
        <p:spPr>
          <a:xfrm>
            <a:off x="16042312" y="6221846"/>
            <a:ext cx="624840" cy="0"/>
          </a:xfrm>
          <a:custGeom>
            <a:avLst/>
            <a:gdLst/>
            <a:ahLst/>
            <a:cxnLst/>
            <a:rect l="l" t="t" r="r" b="b"/>
            <a:pathLst>
              <a:path w="624840">
                <a:moveTo>
                  <a:pt x="0" y="0"/>
                </a:moveTo>
                <a:lnTo>
                  <a:pt x="624566" y="0"/>
                </a:lnTo>
              </a:path>
            </a:pathLst>
          </a:custGeom>
          <a:ln w="69654">
            <a:solidFill>
              <a:srgbClr val="A8A8A8"/>
            </a:solidFill>
          </a:ln>
        </p:spPr>
        <p:txBody>
          <a:bodyPr wrap="square" lIns="0" tIns="0" rIns="0" bIns="0" rtlCol="0"/>
          <a:lstStyle/>
          <a:p/>
        </p:txBody>
      </p:sp>
      <p:sp>
        <p:nvSpPr>
          <p:cNvPr id="117" name="object 117"/>
          <p:cNvSpPr/>
          <p:nvPr/>
        </p:nvSpPr>
        <p:spPr>
          <a:xfrm>
            <a:off x="15127520" y="6221846"/>
            <a:ext cx="622300" cy="0"/>
          </a:xfrm>
          <a:custGeom>
            <a:avLst/>
            <a:gdLst/>
            <a:ahLst/>
            <a:cxnLst/>
            <a:rect l="l" t="t" r="r" b="b"/>
            <a:pathLst>
              <a:path w="622300">
                <a:moveTo>
                  <a:pt x="0" y="0"/>
                </a:moveTo>
                <a:lnTo>
                  <a:pt x="622244" y="0"/>
                </a:lnTo>
              </a:path>
            </a:pathLst>
          </a:custGeom>
          <a:ln w="69654">
            <a:solidFill>
              <a:srgbClr val="A8A8A8"/>
            </a:solidFill>
          </a:ln>
        </p:spPr>
        <p:txBody>
          <a:bodyPr wrap="square" lIns="0" tIns="0" rIns="0" bIns="0" rtlCol="0"/>
          <a:lstStyle/>
          <a:p/>
        </p:txBody>
      </p:sp>
      <p:sp>
        <p:nvSpPr>
          <p:cNvPr id="118" name="object 118"/>
          <p:cNvSpPr/>
          <p:nvPr/>
        </p:nvSpPr>
        <p:spPr>
          <a:xfrm>
            <a:off x="4653847" y="4157759"/>
            <a:ext cx="12710160" cy="685165"/>
          </a:xfrm>
          <a:custGeom>
            <a:avLst/>
            <a:gdLst/>
            <a:ahLst/>
            <a:cxnLst/>
            <a:rect l="l" t="t" r="r" b="b"/>
            <a:pathLst>
              <a:path w="12710160" h="685164">
                <a:moveTo>
                  <a:pt x="0" y="0"/>
                </a:moveTo>
                <a:lnTo>
                  <a:pt x="3176232" y="4643"/>
                </a:lnTo>
                <a:lnTo>
                  <a:pt x="4441617" y="18574"/>
                </a:lnTo>
                <a:lnTo>
                  <a:pt x="5398201" y="364523"/>
                </a:lnTo>
                <a:lnTo>
                  <a:pt x="5957757" y="199675"/>
                </a:lnTo>
                <a:lnTo>
                  <a:pt x="6354786" y="322731"/>
                </a:lnTo>
                <a:lnTo>
                  <a:pt x="9533340" y="376132"/>
                </a:lnTo>
                <a:lnTo>
                  <a:pt x="12709573" y="684933"/>
                </a:lnTo>
              </a:path>
            </a:pathLst>
          </a:custGeom>
          <a:ln w="69654">
            <a:solidFill>
              <a:srgbClr val="A8A8A8"/>
            </a:solidFill>
          </a:ln>
        </p:spPr>
        <p:txBody>
          <a:bodyPr wrap="square" lIns="0" tIns="0" rIns="0" bIns="0" rtlCol="0"/>
          <a:lstStyle/>
          <a:p/>
        </p:txBody>
      </p:sp>
      <p:sp>
        <p:nvSpPr>
          <p:cNvPr id="119" name="object 119"/>
          <p:cNvSpPr/>
          <p:nvPr/>
        </p:nvSpPr>
        <p:spPr>
          <a:xfrm>
            <a:off x="4507573" y="4011485"/>
            <a:ext cx="292735" cy="292735"/>
          </a:xfrm>
          <a:custGeom>
            <a:avLst/>
            <a:gdLst/>
            <a:ahLst/>
            <a:cxnLst/>
            <a:rect l="l" t="t" r="r" b="b"/>
            <a:pathLst>
              <a:path w="292735" h="292735">
                <a:moveTo>
                  <a:pt x="0" y="0"/>
                </a:moveTo>
                <a:lnTo>
                  <a:pt x="292547" y="292547"/>
                </a:lnTo>
              </a:path>
            </a:pathLst>
          </a:custGeom>
          <a:ln w="69654">
            <a:solidFill>
              <a:srgbClr val="A8A8A8"/>
            </a:solidFill>
          </a:ln>
        </p:spPr>
        <p:txBody>
          <a:bodyPr wrap="square" lIns="0" tIns="0" rIns="0" bIns="0" rtlCol="0"/>
          <a:lstStyle/>
          <a:p/>
        </p:txBody>
      </p:sp>
      <p:sp>
        <p:nvSpPr>
          <p:cNvPr id="120" name="object 120"/>
          <p:cNvSpPr/>
          <p:nvPr/>
        </p:nvSpPr>
        <p:spPr>
          <a:xfrm>
            <a:off x="4507573" y="4011485"/>
            <a:ext cx="292735" cy="292735"/>
          </a:xfrm>
          <a:custGeom>
            <a:avLst/>
            <a:gdLst/>
            <a:ahLst/>
            <a:cxnLst/>
            <a:rect l="l" t="t" r="r" b="b"/>
            <a:pathLst>
              <a:path w="292735" h="292735">
                <a:moveTo>
                  <a:pt x="0" y="292547"/>
                </a:moveTo>
                <a:lnTo>
                  <a:pt x="292547" y="0"/>
                </a:lnTo>
              </a:path>
            </a:pathLst>
          </a:custGeom>
          <a:ln w="69654">
            <a:solidFill>
              <a:srgbClr val="A8A8A8"/>
            </a:solidFill>
          </a:ln>
        </p:spPr>
        <p:txBody>
          <a:bodyPr wrap="square" lIns="0" tIns="0" rIns="0" bIns="0" rtlCol="0"/>
          <a:lstStyle/>
          <a:p/>
        </p:txBody>
      </p:sp>
      <p:sp>
        <p:nvSpPr>
          <p:cNvPr id="121" name="object 121"/>
          <p:cNvSpPr/>
          <p:nvPr/>
        </p:nvSpPr>
        <p:spPr>
          <a:xfrm>
            <a:off x="7830080" y="4016129"/>
            <a:ext cx="0" cy="111760"/>
          </a:xfrm>
          <a:custGeom>
            <a:avLst/>
            <a:gdLst/>
            <a:ahLst/>
            <a:cxnLst/>
            <a:rect l="l" t="t" r="r" b="b"/>
            <a:pathLst>
              <a:path h="111760">
                <a:moveTo>
                  <a:pt x="0" y="0"/>
                </a:moveTo>
                <a:lnTo>
                  <a:pt x="0" y="111446"/>
                </a:lnTo>
              </a:path>
            </a:pathLst>
          </a:custGeom>
          <a:ln w="69654">
            <a:solidFill>
              <a:srgbClr val="A8A8A8"/>
            </a:solidFill>
          </a:ln>
        </p:spPr>
        <p:txBody>
          <a:bodyPr wrap="square" lIns="0" tIns="0" rIns="0" bIns="0" rtlCol="0"/>
          <a:lstStyle/>
          <a:p/>
        </p:txBody>
      </p:sp>
      <p:sp>
        <p:nvSpPr>
          <p:cNvPr id="122" name="object 122"/>
          <p:cNvSpPr/>
          <p:nvPr/>
        </p:nvSpPr>
        <p:spPr>
          <a:xfrm>
            <a:off x="7795252" y="4274692"/>
            <a:ext cx="69850" cy="0"/>
          </a:xfrm>
          <a:custGeom>
            <a:avLst/>
            <a:gdLst/>
            <a:ahLst/>
            <a:cxnLst/>
            <a:rect l="l" t="t" r="r" b="b"/>
            <a:pathLst>
              <a:path w="69850">
                <a:moveTo>
                  <a:pt x="0" y="0"/>
                </a:moveTo>
                <a:lnTo>
                  <a:pt x="69654" y="0"/>
                </a:lnTo>
              </a:path>
            </a:pathLst>
          </a:custGeom>
          <a:ln w="67968">
            <a:solidFill>
              <a:srgbClr val="A8A8A8"/>
            </a:solidFill>
          </a:ln>
        </p:spPr>
        <p:txBody>
          <a:bodyPr wrap="square" lIns="0" tIns="0" rIns="0" bIns="0" rtlCol="0"/>
          <a:lstStyle/>
          <a:p/>
        </p:txBody>
      </p:sp>
      <p:sp>
        <p:nvSpPr>
          <p:cNvPr id="123" name="object 123"/>
          <p:cNvSpPr/>
          <p:nvPr/>
        </p:nvSpPr>
        <p:spPr>
          <a:xfrm>
            <a:off x="7683806" y="4131788"/>
            <a:ext cx="292735" cy="0"/>
          </a:xfrm>
          <a:custGeom>
            <a:avLst/>
            <a:gdLst/>
            <a:ahLst/>
            <a:cxnLst/>
            <a:rect l="l" t="t" r="r" b="b"/>
            <a:pathLst>
              <a:path w="292734">
                <a:moveTo>
                  <a:pt x="0" y="0"/>
                </a:moveTo>
                <a:lnTo>
                  <a:pt x="292547" y="0"/>
                </a:lnTo>
              </a:path>
            </a:pathLst>
          </a:custGeom>
          <a:ln w="8423">
            <a:solidFill>
              <a:srgbClr val="A8A8A8"/>
            </a:solidFill>
          </a:ln>
        </p:spPr>
        <p:txBody>
          <a:bodyPr wrap="square" lIns="0" tIns="0" rIns="0" bIns="0" rtlCol="0"/>
          <a:lstStyle/>
          <a:p/>
        </p:txBody>
      </p:sp>
      <p:sp>
        <p:nvSpPr>
          <p:cNvPr id="124" name="object 124"/>
          <p:cNvSpPr/>
          <p:nvPr/>
        </p:nvSpPr>
        <p:spPr>
          <a:xfrm>
            <a:off x="7683806" y="4016129"/>
            <a:ext cx="292735" cy="292735"/>
          </a:xfrm>
          <a:custGeom>
            <a:avLst/>
            <a:gdLst/>
            <a:ahLst/>
            <a:cxnLst/>
            <a:rect l="l" t="t" r="r" b="b"/>
            <a:pathLst>
              <a:path w="292734" h="292735">
                <a:moveTo>
                  <a:pt x="0" y="0"/>
                </a:moveTo>
                <a:lnTo>
                  <a:pt x="292547" y="292547"/>
                </a:lnTo>
              </a:path>
            </a:pathLst>
          </a:custGeom>
          <a:ln w="69654">
            <a:solidFill>
              <a:srgbClr val="A8A8A8"/>
            </a:solidFill>
          </a:ln>
        </p:spPr>
        <p:txBody>
          <a:bodyPr wrap="square" lIns="0" tIns="0" rIns="0" bIns="0" rtlCol="0"/>
          <a:lstStyle/>
          <a:p/>
        </p:txBody>
      </p:sp>
      <p:sp>
        <p:nvSpPr>
          <p:cNvPr id="125" name="object 125"/>
          <p:cNvSpPr/>
          <p:nvPr/>
        </p:nvSpPr>
        <p:spPr>
          <a:xfrm>
            <a:off x="7683806" y="4016129"/>
            <a:ext cx="292735" cy="292735"/>
          </a:xfrm>
          <a:custGeom>
            <a:avLst/>
            <a:gdLst/>
            <a:ahLst/>
            <a:cxnLst/>
            <a:rect l="l" t="t" r="r" b="b"/>
            <a:pathLst>
              <a:path w="292734" h="292735">
                <a:moveTo>
                  <a:pt x="0" y="292547"/>
                </a:moveTo>
                <a:lnTo>
                  <a:pt x="292547" y="0"/>
                </a:lnTo>
              </a:path>
            </a:pathLst>
          </a:custGeom>
          <a:ln w="69654">
            <a:solidFill>
              <a:srgbClr val="A8A8A8"/>
            </a:solidFill>
          </a:ln>
        </p:spPr>
        <p:txBody>
          <a:bodyPr wrap="square" lIns="0" tIns="0" rIns="0" bIns="0" rtlCol="0"/>
          <a:lstStyle/>
          <a:p/>
        </p:txBody>
      </p:sp>
      <p:sp>
        <p:nvSpPr>
          <p:cNvPr id="126" name="object 126"/>
          <p:cNvSpPr/>
          <p:nvPr/>
        </p:nvSpPr>
        <p:spPr>
          <a:xfrm>
            <a:off x="9095464" y="4030060"/>
            <a:ext cx="0" cy="111760"/>
          </a:xfrm>
          <a:custGeom>
            <a:avLst/>
            <a:gdLst/>
            <a:ahLst/>
            <a:cxnLst/>
            <a:rect l="l" t="t" r="r" b="b"/>
            <a:pathLst>
              <a:path h="111760">
                <a:moveTo>
                  <a:pt x="0" y="0"/>
                </a:moveTo>
                <a:lnTo>
                  <a:pt x="0" y="111446"/>
                </a:lnTo>
              </a:path>
            </a:pathLst>
          </a:custGeom>
          <a:ln w="69654">
            <a:solidFill>
              <a:srgbClr val="A8A8A8"/>
            </a:solidFill>
          </a:ln>
        </p:spPr>
        <p:txBody>
          <a:bodyPr wrap="square" lIns="0" tIns="0" rIns="0" bIns="0" rtlCol="0"/>
          <a:lstStyle/>
          <a:p/>
        </p:txBody>
      </p:sp>
      <p:sp>
        <p:nvSpPr>
          <p:cNvPr id="127" name="object 127"/>
          <p:cNvSpPr/>
          <p:nvPr/>
        </p:nvSpPr>
        <p:spPr>
          <a:xfrm>
            <a:off x="9095464" y="4211161"/>
            <a:ext cx="0" cy="111760"/>
          </a:xfrm>
          <a:custGeom>
            <a:avLst/>
            <a:gdLst/>
            <a:ahLst/>
            <a:cxnLst/>
            <a:rect l="l" t="t" r="r" b="b"/>
            <a:pathLst>
              <a:path h="111760">
                <a:moveTo>
                  <a:pt x="0" y="0"/>
                </a:moveTo>
                <a:lnTo>
                  <a:pt x="0" y="111446"/>
                </a:lnTo>
              </a:path>
            </a:pathLst>
          </a:custGeom>
          <a:ln w="69654">
            <a:solidFill>
              <a:srgbClr val="A8A8A8"/>
            </a:solidFill>
          </a:ln>
        </p:spPr>
        <p:txBody>
          <a:bodyPr wrap="square" lIns="0" tIns="0" rIns="0" bIns="0" rtlCol="0"/>
          <a:lstStyle/>
          <a:p/>
        </p:txBody>
      </p:sp>
      <p:sp>
        <p:nvSpPr>
          <p:cNvPr id="128" name="object 128"/>
          <p:cNvSpPr/>
          <p:nvPr/>
        </p:nvSpPr>
        <p:spPr>
          <a:xfrm>
            <a:off x="8949190" y="4176334"/>
            <a:ext cx="292735" cy="0"/>
          </a:xfrm>
          <a:custGeom>
            <a:avLst/>
            <a:gdLst/>
            <a:ahLst/>
            <a:cxnLst/>
            <a:rect l="l" t="t" r="r" b="b"/>
            <a:pathLst>
              <a:path w="292734">
                <a:moveTo>
                  <a:pt x="0" y="0"/>
                </a:moveTo>
                <a:lnTo>
                  <a:pt x="292547" y="0"/>
                </a:lnTo>
              </a:path>
            </a:pathLst>
          </a:custGeom>
          <a:ln w="69654">
            <a:solidFill>
              <a:srgbClr val="A8A8A8"/>
            </a:solidFill>
          </a:ln>
        </p:spPr>
        <p:txBody>
          <a:bodyPr wrap="square" lIns="0" tIns="0" rIns="0" bIns="0" rtlCol="0"/>
          <a:lstStyle/>
          <a:p/>
        </p:txBody>
      </p:sp>
      <p:sp>
        <p:nvSpPr>
          <p:cNvPr id="129" name="object 129"/>
          <p:cNvSpPr/>
          <p:nvPr/>
        </p:nvSpPr>
        <p:spPr>
          <a:xfrm>
            <a:off x="8949190" y="4030060"/>
            <a:ext cx="292735" cy="292735"/>
          </a:xfrm>
          <a:custGeom>
            <a:avLst/>
            <a:gdLst/>
            <a:ahLst/>
            <a:cxnLst/>
            <a:rect l="l" t="t" r="r" b="b"/>
            <a:pathLst>
              <a:path w="292734" h="292735">
                <a:moveTo>
                  <a:pt x="0" y="0"/>
                </a:moveTo>
                <a:lnTo>
                  <a:pt x="292547" y="292547"/>
                </a:lnTo>
              </a:path>
            </a:pathLst>
          </a:custGeom>
          <a:ln w="69654">
            <a:solidFill>
              <a:srgbClr val="A8A8A8"/>
            </a:solidFill>
          </a:ln>
        </p:spPr>
        <p:txBody>
          <a:bodyPr wrap="square" lIns="0" tIns="0" rIns="0" bIns="0" rtlCol="0"/>
          <a:lstStyle/>
          <a:p/>
        </p:txBody>
      </p:sp>
      <p:sp>
        <p:nvSpPr>
          <p:cNvPr id="130" name="object 130"/>
          <p:cNvSpPr/>
          <p:nvPr/>
        </p:nvSpPr>
        <p:spPr>
          <a:xfrm>
            <a:off x="8949190" y="4030060"/>
            <a:ext cx="292735" cy="292735"/>
          </a:xfrm>
          <a:custGeom>
            <a:avLst/>
            <a:gdLst/>
            <a:ahLst/>
            <a:cxnLst/>
            <a:rect l="l" t="t" r="r" b="b"/>
            <a:pathLst>
              <a:path w="292734" h="292735">
                <a:moveTo>
                  <a:pt x="0" y="292547"/>
                </a:moveTo>
                <a:lnTo>
                  <a:pt x="292547" y="0"/>
                </a:lnTo>
              </a:path>
            </a:pathLst>
          </a:custGeom>
          <a:ln w="69654">
            <a:solidFill>
              <a:srgbClr val="A8A8A8"/>
            </a:solidFill>
          </a:ln>
        </p:spPr>
        <p:txBody>
          <a:bodyPr wrap="square" lIns="0" tIns="0" rIns="0" bIns="0" rtlCol="0"/>
          <a:lstStyle/>
          <a:p/>
        </p:txBody>
      </p:sp>
      <p:sp>
        <p:nvSpPr>
          <p:cNvPr id="131" name="object 131"/>
          <p:cNvSpPr/>
          <p:nvPr/>
        </p:nvSpPr>
        <p:spPr>
          <a:xfrm>
            <a:off x="10052049" y="4376009"/>
            <a:ext cx="0" cy="111760"/>
          </a:xfrm>
          <a:custGeom>
            <a:avLst/>
            <a:gdLst/>
            <a:ahLst/>
            <a:cxnLst/>
            <a:rect l="l" t="t" r="r" b="b"/>
            <a:pathLst>
              <a:path h="111760">
                <a:moveTo>
                  <a:pt x="0" y="0"/>
                </a:moveTo>
                <a:lnTo>
                  <a:pt x="0" y="111446"/>
                </a:lnTo>
              </a:path>
            </a:pathLst>
          </a:custGeom>
          <a:ln w="69654">
            <a:solidFill>
              <a:srgbClr val="A8A8A8"/>
            </a:solidFill>
          </a:ln>
        </p:spPr>
        <p:txBody>
          <a:bodyPr wrap="square" lIns="0" tIns="0" rIns="0" bIns="0" rtlCol="0"/>
          <a:lstStyle/>
          <a:p/>
        </p:txBody>
      </p:sp>
      <p:sp>
        <p:nvSpPr>
          <p:cNvPr id="132" name="object 132"/>
          <p:cNvSpPr/>
          <p:nvPr/>
        </p:nvSpPr>
        <p:spPr>
          <a:xfrm>
            <a:off x="10052049" y="4557110"/>
            <a:ext cx="0" cy="111760"/>
          </a:xfrm>
          <a:custGeom>
            <a:avLst/>
            <a:gdLst/>
            <a:ahLst/>
            <a:cxnLst/>
            <a:rect l="l" t="t" r="r" b="b"/>
            <a:pathLst>
              <a:path h="111760">
                <a:moveTo>
                  <a:pt x="0" y="0"/>
                </a:moveTo>
                <a:lnTo>
                  <a:pt x="0" y="111446"/>
                </a:lnTo>
              </a:path>
            </a:pathLst>
          </a:custGeom>
          <a:ln w="69654">
            <a:solidFill>
              <a:srgbClr val="A8A8A8"/>
            </a:solidFill>
          </a:ln>
        </p:spPr>
        <p:txBody>
          <a:bodyPr wrap="square" lIns="0" tIns="0" rIns="0" bIns="0" rtlCol="0"/>
          <a:lstStyle/>
          <a:p/>
        </p:txBody>
      </p:sp>
      <p:sp>
        <p:nvSpPr>
          <p:cNvPr id="133" name="object 133"/>
          <p:cNvSpPr/>
          <p:nvPr/>
        </p:nvSpPr>
        <p:spPr>
          <a:xfrm>
            <a:off x="9905775" y="4522283"/>
            <a:ext cx="292735" cy="0"/>
          </a:xfrm>
          <a:custGeom>
            <a:avLst/>
            <a:gdLst/>
            <a:ahLst/>
            <a:cxnLst/>
            <a:rect l="l" t="t" r="r" b="b"/>
            <a:pathLst>
              <a:path w="292734">
                <a:moveTo>
                  <a:pt x="0" y="0"/>
                </a:moveTo>
                <a:lnTo>
                  <a:pt x="292547" y="0"/>
                </a:lnTo>
              </a:path>
            </a:pathLst>
          </a:custGeom>
          <a:ln w="69654">
            <a:solidFill>
              <a:srgbClr val="A8A8A8"/>
            </a:solidFill>
          </a:ln>
        </p:spPr>
        <p:txBody>
          <a:bodyPr wrap="square" lIns="0" tIns="0" rIns="0" bIns="0" rtlCol="0"/>
          <a:lstStyle/>
          <a:p/>
        </p:txBody>
      </p:sp>
      <p:sp>
        <p:nvSpPr>
          <p:cNvPr id="134" name="object 134"/>
          <p:cNvSpPr/>
          <p:nvPr/>
        </p:nvSpPr>
        <p:spPr>
          <a:xfrm>
            <a:off x="9905775" y="4376009"/>
            <a:ext cx="292735" cy="292735"/>
          </a:xfrm>
          <a:custGeom>
            <a:avLst/>
            <a:gdLst/>
            <a:ahLst/>
            <a:cxnLst/>
            <a:rect l="l" t="t" r="r" b="b"/>
            <a:pathLst>
              <a:path w="292734" h="292735">
                <a:moveTo>
                  <a:pt x="0" y="0"/>
                </a:moveTo>
                <a:lnTo>
                  <a:pt x="292547" y="292547"/>
                </a:lnTo>
              </a:path>
            </a:pathLst>
          </a:custGeom>
          <a:ln w="69654">
            <a:solidFill>
              <a:srgbClr val="A8A8A8"/>
            </a:solidFill>
          </a:ln>
        </p:spPr>
        <p:txBody>
          <a:bodyPr wrap="square" lIns="0" tIns="0" rIns="0" bIns="0" rtlCol="0"/>
          <a:lstStyle/>
          <a:p/>
        </p:txBody>
      </p:sp>
      <p:sp>
        <p:nvSpPr>
          <p:cNvPr id="135" name="object 135"/>
          <p:cNvSpPr/>
          <p:nvPr/>
        </p:nvSpPr>
        <p:spPr>
          <a:xfrm>
            <a:off x="9905775" y="4376009"/>
            <a:ext cx="292735" cy="292735"/>
          </a:xfrm>
          <a:custGeom>
            <a:avLst/>
            <a:gdLst/>
            <a:ahLst/>
            <a:cxnLst/>
            <a:rect l="l" t="t" r="r" b="b"/>
            <a:pathLst>
              <a:path w="292734" h="292735">
                <a:moveTo>
                  <a:pt x="0" y="292547"/>
                </a:moveTo>
                <a:lnTo>
                  <a:pt x="292547" y="0"/>
                </a:lnTo>
              </a:path>
            </a:pathLst>
          </a:custGeom>
          <a:ln w="69654">
            <a:solidFill>
              <a:srgbClr val="A8A8A8"/>
            </a:solidFill>
          </a:ln>
        </p:spPr>
        <p:txBody>
          <a:bodyPr wrap="square" lIns="0" tIns="0" rIns="0" bIns="0" rtlCol="0"/>
          <a:lstStyle/>
          <a:p/>
        </p:txBody>
      </p:sp>
      <p:sp>
        <p:nvSpPr>
          <p:cNvPr id="136" name="object 136"/>
          <p:cNvSpPr/>
          <p:nvPr/>
        </p:nvSpPr>
        <p:spPr>
          <a:xfrm>
            <a:off x="10611604" y="4211161"/>
            <a:ext cx="0" cy="111760"/>
          </a:xfrm>
          <a:custGeom>
            <a:avLst/>
            <a:gdLst/>
            <a:ahLst/>
            <a:cxnLst/>
            <a:rect l="l" t="t" r="r" b="b"/>
            <a:pathLst>
              <a:path h="111760">
                <a:moveTo>
                  <a:pt x="0" y="0"/>
                </a:moveTo>
                <a:lnTo>
                  <a:pt x="0" y="111446"/>
                </a:lnTo>
              </a:path>
            </a:pathLst>
          </a:custGeom>
          <a:ln w="69654">
            <a:solidFill>
              <a:srgbClr val="A8A8A8"/>
            </a:solidFill>
          </a:ln>
        </p:spPr>
        <p:txBody>
          <a:bodyPr wrap="square" lIns="0" tIns="0" rIns="0" bIns="0" rtlCol="0"/>
          <a:lstStyle/>
          <a:p/>
        </p:txBody>
      </p:sp>
      <p:sp>
        <p:nvSpPr>
          <p:cNvPr id="137" name="object 137"/>
          <p:cNvSpPr/>
          <p:nvPr/>
        </p:nvSpPr>
        <p:spPr>
          <a:xfrm>
            <a:off x="10611604" y="4392262"/>
            <a:ext cx="0" cy="111760"/>
          </a:xfrm>
          <a:custGeom>
            <a:avLst/>
            <a:gdLst/>
            <a:ahLst/>
            <a:cxnLst/>
            <a:rect l="l" t="t" r="r" b="b"/>
            <a:pathLst>
              <a:path h="111760">
                <a:moveTo>
                  <a:pt x="0" y="0"/>
                </a:moveTo>
                <a:lnTo>
                  <a:pt x="0" y="111446"/>
                </a:lnTo>
              </a:path>
            </a:pathLst>
          </a:custGeom>
          <a:ln w="69654">
            <a:solidFill>
              <a:srgbClr val="A8A8A8"/>
            </a:solidFill>
          </a:ln>
        </p:spPr>
        <p:txBody>
          <a:bodyPr wrap="square" lIns="0" tIns="0" rIns="0" bIns="0" rtlCol="0"/>
          <a:lstStyle/>
          <a:p/>
        </p:txBody>
      </p:sp>
      <p:sp>
        <p:nvSpPr>
          <p:cNvPr id="138" name="object 138"/>
          <p:cNvSpPr/>
          <p:nvPr/>
        </p:nvSpPr>
        <p:spPr>
          <a:xfrm>
            <a:off x="10465330" y="4357435"/>
            <a:ext cx="292735" cy="0"/>
          </a:xfrm>
          <a:custGeom>
            <a:avLst/>
            <a:gdLst/>
            <a:ahLst/>
            <a:cxnLst/>
            <a:rect l="l" t="t" r="r" b="b"/>
            <a:pathLst>
              <a:path w="292734">
                <a:moveTo>
                  <a:pt x="0" y="0"/>
                </a:moveTo>
                <a:lnTo>
                  <a:pt x="292547" y="0"/>
                </a:lnTo>
              </a:path>
            </a:pathLst>
          </a:custGeom>
          <a:ln w="69654">
            <a:solidFill>
              <a:srgbClr val="A8A8A8"/>
            </a:solidFill>
          </a:ln>
        </p:spPr>
        <p:txBody>
          <a:bodyPr wrap="square" lIns="0" tIns="0" rIns="0" bIns="0" rtlCol="0"/>
          <a:lstStyle/>
          <a:p/>
        </p:txBody>
      </p:sp>
      <p:sp>
        <p:nvSpPr>
          <p:cNvPr id="139" name="object 139"/>
          <p:cNvSpPr/>
          <p:nvPr/>
        </p:nvSpPr>
        <p:spPr>
          <a:xfrm>
            <a:off x="10465330" y="4211161"/>
            <a:ext cx="292735" cy="292735"/>
          </a:xfrm>
          <a:custGeom>
            <a:avLst/>
            <a:gdLst/>
            <a:ahLst/>
            <a:cxnLst/>
            <a:rect l="l" t="t" r="r" b="b"/>
            <a:pathLst>
              <a:path w="292734" h="292735">
                <a:moveTo>
                  <a:pt x="0" y="0"/>
                </a:moveTo>
                <a:lnTo>
                  <a:pt x="292547" y="292547"/>
                </a:lnTo>
              </a:path>
            </a:pathLst>
          </a:custGeom>
          <a:ln w="69654">
            <a:solidFill>
              <a:srgbClr val="A8A8A8"/>
            </a:solidFill>
          </a:ln>
        </p:spPr>
        <p:txBody>
          <a:bodyPr wrap="square" lIns="0" tIns="0" rIns="0" bIns="0" rtlCol="0"/>
          <a:lstStyle/>
          <a:p/>
        </p:txBody>
      </p:sp>
      <p:sp>
        <p:nvSpPr>
          <p:cNvPr id="140" name="object 140"/>
          <p:cNvSpPr/>
          <p:nvPr/>
        </p:nvSpPr>
        <p:spPr>
          <a:xfrm>
            <a:off x="10465330" y="4211161"/>
            <a:ext cx="292735" cy="292735"/>
          </a:xfrm>
          <a:custGeom>
            <a:avLst/>
            <a:gdLst/>
            <a:ahLst/>
            <a:cxnLst/>
            <a:rect l="l" t="t" r="r" b="b"/>
            <a:pathLst>
              <a:path w="292734" h="292735">
                <a:moveTo>
                  <a:pt x="0" y="292547"/>
                </a:moveTo>
                <a:lnTo>
                  <a:pt x="292547" y="0"/>
                </a:lnTo>
              </a:path>
            </a:pathLst>
          </a:custGeom>
          <a:ln w="69654">
            <a:solidFill>
              <a:srgbClr val="A8A8A8"/>
            </a:solidFill>
          </a:ln>
        </p:spPr>
        <p:txBody>
          <a:bodyPr wrap="square" lIns="0" tIns="0" rIns="0" bIns="0" rtlCol="0"/>
          <a:lstStyle/>
          <a:p/>
        </p:txBody>
      </p:sp>
      <p:sp>
        <p:nvSpPr>
          <p:cNvPr id="141" name="object 141"/>
          <p:cNvSpPr/>
          <p:nvPr/>
        </p:nvSpPr>
        <p:spPr>
          <a:xfrm>
            <a:off x="11008634" y="4334216"/>
            <a:ext cx="0" cy="111760"/>
          </a:xfrm>
          <a:custGeom>
            <a:avLst/>
            <a:gdLst/>
            <a:ahLst/>
            <a:cxnLst/>
            <a:rect l="l" t="t" r="r" b="b"/>
            <a:pathLst>
              <a:path h="111760">
                <a:moveTo>
                  <a:pt x="0" y="0"/>
                </a:moveTo>
                <a:lnTo>
                  <a:pt x="0" y="111446"/>
                </a:lnTo>
              </a:path>
            </a:pathLst>
          </a:custGeom>
          <a:ln w="69654">
            <a:solidFill>
              <a:srgbClr val="A8A8A8"/>
            </a:solidFill>
          </a:ln>
        </p:spPr>
        <p:txBody>
          <a:bodyPr wrap="square" lIns="0" tIns="0" rIns="0" bIns="0" rtlCol="0"/>
          <a:lstStyle/>
          <a:p/>
        </p:txBody>
      </p:sp>
      <p:sp>
        <p:nvSpPr>
          <p:cNvPr id="142" name="object 142"/>
          <p:cNvSpPr/>
          <p:nvPr/>
        </p:nvSpPr>
        <p:spPr>
          <a:xfrm>
            <a:off x="11008634" y="4515317"/>
            <a:ext cx="0" cy="104775"/>
          </a:xfrm>
          <a:custGeom>
            <a:avLst/>
            <a:gdLst/>
            <a:ahLst/>
            <a:cxnLst/>
            <a:rect l="l" t="t" r="r" b="b"/>
            <a:pathLst>
              <a:path h="104775">
                <a:moveTo>
                  <a:pt x="0" y="0"/>
                </a:moveTo>
                <a:lnTo>
                  <a:pt x="0" y="104481"/>
                </a:lnTo>
              </a:path>
            </a:pathLst>
          </a:custGeom>
          <a:ln w="69654">
            <a:solidFill>
              <a:srgbClr val="A8A8A8"/>
            </a:solidFill>
          </a:ln>
        </p:spPr>
        <p:txBody>
          <a:bodyPr wrap="square" lIns="0" tIns="0" rIns="0" bIns="0" rtlCol="0"/>
          <a:lstStyle/>
          <a:p/>
        </p:txBody>
      </p:sp>
      <p:sp>
        <p:nvSpPr>
          <p:cNvPr id="143" name="object 143"/>
          <p:cNvSpPr/>
          <p:nvPr/>
        </p:nvSpPr>
        <p:spPr>
          <a:xfrm>
            <a:off x="10862360" y="4480490"/>
            <a:ext cx="292735" cy="0"/>
          </a:xfrm>
          <a:custGeom>
            <a:avLst/>
            <a:gdLst/>
            <a:ahLst/>
            <a:cxnLst/>
            <a:rect l="l" t="t" r="r" b="b"/>
            <a:pathLst>
              <a:path w="292734">
                <a:moveTo>
                  <a:pt x="0" y="0"/>
                </a:moveTo>
                <a:lnTo>
                  <a:pt x="292547" y="0"/>
                </a:lnTo>
              </a:path>
            </a:pathLst>
          </a:custGeom>
          <a:ln w="69654">
            <a:solidFill>
              <a:srgbClr val="A8A8A8"/>
            </a:solidFill>
          </a:ln>
        </p:spPr>
        <p:txBody>
          <a:bodyPr wrap="square" lIns="0" tIns="0" rIns="0" bIns="0" rtlCol="0"/>
          <a:lstStyle/>
          <a:p/>
        </p:txBody>
      </p:sp>
      <p:sp>
        <p:nvSpPr>
          <p:cNvPr id="144" name="object 144"/>
          <p:cNvSpPr/>
          <p:nvPr/>
        </p:nvSpPr>
        <p:spPr>
          <a:xfrm>
            <a:off x="10862360" y="4334216"/>
            <a:ext cx="292735" cy="292735"/>
          </a:xfrm>
          <a:custGeom>
            <a:avLst/>
            <a:gdLst/>
            <a:ahLst/>
            <a:cxnLst/>
            <a:rect l="l" t="t" r="r" b="b"/>
            <a:pathLst>
              <a:path w="292734" h="292735">
                <a:moveTo>
                  <a:pt x="0" y="0"/>
                </a:moveTo>
                <a:lnTo>
                  <a:pt x="292547" y="292547"/>
                </a:lnTo>
              </a:path>
            </a:pathLst>
          </a:custGeom>
          <a:ln w="69654">
            <a:solidFill>
              <a:srgbClr val="A8A8A8"/>
            </a:solidFill>
          </a:ln>
        </p:spPr>
        <p:txBody>
          <a:bodyPr wrap="square" lIns="0" tIns="0" rIns="0" bIns="0" rtlCol="0"/>
          <a:lstStyle/>
          <a:p/>
        </p:txBody>
      </p:sp>
      <p:sp>
        <p:nvSpPr>
          <p:cNvPr id="145" name="object 145"/>
          <p:cNvSpPr/>
          <p:nvPr/>
        </p:nvSpPr>
        <p:spPr>
          <a:xfrm>
            <a:off x="10862360" y="4334216"/>
            <a:ext cx="292735" cy="292735"/>
          </a:xfrm>
          <a:custGeom>
            <a:avLst/>
            <a:gdLst/>
            <a:ahLst/>
            <a:cxnLst/>
            <a:rect l="l" t="t" r="r" b="b"/>
            <a:pathLst>
              <a:path w="292734" h="292735">
                <a:moveTo>
                  <a:pt x="0" y="292547"/>
                </a:moveTo>
                <a:lnTo>
                  <a:pt x="292547" y="0"/>
                </a:lnTo>
              </a:path>
            </a:pathLst>
          </a:custGeom>
          <a:ln w="69654">
            <a:solidFill>
              <a:srgbClr val="A8A8A8"/>
            </a:solidFill>
          </a:ln>
        </p:spPr>
        <p:txBody>
          <a:bodyPr wrap="square" lIns="0" tIns="0" rIns="0" bIns="0" rtlCol="0"/>
          <a:lstStyle/>
          <a:p/>
        </p:txBody>
      </p:sp>
      <p:sp>
        <p:nvSpPr>
          <p:cNvPr id="146" name="object 146"/>
          <p:cNvSpPr/>
          <p:nvPr/>
        </p:nvSpPr>
        <p:spPr>
          <a:xfrm>
            <a:off x="14187188" y="4387618"/>
            <a:ext cx="0" cy="111760"/>
          </a:xfrm>
          <a:custGeom>
            <a:avLst/>
            <a:gdLst/>
            <a:ahLst/>
            <a:cxnLst/>
            <a:rect l="l" t="t" r="r" b="b"/>
            <a:pathLst>
              <a:path h="111760">
                <a:moveTo>
                  <a:pt x="0" y="0"/>
                </a:moveTo>
                <a:lnTo>
                  <a:pt x="0" y="111446"/>
                </a:lnTo>
              </a:path>
            </a:pathLst>
          </a:custGeom>
          <a:ln w="69654">
            <a:solidFill>
              <a:srgbClr val="A8A8A8"/>
            </a:solidFill>
          </a:ln>
        </p:spPr>
        <p:txBody>
          <a:bodyPr wrap="square" lIns="0" tIns="0" rIns="0" bIns="0" rtlCol="0"/>
          <a:lstStyle/>
          <a:p/>
        </p:txBody>
      </p:sp>
      <p:sp>
        <p:nvSpPr>
          <p:cNvPr id="147" name="object 147"/>
          <p:cNvSpPr/>
          <p:nvPr/>
        </p:nvSpPr>
        <p:spPr>
          <a:xfrm>
            <a:off x="14187188" y="4568719"/>
            <a:ext cx="0" cy="111760"/>
          </a:xfrm>
          <a:custGeom>
            <a:avLst/>
            <a:gdLst/>
            <a:ahLst/>
            <a:cxnLst/>
            <a:rect l="l" t="t" r="r" b="b"/>
            <a:pathLst>
              <a:path h="111760">
                <a:moveTo>
                  <a:pt x="0" y="0"/>
                </a:moveTo>
                <a:lnTo>
                  <a:pt x="0" y="111446"/>
                </a:lnTo>
              </a:path>
            </a:pathLst>
          </a:custGeom>
          <a:ln w="69654">
            <a:solidFill>
              <a:srgbClr val="A8A8A8"/>
            </a:solidFill>
          </a:ln>
        </p:spPr>
        <p:txBody>
          <a:bodyPr wrap="square" lIns="0" tIns="0" rIns="0" bIns="0" rtlCol="0"/>
          <a:lstStyle/>
          <a:p/>
        </p:txBody>
      </p:sp>
      <p:sp>
        <p:nvSpPr>
          <p:cNvPr id="148" name="object 148"/>
          <p:cNvSpPr/>
          <p:nvPr/>
        </p:nvSpPr>
        <p:spPr>
          <a:xfrm>
            <a:off x="14040915" y="4533892"/>
            <a:ext cx="292735" cy="0"/>
          </a:xfrm>
          <a:custGeom>
            <a:avLst/>
            <a:gdLst/>
            <a:ahLst/>
            <a:cxnLst/>
            <a:rect l="l" t="t" r="r" b="b"/>
            <a:pathLst>
              <a:path w="292734">
                <a:moveTo>
                  <a:pt x="0" y="0"/>
                </a:moveTo>
                <a:lnTo>
                  <a:pt x="292547" y="0"/>
                </a:lnTo>
              </a:path>
            </a:pathLst>
          </a:custGeom>
          <a:ln w="69654">
            <a:solidFill>
              <a:srgbClr val="A8A8A8"/>
            </a:solidFill>
          </a:ln>
        </p:spPr>
        <p:txBody>
          <a:bodyPr wrap="square" lIns="0" tIns="0" rIns="0" bIns="0" rtlCol="0"/>
          <a:lstStyle/>
          <a:p/>
        </p:txBody>
      </p:sp>
      <p:sp>
        <p:nvSpPr>
          <p:cNvPr id="149" name="object 149"/>
          <p:cNvSpPr/>
          <p:nvPr/>
        </p:nvSpPr>
        <p:spPr>
          <a:xfrm>
            <a:off x="14040915" y="4387618"/>
            <a:ext cx="292735" cy="292735"/>
          </a:xfrm>
          <a:custGeom>
            <a:avLst/>
            <a:gdLst/>
            <a:ahLst/>
            <a:cxnLst/>
            <a:rect l="l" t="t" r="r" b="b"/>
            <a:pathLst>
              <a:path w="292734" h="292735">
                <a:moveTo>
                  <a:pt x="0" y="0"/>
                </a:moveTo>
                <a:lnTo>
                  <a:pt x="292547" y="292547"/>
                </a:lnTo>
              </a:path>
            </a:pathLst>
          </a:custGeom>
          <a:ln w="69654">
            <a:solidFill>
              <a:srgbClr val="A8A8A8"/>
            </a:solidFill>
          </a:ln>
        </p:spPr>
        <p:txBody>
          <a:bodyPr wrap="square" lIns="0" tIns="0" rIns="0" bIns="0" rtlCol="0"/>
          <a:lstStyle/>
          <a:p/>
        </p:txBody>
      </p:sp>
      <p:sp>
        <p:nvSpPr>
          <p:cNvPr id="150" name="object 150"/>
          <p:cNvSpPr/>
          <p:nvPr/>
        </p:nvSpPr>
        <p:spPr>
          <a:xfrm>
            <a:off x="14040915" y="4387618"/>
            <a:ext cx="292735" cy="292735"/>
          </a:xfrm>
          <a:custGeom>
            <a:avLst/>
            <a:gdLst/>
            <a:ahLst/>
            <a:cxnLst/>
            <a:rect l="l" t="t" r="r" b="b"/>
            <a:pathLst>
              <a:path w="292734" h="292735">
                <a:moveTo>
                  <a:pt x="0" y="292547"/>
                </a:moveTo>
                <a:lnTo>
                  <a:pt x="292547" y="0"/>
                </a:lnTo>
              </a:path>
            </a:pathLst>
          </a:custGeom>
          <a:ln w="69654">
            <a:solidFill>
              <a:srgbClr val="A8A8A8"/>
            </a:solidFill>
          </a:ln>
        </p:spPr>
        <p:txBody>
          <a:bodyPr wrap="square" lIns="0" tIns="0" rIns="0" bIns="0" rtlCol="0"/>
          <a:lstStyle/>
          <a:p/>
        </p:txBody>
      </p:sp>
      <p:sp>
        <p:nvSpPr>
          <p:cNvPr id="151" name="object 151"/>
          <p:cNvSpPr/>
          <p:nvPr/>
        </p:nvSpPr>
        <p:spPr>
          <a:xfrm>
            <a:off x="17363420" y="4696418"/>
            <a:ext cx="0" cy="111760"/>
          </a:xfrm>
          <a:custGeom>
            <a:avLst/>
            <a:gdLst/>
            <a:ahLst/>
            <a:cxnLst/>
            <a:rect l="l" t="t" r="r" b="b"/>
            <a:pathLst>
              <a:path h="111760">
                <a:moveTo>
                  <a:pt x="0" y="0"/>
                </a:moveTo>
                <a:lnTo>
                  <a:pt x="0" y="111446"/>
                </a:lnTo>
              </a:path>
            </a:pathLst>
          </a:custGeom>
          <a:ln w="69654">
            <a:solidFill>
              <a:srgbClr val="A8A8A8"/>
            </a:solidFill>
          </a:ln>
        </p:spPr>
        <p:txBody>
          <a:bodyPr wrap="square" lIns="0" tIns="0" rIns="0" bIns="0" rtlCol="0"/>
          <a:lstStyle/>
          <a:p/>
        </p:txBody>
      </p:sp>
      <p:sp>
        <p:nvSpPr>
          <p:cNvPr id="152" name="object 152"/>
          <p:cNvSpPr/>
          <p:nvPr/>
        </p:nvSpPr>
        <p:spPr>
          <a:xfrm>
            <a:off x="17217145" y="4842692"/>
            <a:ext cx="292735" cy="0"/>
          </a:xfrm>
          <a:custGeom>
            <a:avLst/>
            <a:gdLst/>
            <a:ahLst/>
            <a:cxnLst/>
            <a:rect l="l" t="t" r="r" b="b"/>
            <a:pathLst>
              <a:path w="292734">
                <a:moveTo>
                  <a:pt x="0" y="0"/>
                </a:moveTo>
                <a:lnTo>
                  <a:pt x="292547" y="0"/>
                </a:lnTo>
              </a:path>
            </a:pathLst>
          </a:custGeom>
          <a:ln w="69654">
            <a:solidFill>
              <a:srgbClr val="A8A8A8"/>
            </a:solidFill>
          </a:ln>
        </p:spPr>
        <p:txBody>
          <a:bodyPr wrap="square" lIns="0" tIns="0" rIns="0" bIns="0" rtlCol="0"/>
          <a:lstStyle/>
          <a:p/>
        </p:txBody>
      </p:sp>
      <p:sp>
        <p:nvSpPr>
          <p:cNvPr id="153" name="object 153"/>
          <p:cNvSpPr/>
          <p:nvPr/>
        </p:nvSpPr>
        <p:spPr>
          <a:xfrm>
            <a:off x="17217145" y="4696418"/>
            <a:ext cx="292735" cy="292735"/>
          </a:xfrm>
          <a:custGeom>
            <a:avLst/>
            <a:gdLst/>
            <a:ahLst/>
            <a:cxnLst/>
            <a:rect l="l" t="t" r="r" b="b"/>
            <a:pathLst>
              <a:path w="292734" h="292735">
                <a:moveTo>
                  <a:pt x="0" y="0"/>
                </a:moveTo>
                <a:lnTo>
                  <a:pt x="292547" y="292547"/>
                </a:lnTo>
              </a:path>
            </a:pathLst>
          </a:custGeom>
          <a:ln w="69654">
            <a:solidFill>
              <a:srgbClr val="A8A8A8"/>
            </a:solidFill>
          </a:ln>
        </p:spPr>
        <p:txBody>
          <a:bodyPr wrap="square" lIns="0" tIns="0" rIns="0" bIns="0" rtlCol="0"/>
          <a:lstStyle/>
          <a:p/>
        </p:txBody>
      </p:sp>
      <p:sp>
        <p:nvSpPr>
          <p:cNvPr id="154" name="object 154"/>
          <p:cNvSpPr/>
          <p:nvPr/>
        </p:nvSpPr>
        <p:spPr>
          <a:xfrm>
            <a:off x="17217145" y="4696418"/>
            <a:ext cx="292735" cy="292735"/>
          </a:xfrm>
          <a:custGeom>
            <a:avLst/>
            <a:gdLst/>
            <a:ahLst/>
            <a:cxnLst/>
            <a:rect l="l" t="t" r="r" b="b"/>
            <a:pathLst>
              <a:path w="292734" h="292735">
                <a:moveTo>
                  <a:pt x="0" y="292547"/>
                </a:moveTo>
                <a:lnTo>
                  <a:pt x="292547" y="0"/>
                </a:lnTo>
              </a:path>
            </a:pathLst>
          </a:custGeom>
          <a:ln w="69654">
            <a:solidFill>
              <a:srgbClr val="A8A8A8"/>
            </a:solidFill>
          </a:ln>
        </p:spPr>
        <p:txBody>
          <a:bodyPr wrap="square" lIns="0" tIns="0" rIns="0" bIns="0" rtlCol="0"/>
          <a:lstStyle/>
          <a:p/>
        </p:txBody>
      </p:sp>
      <p:sp>
        <p:nvSpPr>
          <p:cNvPr id="155" name="object 155"/>
          <p:cNvSpPr/>
          <p:nvPr/>
        </p:nvSpPr>
        <p:spPr>
          <a:xfrm>
            <a:off x="15896039" y="6075572"/>
            <a:ext cx="0" cy="111760"/>
          </a:xfrm>
          <a:custGeom>
            <a:avLst/>
            <a:gdLst/>
            <a:ahLst/>
            <a:cxnLst/>
            <a:rect l="l" t="t" r="r" b="b"/>
            <a:pathLst>
              <a:path h="111760">
                <a:moveTo>
                  <a:pt x="0" y="0"/>
                </a:moveTo>
                <a:lnTo>
                  <a:pt x="0" y="111446"/>
                </a:lnTo>
              </a:path>
            </a:pathLst>
          </a:custGeom>
          <a:ln w="69654">
            <a:solidFill>
              <a:srgbClr val="A8A8A8"/>
            </a:solidFill>
          </a:ln>
        </p:spPr>
        <p:txBody>
          <a:bodyPr wrap="square" lIns="0" tIns="0" rIns="0" bIns="0" rtlCol="0"/>
          <a:lstStyle/>
          <a:p/>
        </p:txBody>
      </p:sp>
      <p:sp>
        <p:nvSpPr>
          <p:cNvPr id="156" name="object 156"/>
          <p:cNvSpPr/>
          <p:nvPr/>
        </p:nvSpPr>
        <p:spPr>
          <a:xfrm>
            <a:off x="15896039" y="6256673"/>
            <a:ext cx="0" cy="111760"/>
          </a:xfrm>
          <a:custGeom>
            <a:avLst/>
            <a:gdLst/>
            <a:ahLst/>
            <a:cxnLst/>
            <a:rect l="l" t="t" r="r" b="b"/>
            <a:pathLst>
              <a:path h="111760">
                <a:moveTo>
                  <a:pt x="0" y="0"/>
                </a:moveTo>
                <a:lnTo>
                  <a:pt x="0" y="111446"/>
                </a:lnTo>
              </a:path>
            </a:pathLst>
          </a:custGeom>
          <a:ln w="69654">
            <a:solidFill>
              <a:srgbClr val="A8A8A8"/>
            </a:solidFill>
          </a:ln>
        </p:spPr>
        <p:txBody>
          <a:bodyPr wrap="square" lIns="0" tIns="0" rIns="0" bIns="0" rtlCol="0"/>
          <a:lstStyle/>
          <a:p/>
        </p:txBody>
      </p:sp>
      <p:sp>
        <p:nvSpPr>
          <p:cNvPr id="157" name="object 157"/>
          <p:cNvSpPr/>
          <p:nvPr/>
        </p:nvSpPr>
        <p:spPr>
          <a:xfrm>
            <a:off x="15749764" y="6221846"/>
            <a:ext cx="292735" cy="0"/>
          </a:xfrm>
          <a:custGeom>
            <a:avLst/>
            <a:gdLst/>
            <a:ahLst/>
            <a:cxnLst/>
            <a:rect l="l" t="t" r="r" b="b"/>
            <a:pathLst>
              <a:path w="292734">
                <a:moveTo>
                  <a:pt x="0" y="0"/>
                </a:moveTo>
                <a:lnTo>
                  <a:pt x="292547" y="0"/>
                </a:lnTo>
              </a:path>
            </a:pathLst>
          </a:custGeom>
          <a:ln w="69654">
            <a:solidFill>
              <a:srgbClr val="A8A8A8"/>
            </a:solidFill>
          </a:ln>
        </p:spPr>
        <p:txBody>
          <a:bodyPr wrap="square" lIns="0" tIns="0" rIns="0" bIns="0" rtlCol="0"/>
          <a:lstStyle/>
          <a:p/>
        </p:txBody>
      </p:sp>
      <p:sp>
        <p:nvSpPr>
          <p:cNvPr id="158" name="object 158"/>
          <p:cNvSpPr/>
          <p:nvPr/>
        </p:nvSpPr>
        <p:spPr>
          <a:xfrm>
            <a:off x="15749764" y="6075572"/>
            <a:ext cx="292735" cy="292735"/>
          </a:xfrm>
          <a:custGeom>
            <a:avLst/>
            <a:gdLst/>
            <a:ahLst/>
            <a:cxnLst/>
            <a:rect l="l" t="t" r="r" b="b"/>
            <a:pathLst>
              <a:path w="292734" h="292735">
                <a:moveTo>
                  <a:pt x="0" y="0"/>
                </a:moveTo>
                <a:lnTo>
                  <a:pt x="292547" y="292547"/>
                </a:lnTo>
              </a:path>
            </a:pathLst>
          </a:custGeom>
          <a:ln w="69654">
            <a:solidFill>
              <a:srgbClr val="A8A8A8"/>
            </a:solidFill>
          </a:ln>
        </p:spPr>
        <p:txBody>
          <a:bodyPr wrap="square" lIns="0" tIns="0" rIns="0" bIns="0" rtlCol="0"/>
          <a:lstStyle/>
          <a:p/>
        </p:txBody>
      </p:sp>
      <p:sp>
        <p:nvSpPr>
          <p:cNvPr id="159" name="object 159"/>
          <p:cNvSpPr/>
          <p:nvPr/>
        </p:nvSpPr>
        <p:spPr>
          <a:xfrm>
            <a:off x="15749764" y="6075572"/>
            <a:ext cx="292735" cy="292735"/>
          </a:xfrm>
          <a:custGeom>
            <a:avLst/>
            <a:gdLst/>
            <a:ahLst/>
            <a:cxnLst/>
            <a:rect l="l" t="t" r="r" b="b"/>
            <a:pathLst>
              <a:path w="292734" h="292735">
                <a:moveTo>
                  <a:pt x="0" y="292547"/>
                </a:moveTo>
                <a:lnTo>
                  <a:pt x="292547" y="0"/>
                </a:lnTo>
              </a:path>
            </a:pathLst>
          </a:custGeom>
          <a:ln w="69654">
            <a:solidFill>
              <a:srgbClr val="A8A8A8"/>
            </a:solidFill>
          </a:ln>
        </p:spPr>
        <p:txBody>
          <a:bodyPr wrap="square" lIns="0" tIns="0" rIns="0" bIns="0" rtlCol="0"/>
          <a:lstStyle/>
          <a:p/>
        </p:txBody>
      </p:sp>
      <p:sp>
        <p:nvSpPr>
          <p:cNvPr id="160" name="object 160"/>
          <p:cNvSpPr txBox="1"/>
          <p:nvPr/>
        </p:nvSpPr>
        <p:spPr>
          <a:xfrm>
            <a:off x="8899342" y="5822093"/>
            <a:ext cx="6350000" cy="2900045"/>
          </a:xfrm>
          <a:prstGeom prst="rect">
            <a:avLst/>
          </a:prstGeom>
        </p:spPr>
        <p:txBody>
          <a:bodyPr vert="horz" wrap="square" lIns="0" tIns="128905" rIns="0" bIns="0" rtlCol="0">
            <a:spAutoFit/>
          </a:bodyPr>
          <a:lstStyle/>
          <a:p>
            <a:pPr marL="234950" marR="461645" indent="1903095">
              <a:lnSpc>
                <a:spcPts val="4570"/>
              </a:lnSpc>
              <a:spcBef>
                <a:spcPts val="1015"/>
              </a:spcBef>
            </a:pPr>
            <a:r>
              <a:rPr sz="4550" spc="5" dirty="0">
                <a:latin typeface="Arial" panose="020B0604020202020204"/>
                <a:cs typeface="Arial" panose="020B0604020202020204"/>
              </a:rPr>
              <a:t>pFabric -</a:t>
            </a:r>
            <a:r>
              <a:rPr sz="4550" spc="-50" dirty="0">
                <a:latin typeface="Arial" panose="020B0604020202020204"/>
                <a:cs typeface="Arial" panose="020B0604020202020204"/>
              </a:rPr>
              <a:t> </a:t>
            </a:r>
            <a:r>
              <a:rPr sz="4550" spc="5" dirty="0">
                <a:latin typeface="Arial" panose="020B0604020202020204"/>
                <a:cs typeface="Arial" panose="020B0604020202020204"/>
              </a:rPr>
              <a:t>Eiffel  pFabric - Binary</a:t>
            </a:r>
            <a:r>
              <a:rPr sz="4550" spc="-30" dirty="0">
                <a:latin typeface="Arial" panose="020B0604020202020204"/>
                <a:cs typeface="Arial" panose="020B0604020202020204"/>
              </a:rPr>
              <a:t> </a:t>
            </a:r>
            <a:r>
              <a:rPr sz="4550" spc="10" dirty="0">
                <a:latin typeface="Arial" panose="020B0604020202020204"/>
                <a:cs typeface="Arial" panose="020B0604020202020204"/>
              </a:rPr>
              <a:t>Heap</a:t>
            </a:r>
            <a:endParaRPr sz="4550">
              <a:latin typeface="Arial" panose="020B0604020202020204"/>
              <a:cs typeface="Arial" panose="020B0604020202020204"/>
            </a:endParaRPr>
          </a:p>
          <a:p>
            <a:pPr marL="1383030">
              <a:lnSpc>
                <a:spcPts val="5015"/>
              </a:lnSpc>
              <a:spcBef>
                <a:spcPts val="2540"/>
              </a:spcBef>
              <a:tabLst>
                <a:tab pos="4399915" algn="l"/>
              </a:tabLst>
            </a:pPr>
            <a:r>
              <a:rPr sz="4550" spc="10" dirty="0">
                <a:latin typeface="Arial" panose="020B0604020202020204"/>
                <a:cs typeface="Arial" panose="020B0604020202020204"/>
              </a:rPr>
              <a:t>10000</a:t>
            </a:r>
            <a:r>
              <a:rPr sz="4550" spc="10" dirty="0">
                <a:latin typeface="Arial" panose="020B0604020202020204"/>
                <a:cs typeface="Arial" panose="020B0604020202020204"/>
              </a:rPr>
              <a:t>	</a:t>
            </a:r>
            <a:r>
              <a:rPr sz="4550" spc="10" dirty="0">
                <a:latin typeface="Arial" panose="020B0604020202020204"/>
                <a:cs typeface="Arial" panose="020B0604020202020204"/>
              </a:rPr>
              <a:t>100000</a:t>
            </a:r>
            <a:endParaRPr sz="4550">
              <a:latin typeface="Arial" panose="020B0604020202020204"/>
              <a:cs typeface="Arial" panose="020B0604020202020204"/>
            </a:endParaRPr>
          </a:p>
          <a:p>
            <a:pPr marL="12700">
              <a:lnSpc>
                <a:spcPts val="5015"/>
              </a:lnSpc>
            </a:pPr>
            <a:r>
              <a:rPr sz="4550" spc="10" dirty="0">
                <a:latin typeface="Arial" panose="020B0604020202020204"/>
                <a:cs typeface="Arial" panose="020B0604020202020204"/>
              </a:rPr>
              <a:t>Number </a:t>
            </a:r>
            <a:r>
              <a:rPr sz="4550" spc="5" dirty="0">
                <a:latin typeface="Arial" panose="020B0604020202020204"/>
                <a:cs typeface="Arial" panose="020B0604020202020204"/>
              </a:rPr>
              <a:t>of</a:t>
            </a:r>
            <a:r>
              <a:rPr sz="4550" spc="-10" dirty="0">
                <a:latin typeface="Arial" panose="020B0604020202020204"/>
                <a:cs typeface="Arial" panose="020B0604020202020204"/>
              </a:rPr>
              <a:t> </a:t>
            </a:r>
            <a:r>
              <a:rPr sz="4550" spc="5" dirty="0">
                <a:latin typeface="Arial" panose="020B0604020202020204"/>
                <a:cs typeface="Arial" panose="020B0604020202020204"/>
              </a:rPr>
              <a:t>flows</a:t>
            </a:r>
            <a:endParaRPr sz="4550">
              <a:latin typeface="Arial" panose="020B0604020202020204"/>
              <a:cs typeface="Arial" panose="020B0604020202020204"/>
            </a:endParaRPr>
          </a:p>
        </p:txBody>
      </p:sp>
      <p:sp>
        <p:nvSpPr>
          <p:cNvPr id="161" name="object 161"/>
          <p:cNvSpPr/>
          <p:nvPr/>
        </p:nvSpPr>
        <p:spPr>
          <a:xfrm>
            <a:off x="16042312" y="6802297"/>
            <a:ext cx="624840" cy="0"/>
          </a:xfrm>
          <a:custGeom>
            <a:avLst/>
            <a:gdLst/>
            <a:ahLst/>
            <a:cxnLst/>
            <a:rect l="l" t="t" r="r" b="b"/>
            <a:pathLst>
              <a:path w="624840">
                <a:moveTo>
                  <a:pt x="0" y="0"/>
                </a:moveTo>
                <a:lnTo>
                  <a:pt x="624566" y="0"/>
                </a:lnTo>
              </a:path>
            </a:pathLst>
          </a:custGeom>
          <a:ln w="69654">
            <a:solidFill>
              <a:srgbClr val="0F0F0F"/>
            </a:solidFill>
          </a:ln>
        </p:spPr>
        <p:txBody>
          <a:bodyPr wrap="square" lIns="0" tIns="0" rIns="0" bIns="0" rtlCol="0"/>
          <a:lstStyle/>
          <a:p/>
        </p:txBody>
      </p:sp>
      <p:sp>
        <p:nvSpPr>
          <p:cNvPr id="162" name="object 162"/>
          <p:cNvSpPr/>
          <p:nvPr/>
        </p:nvSpPr>
        <p:spPr>
          <a:xfrm>
            <a:off x="15127520" y="6802297"/>
            <a:ext cx="622300" cy="0"/>
          </a:xfrm>
          <a:custGeom>
            <a:avLst/>
            <a:gdLst/>
            <a:ahLst/>
            <a:cxnLst/>
            <a:rect l="l" t="t" r="r" b="b"/>
            <a:pathLst>
              <a:path w="622300">
                <a:moveTo>
                  <a:pt x="0" y="0"/>
                </a:moveTo>
                <a:lnTo>
                  <a:pt x="622244" y="0"/>
                </a:lnTo>
              </a:path>
            </a:pathLst>
          </a:custGeom>
          <a:ln w="69654">
            <a:solidFill>
              <a:srgbClr val="0F0F0F"/>
            </a:solidFill>
          </a:ln>
        </p:spPr>
        <p:txBody>
          <a:bodyPr wrap="square" lIns="0" tIns="0" rIns="0" bIns="0" rtlCol="0"/>
          <a:lstStyle/>
          <a:p/>
        </p:txBody>
      </p:sp>
      <p:sp>
        <p:nvSpPr>
          <p:cNvPr id="163" name="object 163"/>
          <p:cNvSpPr/>
          <p:nvPr/>
        </p:nvSpPr>
        <p:spPr>
          <a:xfrm>
            <a:off x="4653847" y="4157759"/>
            <a:ext cx="12710160" cy="998855"/>
          </a:xfrm>
          <a:custGeom>
            <a:avLst/>
            <a:gdLst/>
            <a:ahLst/>
            <a:cxnLst/>
            <a:rect l="l" t="t" r="r" b="b"/>
            <a:pathLst>
              <a:path w="12710160" h="998854">
                <a:moveTo>
                  <a:pt x="0" y="0"/>
                </a:moveTo>
                <a:lnTo>
                  <a:pt x="1265384" y="2321"/>
                </a:lnTo>
                <a:lnTo>
                  <a:pt x="2221969" y="2321"/>
                </a:lnTo>
                <a:lnTo>
                  <a:pt x="2781525" y="754587"/>
                </a:lnTo>
                <a:lnTo>
                  <a:pt x="3176232" y="868355"/>
                </a:lnTo>
                <a:lnTo>
                  <a:pt x="6354786" y="608313"/>
                </a:lnTo>
                <a:lnTo>
                  <a:pt x="9533340" y="998377"/>
                </a:lnTo>
                <a:lnTo>
                  <a:pt x="12709573" y="831207"/>
                </a:lnTo>
              </a:path>
            </a:pathLst>
          </a:custGeom>
          <a:ln w="69654">
            <a:solidFill>
              <a:srgbClr val="0F0F0F"/>
            </a:solidFill>
          </a:ln>
        </p:spPr>
        <p:txBody>
          <a:bodyPr wrap="square" lIns="0" tIns="0" rIns="0" bIns="0" rtlCol="0"/>
          <a:lstStyle/>
          <a:p/>
        </p:txBody>
      </p:sp>
      <p:sp>
        <p:nvSpPr>
          <p:cNvPr id="164" name="object 164"/>
          <p:cNvSpPr/>
          <p:nvPr/>
        </p:nvSpPr>
        <p:spPr>
          <a:xfrm>
            <a:off x="4653847" y="4011485"/>
            <a:ext cx="0" cy="111760"/>
          </a:xfrm>
          <a:custGeom>
            <a:avLst/>
            <a:gdLst/>
            <a:ahLst/>
            <a:cxnLst/>
            <a:rect l="l" t="t" r="r" b="b"/>
            <a:pathLst>
              <a:path h="111760">
                <a:moveTo>
                  <a:pt x="0" y="0"/>
                </a:moveTo>
                <a:lnTo>
                  <a:pt x="0" y="111446"/>
                </a:lnTo>
              </a:path>
            </a:pathLst>
          </a:custGeom>
          <a:ln w="69654">
            <a:solidFill>
              <a:srgbClr val="0F0F0F"/>
            </a:solidFill>
          </a:ln>
        </p:spPr>
        <p:txBody>
          <a:bodyPr wrap="square" lIns="0" tIns="0" rIns="0" bIns="0" rtlCol="0"/>
          <a:lstStyle/>
          <a:p/>
        </p:txBody>
      </p:sp>
      <p:sp>
        <p:nvSpPr>
          <p:cNvPr id="165" name="object 165"/>
          <p:cNvSpPr/>
          <p:nvPr/>
        </p:nvSpPr>
        <p:spPr>
          <a:xfrm>
            <a:off x="4653847" y="4192586"/>
            <a:ext cx="0" cy="111760"/>
          </a:xfrm>
          <a:custGeom>
            <a:avLst/>
            <a:gdLst/>
            <a:ahLst/>
            <a:cxnLst/>
            <a:rect l="l" t="t" r="r" b="b"/>
            <a:pathLst>
              <a:path h="111760">
                <a:moveTo>
                  <a:pt x="0" y="0"/>
                </a:moveTo>
                <a:lnTo>
                  <a:pt x="0" y="111446"/>
                </a:lnTo>
              </a:path>
            </a:pathLst>
          </a:custGeom>
          <a:ln w="69654">
            <a:solidFill>
              <a:srgbClr val="0F0F0F"/>
            </a:solidFill>
          </a:ln>
        </p:spPr>
        <p:txBody>
          <a:bodyPr wrap="square" lIns="0" tIns="0" rIns="0" bIns="0" rtlCol="0"/>
          <a:lstStyle/>
          <a:p/>
        </p:txBody>
      </p:sp>
      <p:sp>
        <p:nvSpPr>
          <p:cNvPr id="166" name="object 166"/>
          <p:cNvSpPr/>
          <p:nvPr/>
        </p:nvSpPr>
        <p:spPr>
          <a:xfrm>
            <a:off x="4507573" y="4157759"/>
            <a:ext cx="292735" cy="0"/>
          </a:xfrm>
          <a:custGeom>
            <a:avLst/>
            <a:gdLst/>
            <a:ahLst/>
            <a:cxnLst/>
            <a:rect l="l" t="t" r="r" b="b"/>
            <a:pathLst>
              <a:path w="292735">
                <a:moveTo>
                  <a:pt x="0" y="0"/>
                </a:moveTo>
                <a:lnTo>
                  <a:pt x="292547" y="0"/>
                </a:lnTo>
              </a:path>
            </a:pathLst>
          </a:custGeom>
          <a:ln w="69654">
            <a:solidFill>
              <a:srgbClr val="0F0F0F"/>
            </a:solidFill>
          </a:ln>
        </p:spPr>
        <p:txBody>
          <a:bodyPr wrap="square" lIns="0" tIns="0" rIns="0" bIns="0" rtlCol="0"/>
          <a:lstStyle/>
          <a:p/>
        </p:txBody>
      </p:sp>
      <p:sp>
        <p:nvSpPr>
          <p:cNvPr id="167" name="object 167"/>
          <p:cNvSpPr/>
          <p:nvPr/>
        </p:nvSpPr>
        <p:spPr>
          <a:xfrm>
            <a:off x="5919232" y="4013807"/>
            <a:ext cx="0" cy="111760"/>
          </a:xfrm>
          <a:custGeom>
            <a:avLst/>
            <a:gdLst/>
            <a:ahLst/>
            <a:cxnLst/>
            <a:rect l="l" t="t" r="r" b="b"/>
            <a:pathLst>
              <a:path h="111760">
                <a:moveTo>
                  <a:pt x="0" y="0"/>
                </a:moveTo>
                <a:lnTo>
                  <a:pt x="0" y="111446"/>
                </a:lnTo>
              </a:path>
            </a:pathLst>
          </a:custGeom>
          <a:ln w="69654">
            <a:solidFill>
              <a:srgbClr val="0F0F0F"/>
            </a:solidFill>
          </a:ln>
        </p:spPr>
        <p:txBody>
          <a:bodyPr wrap="square" lIns="0" tIns="0" rIns="0" bIns="0" rtlCol="0"/>
          <a:lstStyle/>
          <a:p/>
        </p:txBody>
      </p:sp>
      <p:sp>
        <p:nvSpPr>
          <p:cNvPr id="168" name="object 168"/>
          <p:cNvSpPr/>
          <p:nvPr/>
        </p:nvSpPr>
        <p:spPr>
          <a:xfrm>
            <a:off x="5919232" y="4194908"/>
            <a:ext cx="0" cy="111760"/>
          </a:xfrm>
          <a:custGeom>
            <a:avLst/>
            <a:gdLst/>
            <a:ahLst/>
            <a:cxnLst/>
            <a:rect l="l" t="t" r="r" b="b"/>
            <a:pathLst>
              <a:path h="111760">
                <a:moveTo>
                  <a:pt x="0" y="0"/>
                </a:moveTo>
                <a:lnTo>
                  <a:pt x="0" y="111446"/>
                </a:lnTo>
              </a:path>
            </a:pathLst>
          </a:custGeom>
          <a:ln w="69654">
            <a:solidFill>
              <a:srgbClr val="0F0F0F"/>
            </a:solidFill>
          </a:ln>
        </p:spPr>
        <p:txBody>
          <a:bodyPr wrap="square" lIns="0" tIns="0" rIns="0" bIns="0" rtlCol="0"/>
          <a:lstStyle/>
          <a:p/>
        </p:txBody>
      </p:sp>
      <p:sp>
        <p:nvSpPr>
          <p:cNvPr id="169" name="object 169"/>
          <p:cNvSpPr/>
          <p:nvPr/>
        </p:nvSpPr>
        <p:spPr>
          <a:xfrm>
            <a:off x="5772958" y="4160081"/>
            <a:ext cx="292735" cy="0"/>
          </a:xfrm>
          <a:custGeom>
            <a:avLst/>
            <a:gdLst/>
            <a:ahLst/>
            <a:cxnLst/>
            <a:rect l="l" t="t" r="r" b="b"/>
            <a:pathLst>
              <a:path w="292735">
                <a:moveTo>
                  <a:pt x="0" y="0"/>
                </a:moveTo>
                <a:lnTo>
                  <a:pt x="292547" y="0"/>
                </a:lnTo>
              </a:path>
            </a:pathLst>
          </a:custGeom>
          <a:ln w="69654">
            <a:solidFill>
              <a:srgbClr val="0F0F0F"/>
            </a:solidFill>
          </a:ln>
        </p:spPr>
        <p:txBody>
          <a:bodyPr wrap="square" lIns="0" tIns="0" rIns="0" bIns="0" rtlCol="0"/>
          <a:lstStyle/>
          <a:p/>
        </p:txBody>
      </p:sp>
      <p:sp>
        <p:nvSpPr>
          <p:cNvPr id="170" name="object 170"/>
          <p:cNvSpPr/>
          <p:nvPr/>
        </p:nvSpPr>
        <p:spPr>
          <a:xfrm>
            <a:off x="6875816" y="4013807"/>
            <a:ext cx="0" cy="111760"/>
          </a:xfrm>
          <a:custGeom>
            <a:avLst/>
            <a:gdLst/>
            <a:ahLst/>
            <a:cxnLst/>
            <a:rect l="l" t="t" r="r" b="b"/>
            <a:pathLst>
              <a:path h="111760">
                <a:moveTo>
                  <a:pt x="0" y="0"/>
                </a:moveTo>
                <a:lnTo>
                  <a:pt x="0" y="111446"/>
                </a:lnTo>
              </a:path>
            </a:pathLst>
          </a:custGeom>
          <a:ln w="69654">
            <a:solidFill>
              <a:srgbClr val="0F0F0F"/>
            </a:solidFill>
          </a:ln>
        </p:spPr>
        <p:txBody>
          <a:bodyPr wrap="square" lIns="0" tIns="0" rIns="0" bIns="0" rtlCol="0"/>
          <a:lstStyle/>
          <a:p/>
        </p:txBody>
      </p:sp>
      <p:sp>
        <p:nvSpPr>
          <p:cNvPr id="171" name="object 171"/>
          <p:cNvSpPr/>
          <p:nvPr/>
        </p:nvSpPr>
        <p:spPr>
          <a:xfrm>
            <a:off x="6875816" y="4194908"/>
            <a:ext cx="0" cy="111760"/>
          </a:xfrm>
          <a:custGeom>
            <a:avLst/>
            <a:gdLst/>
            <a:ahLst/>
            <a:cxnLst/>
            <a:rect l="l" t="t" r="r" b="b"/>
            <a:pathLst>
              <a:path h="111760">
                <a:moveTo>
                  <a:pt x="0" y="0"/>
                </a:moveTo>
                <a:lnTo>
                  <a:pt x="0" y="111446"/>
                </a:lnTo>
              </a:path>
            </a:pathLst>
          </a:custGeom>
          <a:ln w="69654">
            <a:solidFill>
              <a:srgbClr val="0F0F0F"/>
            </a:solidFill>
          </a:ln>
        </p:spPr>
        <p:txBody>
          <a:bodyPr wrap="square" lIns="0" tIns="0" rIns="0" bIns="0" rtlCol="0"/>
          <a:lstStyle/>
          <a:p/>
        </p:txBody>
      </p:sp>
      <p:sp>
        <p:nvSpPr>
          <p:cNvPr id="172" name="object 172"/>
          <p:cNvSpPr/>
          <p:nvPr/>
        </p:nvSpPr>
        <p:spPr>
          <a:xfrm>
            <a:off x="6729543" y="4160081"/>
            <a:ext cx="292735" cy="0"/>
          </a:xfrm>
          <a:custGeom>
            <a:avLst/>
            <a:gdLst/>
            <a:ahLst/>
            <a:cxnLst/>
            <a:rect l="l" t="t" r="r" b="b"/>
            <a:pathLst>
              <a:path w="292734">
                <a:moveTo>
                  <a:pt x="0" y="0"/>
                </a:moveTo>
                <a:lnTo>
                  <a:pt x="292547" y="0"/>
                </a:lnTo>
              </a:path>
            </a:pathLst>
          </a:custGeom>
          <a:ln w="69654">
            <a:solidFill>
              <a:srgbClr val="0F0F0F"/>
            </a:solidFill>
          </a:ln>
        </p:spPr>
        <p:txBody>
          <a:bodyPr wrap="square" lIns="0" tIns="0" rIns="0" bIns="0" rtlCol="0"/>
          <a:lstStyle/>
          <a:p/>
        </p:txBody>
      </p:sp>
      <p:sp>
        <p:nvSpPr>
          <p:cNvPr id="173" name="object 173"/>
          <p:cNvSpPr/>
          <p:nvPr/>
        </p:nvSpPr>
        <p:spPr>
          <a:xfrm>
            <a:off x="7435372" y="4766073"/>
            <a:ext cx="0" cy="111760"/>
          </a:xfrm>
          <a:custGeom>
            <a:avLst/>
            <a:gdLst/>
            <a:ahLst/>
            <a:cxnLst/>
            <a:rect l="l" t="t" r="r" b="b"/>
            <a:pathLst>
              <a:path h="111760">
                <a:moveTo>
                  <a:pt x="0" y="0"/>
                </a:moveTo>
                <a:lnTo>
                  <a:pt x="0" y="111446"/>
                </a:lnTo>
              </a:path>
            </a:pathLst>
          </a:custGeom>
          <a:ln w="69654">
            <a:solidFill>
              <a:srgbClr val="0F0F0F"/>
            </a:solidFill>
          </a:ln>
        </p:spPr>
        <p:txBody>
          <a:bodyPr wrap="square" lIns="0" tIns="0" rIns="0" bIns="0" rtlCol="0"/>
          <a:lstStyle/>
          <a:p/>
        </p:txBody>
      </p:sp>
      <p:sp>
        <p:nvSpPr>
          <p:cNvPr id="174" name="object 174"/>
          <p:cNvSpPr/>
          <p:nvPr/>
        </p:nvSpPr>
        <p:spPr>
          <a:xfrm>
            <a:off x="7435372" y="4947173"/>
            <a:ext cx="0" cy="111760"/>
          </a:xfrm>
          <a:custGeom>
            <a:avLst/>
            <a:gdLst/>
            <a:ahLst/>
            <a:cxnLst/>
            <a:rect l="l" t="t" r="r" b="b"/>
            <a:pathLst>
              <a:path h="111760">
                <a:moveTo>
                  <a:pt x="0" y="0"/>
                </a:moveTo>
                <a:lnTo>
                  <a:pt x="0" y="111446"/>
                </a:lnTo>
              </a:path>
            </a:pathLst>
          </a:custGeom>
          <a:ln w="69654">
            <a:solidFill>
              <a:srgbClr val="0F0F0F"/>
            </a:solidFill>
          </a:ln>
        </p:spPr>
        <p:txBody>
          <a:bodyPr wrap="square" lIns="0" tIns="0" rIns="0" bIns="0" rtlCol="0"/>
          <a:lstStyle/>
          <a:p/>
        </p:txBody>
      </p:sp>
      <p:sp>
        <p:nvSpPr>
          <p:cNvPr id="175" name="object 175"/>
          <p:cNvSpPr/>
          <p:nvPr/>
        </p:nvSpPr>
        <p:spPr>
          <a:xfrm>
            <a:off x="7289098" y="4912347"/>
            <a:ext cx="292735" cy="0"/>
          </a:xfrm>
          <a:custGeom>
            <a:avLst/>
            <a:gdLst/>
            <a:ahLst/>
            <a:cxnLst/>
            <a:rect l="l" t="t" r="r" b="b"/>
            <a:pathLst>
              <a:path w="292734">
                <a:moveTo>
                  <a:pt x="0" y="0"/>
                </a:moveTo>
                <a:lnTo>
                  <a:pt x="292547" y="0"/>
                </a:lnTo>
              </a:path>
            </a:pathLst>
          </a:custGeom>
          <a:ln w="69654">
            <a:solidFill>
              <a:srgbClr val="0F0F0F"/>
            </a:solidFill>
          </a:ln>
        </p:spPr>
        <p:txBody>
          <a:bodyPr wrap="square" lIns="0" tIns="0" rIns="0" bIns="0" rtlCol="0"/>
          <a:lstStyle/>
          <a:p/>
        </p:txBody>
      </p:sp>
      <p:sp>
        <p:nvSpPr>
          <p:cNvPr id="176" name="object 176"/>
          <p:cNvSpPr/>
          <p:nvPr/>
        </p:nvSpPr>
        <p:spPr>
          <a:xfrm>
            <a:off x="7830080" y="4879841"/>
            <a:ext cx="0" cy="111760"/>
          </a:xfrm>
          <a:custGeom>
            <a:avLst/>
            <a:gdLst/>
            <a:ahLst/>
            <a:cxnLst/>
            <a:rect l="l" t="t" r="r" b="b"/>
            <a:pathLst>
              <a:path h="111760">
                <a:moveTo>
                  <a:pt x="0" y="0"/>
                </a:moveTo>
                <a:lnTo>
                  <a:pt x="0" y="111446"/>
                </a:lnTo>
              </a:path>
            </a:pathLst>
          </a:custGeom>
          <a:ln w="69654">
            <a:solidFill>
              <a:srgbClr val="0F0F0F"/>
            </a:solidFill>
          </a:ln>
        </p:spPr>
        <p:txBody>
          <a:bodyPr wrap="square" lIns="0" tIns="0" rIns="0" bIns="0" rtlCol="0"/>
          <a:lstStyle/>
          <a:p/>
        </p:txBody>
      </p:sp>
      <p:sp>
        <p:nvSpPr>
          <p:cNvPr id="177" name="object 177"/>
          <p:cNvSpPr/>
          <p:nvPr/>
        </p:nvSpPr>
        <p:spPr>
          <a:xfrm>
            <a:off x="7830080" y="5060942"/>
            <a:ext cx="0" cy="111760"/>
          </a:xfrm>
          <a:custGeom>
            <a:avLst/>
            <a:gdLst/>
            <a:ahLst/>
            <a:cxnLst/>
            <a:rect l="l" t="t" r="r" b="b"/>
            <a:pathLst>
              <a:path h="111760">
                <a:moveTo>
                  <a:pt x="0" y="0"/>
                </a:moveTo>
                <a:lnTo>
                  <a:pt x="0" y="111446"/>
                </a:lnTo>
              </a:path>
            </a:pathLst>
          </a:custGeom>
          <a:ln w="69654">
            <a:solidFill>
              <a:srgbClr val="0F0F0F"/>
            </a:solidFill>
          </a:ln>
        </p:spPr>
        <p:txBody>
          <a:bodyPr wrap="square" lIns="0" tIns="0" rIns="0" bIns="0" rtlCol="0"/>
          <a:lstStyle/>
          <a:p/>
        </p:txBody>
      </p:sp>
      <p:sp>
        <p:nvSpPr>
          <p:cNvPr id="178" name="object 178"/>
          <p:cNvSpPr/>
          <p:nvPr/>
        </p:nvSpPr>
        <p:spPr>
          <a:xfrm>
            <a:off x="7683806" y="5026115"/>
            <a:ext cx="292735" cy="0"/>
          </a:xfrm>
          <a:custGeom>
            <a:avLst/>
            <a:gdLst/>
            <a:ahLst/>
            <a:cxnLst/>
            <a:rect l="l" t="t" r="r" b="b"/>
            <a:pathLst>
              <a:path w="292734">
                <a:moveTo>
                  <a:pt x="0" y="0"/>
                </a:moveTo>
                <a:lnTo>
                  <a:pt x="292547" y="0"/>
                </a:lnTo>
              </a:path>
            </a:pathLst>
          </a:custGeom>
          <a:ln w="69654">
            <a:solidFill>
              <a:srgbClr val="0F0F0F"/>
            </a:solidFill>
          </a:ln>
        </p:spPr>
        <p:txBody>
          <a:bodyPr wrap="square" lIns="0" tIns="0" rIns="0" bIns="0" rtlCol="0"/>
          <a:lstStyle/>
          <a:p/>
        </p:txBody>
      </p:sp>
      <p:sp>
        <p:nvSpPr>
          <p:cNvPr id="179" name="object 179"/>
          <p:cNvSpPr/>
          <p:nvPr/>
        </p:nvSpPr>
        <p:spPr>
          <a:xfrm>
            <a:off x="11008634" y="4619799"/>
            <a:ext cx="0" cy="111760"/>
          </a:xfrm>
          <a:custGeom>
            <a:avLst/>
            <a:gdLst/>
            <a:ahLst/>
            <a:cxnLst/>
            <a:rect l="l" t="t" r="r" b="b"/>
            <a:pathLst>
              <a:path h="111760">
                <a:moveTo>
                  <a:pt x="0" y="0"/>
                </a:moveTo>
                <a:lnTo>
                  <a:pt x="0" y="111446"/>
                </a:lnTo>
              </a:path>
            </a:pathLst>
          </a:custGeom>
          <a:ln w="69654">
            <a:solidFill>
              <a:srgbClr val="0F0F0F"/>
            </a:solidFill>
          </a:ln>
        </p:spPr>
        <p:txBody>
          <a:bodyPr wrap="square" lIns="0" tIns="0" rIns="0" bIns="0" rtlCol="0"/>
          <a:lstStyle/>
          <a:p/>
        </p:txBody>
      </p:sp>
      <p:sp>
        <p:nvSpPr>
          <p:cNvPr id="180" name="object 180"/>
          <p:cNvSpPr/>
          <p:nvPr/>
        </p:nvSpPr>
        <p:spPr>
          <a:xfrm>
            <a:off x="11008634" y="4800900"/>
            <a:ext cx="0" cy="111760"/>
          </a:xfrm>
          <a:custGeom>
            <a:avLst/>
            <a:gdLst/>
            <a:ahLst/>
            <a:cxnLst/>
            <a:rect l="l" t="t" r="r" b="b"/>
            <a:pathLst>
              <a:path h="111760">
                <a:moveTo>
                  <a:pt x="0" y="0"/>
                </a:moveTo>
                <a:lnTo>
                  <a:pt x="0" y="111446"/>
                </a:lnTo>
              </a:path>
            </a:pathLst>
          </a:custGeom>
          <a:ln w="69654">
            <a:solidFill>
              <a:srgbClr val="0F0F0F"/>
            </a:solidFill>
          </a:ln>
        </p:spPr>
        <p:txBody>
          <a:bodyPr wrap="square" lIns="0" tIns="0" rIns="0" bIns="0" rtlCol="0"/>
          <a:lstStyle/>
          <a:p/>
        </p:txBody>
      </p:sp>
      <p:sp>
        <p:nvSpPr>
          <p:cNvPr id="181" name="object 181"/>
          <p:cNvSpPr/>
          <p:nvPr/>
        </p:nvSpPr>
        <p:spPr>
          <a:xfrm>
            <a:off x="10862360" y="4766073"/>
            <a:ext cx="292735" cy="0"/>
          </a:xfrm>
          <a:custGeom>
            <a:avLst/>
            <a:gdLst/>
            <a:ahLst/>
            <a:cxnLst/>
            <a:rect l="l" t="t" r="r" b="b"/>
            <a:pathLst>
              <a:path w="292734">
                <a:moveTo>
                  <a:pt x="0" y="0"/>
                </a:moveTo>
                <a:lnTo>
                  <a:pt x="292547" y="0"/>
                </a:lnTo>
              </a:path>
            </a:pathLst>
          </a:custGeom>
          <a:ln w="69654">
            <a:solidFill>
              <a:srgbClr val="0F0F0F"/>
            </a:solidFill>
          </a:ln>
        </p:spPr>
        <p:txBody>
          <a:bodyPr wrap="square" lIns="0" tIns="0" rIns="0" bIns="0" rtlCol="0"/>
          <a:lstStyle/>
          <a:p/>
        </p:txBody>
      </p:sp>
      <p:sp>
        <p:nvSpPr>
          <p:cNvPr id="182" name="object 182"/>
          <p:cNvSpPr/>
          <p:nvPr/>
        </p:nvSpPr>
        <p:spPr>
          <a:xfrm>
            <a:off x="14187188" y="5009862"/>
            <a:ext cx="0" cy="111760"/>
          </a:xfrm>
          <a:custGeom>
            <a:avLst/>
            <a:gdLst/>
            <a:ahLst/>
            <a:cxnLst/>
            <a:rect l="l" t="t" r="r" b="b"/>
            <a:pathLst>
              <a:path h="111760">
                <a:moveTo>
                  <a:pt x="0" y="0"/>
                </a:moveTo>
                <a:lnTo>
                  <a:pt x="0" y="111446"/>
                </a:lnTo>
              </a:path>
            </a:pathLst>
          </a:custGeom>
          <a:ln w="69654">
            <a:solidFill>
              <a:srgbClr val="0F0F0F"/>
            </a:solidFill>
          </a:ln>
        </p:spPr>
        <p:txBody>
          <a:bodyPr wrap="square" lIns="0" tIns="0" rIns="0" bIns="0" rtlCol="0"/>
          <a:lstStyle/>
          <a:p/>
        </p:txBody>
      </p:sp>
      <p:sp>
        <p:nvSpPr>
          <p:cNvPr id="183" name="object 183"/>
          <p:cNvSpPr/>
          <p:nvPr/>
        </p:nvSpPr>
        <p:spPr>
          <a:xfrm>
            <a:off x="14187188" y="5190963"/>
            <a:ext cx="0" cy="111760"/>
          </a:xfrm>
          <a:custGeom>
            <a:avLst/>
            <a:gdLst/>
            <a:ahLst/>
            <a:cxnLst/>
            <a:rect l="l" t="t" r="r" b="b"/>
            <a:pathLst>
              <a:path h="111760">
                <a:moveTo>
                  <a:pt x="0" y="0"/>
                </a:moveTo>
                <a:lnTo>
                  <a:pt x="0" y="111446"/>
                </a:lnTo>
              </a:path>
            </a:pathLst>
          </a:custGeom>
          <a:ln w="69654">
            <a:solidFill>
              <a:srgbClr val="0F0F0F"/>
            </a:solidFill>
          </a:ln>
        </p:spPr>
        <p:txBody>
          <a:bodyPr wrap="square" lIns="0" tIns="0" rIns="0" bIns="0" rtlCol="0"/>
          <a:lstStyle/>
          <a:p/>
        </p:txBody>
      </p:sp>
      <p:sp>
        <p:nvSpPr>
          <p:cNvPr id="184" name="object 184"/>
          <p:cNvSpPr/>
          <p:nvPr/>
        </p:nvSpPr>
        <p:spPr>
          <a:xfrm>
            <a:off x="14040915" y="5156136"/>
            <a:ext cx="292735" cy="0"/>
          </a:xfrm>
          <a:custGeom>
            <a:avLst/>
            <a:gdLst/>
            <a:ahLst/>
            <a:cxnLst/>
            <a:rect l="l" t="t" r="r" b="b"/>
            <a:pathLst>
              <a:path w="292734">
                <a:moveTo>
                  <a:pt x="0" y="0"/>
                </a:moveTo>
                <a:lnTo>
                  <a:pt x="292547" y="0"/>
                </a:lnTo>
              </a:path>
            </a:pathLst>
          </a:custGeom>
          <a:ln w="69654">
            <a:solidFill>
              <a:srgbClr val="0F0F0F"/>
            </a:solidFill>
          </a:ln>
        </p:spPr>
        <p:txBody>
          <a:bodyPr wrap="square" lIns="0" tIns="0" rIns="0" bIns="0" rtlCol="0"/>
          <a:lstStyle/>
          <a:p/>
        </p:txBody>
      </p:sp>
      <p:sp>
        <p:nvSpPr>
          <p:cNvPr id="185" name="object 185"/>
          <p:cNvSpPr/>
          <p:nvPr/>
        </p:nvSpPr>
        <p:spPr>
          <a:xfrm>
            <a:off x="17363420" y="4842692"/>
            <a:ext cx="0" cy="111760"/>
          </a:xfrm>
          <a:custGeom>
            <a:avLst/>
            <a:gdLst/>
            <a:ahLst/>
            <a:cxnLst/>
            <a:rect l="l" t="t" r="r" b="b"/>
            <a:pathLst>
              <a:path h="111760">
                <a:moveTo>
                  <a:pt x="0" y="0"/>
                </a:moveTo>
                <a:lnTo>
                  <a:pt x="0" y="111446"/>
                </a:lnTo>
              </a:path>
            </a:pathLst>
          </a:custGeom>
          <a:ln w="69654">
            <a:solidFill>
              <a:srgbClr val="0F0F0F"/>
            </a:solidFill>
          </a:ln>
        </p:spPr>
        <p:txBody>
          <a:bodyPr wrap="square" lIns="0" tIns="0" rIns="0" bIns="0" rtlCol="0"/>
          <a:lstStyle/>
          <a:p/>
        </p:txBody>
      </p:sp>
      <p:sp>
        <p:nvSpPr>
          <p:cNvPr id="186" name="object 186"/>
          <p:cNvSpPr/>
          <p:nvPr/>
        </p:nvSpPr>
        <p:spPr>
          <a:xfrm>
            <a:off x="17363420" y="5023793"/>
            <a:ext cx="0" cy="111760"/>
          </a:xfrm>
          <a:custGeom>
            <a:avLst/>
            <a:gdLst/>
            <a:ahLst/>
            <a:cxnLst/>
            <a:rect l="l" t="t" r="r" b="b"/>
            <a:pathLst>
              <a:path h="111760">
                <a:moveTo>
                  <a:pt x="0" y="0"/>
                </a:moveTo>
                <a:lnTo>
                  <a:pt x="0" y="111446"/>
                </a:lnTo>
              </a:path>
            </a:pathLst>
          </a:custGeom>
          <a:ln w="69654">
            <a:solidFill>
              <a:srgbClr val="0F0F0F"/>
            </a:solidFill>
          </a:ln>
        </p:spPr>
        <p:txBody>
          <a:bodyPr wrap="square" lIns="0" tIns="0" rIns="0" bIns="0" rtlCol="0"/>
          <a:lstStyle/>
          <a:p/>
        </p:txBody>
      </p:sp>
      <p:sp>
        <p:nvSpPr>
          <p:cNvPr id="187" name="object 187"/>
          <p:cNvSpPr/>
          <p:nvPr/>
        </p:nvSpPr>
        <p:spPr>
          <a:xfrm>
            <a:off x="17217145" y="4988966"/>
            <a:ext cx="292735" cy="0"/>
          </a:xfrm>
          <a:custGeom>
            <a:avLst/>
            <a:gdLst/>
            <a:ahLst/>
            <a:cxnLst/>
            <a:rect l="l" t="t" r="r" b="b"/>
            <a:pathLst>
              <a:path w="292734">
                <a:moveTo>
                  <a:pt x="0" y="0"/>
                </a:moveTo>
                <a:lnTo>
                  <a:pt x="292547" y="0"/>
                </a:lnTo>
              </a:path>
            </a:pathLst>
          </a:custGeom>
          <a:ln w="69654">
            <a:solidFill>
              <a:srgbClr val="0F0F0F"/>
            </a:solidFill>
          </a:ln>
        </p:spPr>
        <p:txBody>
          <a:bodyPr wrap="square" lIns="0" tIns="0" rIns="0" bIns="0" rtlCol="0"/>
          <a:lstStyle/>
          <a:p/>
        </p:txBody>
      </p:sp>
      <p:sp>
        <p:nvSpPr>
          <p:cNvPr id="188" name="object 188"/>
          <p:cNvSpPr/>
          <p:nvPr/>
        </p:nvSpPr>
        <p:spPr>
          <a:xfrm>
            <a:off x="15896039" y="6656023"/>
            <a:ext cx="0" cy="111760"/>
          </a:xfrm>
          <a:custGeom>
            <a:avLst/>
            <a:gdLst/>
            <a:ahLst/>
            <a:cxnLst/>
            <a:rect l="l" t="t" r="r" b="b"/>
            <a:pathLst>
              <a:path h="111759">
                <a:moveTo>
                  <a:pt x="0" y="0"/>
                </a:moveTo>
                <a:lnTo>
                  <a:pt x="0" y="111446"/>
                </a:lnTo>
              </a:path>
            </a:pathLst>
          </a:custGeom>
          <a:ln w="69654">
            <a:solidFill>
              <a:srgbClr val="0F0F0F"/>
            </a:solidFill>
          </a:ln>
        </p:spPr>
        <p:txBody>
          <a:bodyPr wrap="square" lIns="0" tIns="0" rIns="0" bIns="0" rtlCol="0"/>
          <a:lstStyle/>
          <a:p/>
        </p:txBody>
      </p:sp>
      <p:sp>
        <p:nvSpPr>
          <p:cNvPr id="189" name="object 189"/>
          <p:cNvSpPr/>
          <p:nvPr/>
        </p:nvSpPr>
        <p:spPr>
          <a:xfrm>
            <a:off x="15896039" y="6837125"/>
            <a:ext cx="0" cy="111760"/>
          </a:xfrm>
          <a:custGeom>
            <a:avLst/>
            <a:gdLst/>
            <a:ahLst/>
            <a:cxnLst/>
            <a:rect l="l" t="t" r="r" b="b"/>
            <a:pathLst>
              <a:path h="111759">
                <a:moveTo>
                  <a:pt x="0" y="0"/>
                </a:moveTo>
                <a:lnTo>
                  <a:pt x="0" y="111446"/>
                </a:lnTo>
              </a:path>
            </a:pathLst>
          </a:custGeom>
          <a:ln w="69654">
            <a:solidFill>
              <a:srgbClr val="0F0F0F"/>
            </a:solidFill>
          </a:ln>
        </p:spPr>
        <p:txBody>
          <a:bodyPr wrap="square" lIns="0" tIns="0" rIns="0" bIns="0" rtlCol="0"/>
          <a:lstStyle/>
          <a:p/>
        </p:txBody>
      </p:sp>
      <p:sp>
        <p:nvSpPr>
          <p:cNvPr id="190" name="object 190"/>
          <p:cNvSpPr/>
          <p:nvPr/>
        </p:nvSpPr>
        <p:spPr>
          <a:xfrm>
            <a:off x="15749764" y="6802297"/>
            <a:ext cx="292735" cy="0"/>
          </a:xfrm>
          <a:custGeom>
            <a:avLst/>
            <a:gdLst/>
            <a:ahLst/>
            <a:cxnLst/>
            <a:rect l="l" t="t" r="r" b="b"/>
            <a:pathLst>
              <a:path w="292734">
                <a:moveTo>
                  <a:pt x="0" y="0"/>
                </a:moveTo>
                <a:lnTo>
                  <a:pt x="292547" y="0"/>
                </a:lnTo>
              </a:path>
            </a:pathLst>
          </a:custGeom>
          <a:ln w="69654">
            <a:solidFill>
              <a:srgbClr val="0F0F0F"/>
            </a:solidFill>
          </a:ln>
        </p:spPr>
        <p:txBody>
          <a:bodyPr wrap="square" lIns="0" tIns="0" rIns="0" bIns="0" rtlCol="0"/>
          <a:lstStyle/>
          <a:p/>
        </p:txBody>
      </p:sp>
      <p:sp>
        <p:nvSpPr>
          <p:cNvPr id="191" name="object 191"/>
          <p:cNvSpPr/>
          <p:nvPr/>
        </p:nvSpPr>
        <p:spPr>
          <a:xfrm>
            <a:off x="4653847" y="4155437"/>
            <a:ext cx="12710160" cy="3083560"/>
          </a:xfrm>
          <a:custGeom>
            <a:avLst/>
            <a:gdLst/>
            <a:ahLst/>
            <a:cxnLst/>
            <a:rect l="l" t="t" r="r" b="b"/>
            <a:pathLst>
              <a:path w="12710160" h="3083559">
                <a:moveTo>
                  <a:pt x="0" y="3083360"/>
                </a:moveTo>
                <a:lnTo>
                  <a:pt x="12709573" y="3083360"/>
                </a:lnTo>
                <a:lnTo>
                  <a:pt x="12709573" y="0"/>
                </a:lnTo>
                <a:lnTo>
                  <a:pt x="0" y="0"/>
                </a:lnTo>
                <a:lnTo>
                  <a:pt x="0" y="3083360"/>
                </a:lnTo>
                <a:close/>
              </a:path>
            </a:pathLst>
          </a:custGeom>
          <a:ln w="23218">
            <a:solidFill>
              <a:srgbClr val="000000"/>
            </a:solidFill>
          </a:ln>
        </p:spPr>
        <p:txBody>
          <a:bodyPr wrap="square" lIns="0" tIns="0" rIns="0" bIns="0" rtlCol="0"/>
          <a:lstStyle/>
          <a:p/>
        </p:txBody>
      </p:sp>
      <p:sp>
        <p:nvSpPr>
          <p:cNvPr id="192" name="object 192"/>
          <p:cNvSpPr/>
          <p:nvPr/>
        </p:nvSpPr>
        <p:spPr>
          <a:xfrm>
            <a:off x="7388315" y="4188354"/>
            <a:ext cx="1209675" cy="0"/>
          </a:xfrm>
          <a:custGeom>
            <a:avLst/>
            <a:gdLst/>
            <a:ahLst/>
            <a:cxnLst/>
            <a:rect l="l" t="t" r="r" b="b"/>
            <a:pathLst>
              <a:path w="1209675">
                <a:moveTo>
                  <a:pt x="0" y="0"/>
                </a:moveTo>
                <a:lnTo>
                  <a:pt x="52354" y="0"/>
                </a:lnTo>
                <a:lnTo>
                  <a:pt x="1157094" y="0"/>
                </a:lnTo>
                <a:lnTo>
                  <a:pt x="1209449" y="0"/>
                </a:lnTo>
              </a:path>
            </a:pathLst>
          </a:custGeom>
          <a:ln w="104708">
            <a:solidFill>
              <a:srgbClr val="EE220C"/>
            </a:solidFill>
          </a:ln>
        </p:spPr>
        <p:txBody>
          <a:bodyPr wrap="square" lIns="0" tIns="0" rIns="0" bIns="0" rtlCol="0"/>
          <a:lstStyle/>
          <a:p/>
        </p:txBody>
      </p:sp>
      <p:sp>
        <p:nvSpPr>
          <p:cNvPr id="193" name="object 193"/>
          <p:cNvSpPr/>
          <p:nvPr/>
        </p:nvSpPr>
        <p:spPr>
          <a:xfrm>
            <a:off x="8545408" y="3987313"/>
            <a:ext cx="402590" cy="402590"/>
          </a:xfrm>
          <a:custGeom>
            <a:avLst/>
            <a:gdLst/>
            <a:ahLst/>
            <a:cxnLst/>
            <a:rect l="l" t="t" r="r" b="b"/>
            <a:pathLst>
              <a:path w="402590" h="402589">
                <a:moveTo>
                  <a:pt x="0" y="0"/>
                </a:moveTo>
                <a:lnTo>
                  <a:pt x="0" y="402081"/>
                </a:lnTo>
                <a:lnTo>
                  <a:pt x="402081" y="201040"/>
                </a:lnTo>
                <a:lnTo>
                  <a:pt x="0" y="0"/>
                </a:lnTo>
                <a:close/>
              </a:path>
            </a:pathLst>
          </a:custGeom>
          <a:solidFill>
            <a:srgbClr val="EE220C"/>
          </a:solidFill>
        </p:spPr>
        <p:txBody>
          <a:bodyPr wrap="square" lIns="0" tIns="0" rIns="0" bIns="0" rtlCol="0"/>
          <a:lstStyle/>
          <a:p/>
        </p:txBody>
      </p:sp>
      <p:sp>
        <p:nvSpPr>
          <p:cNvPr id="194" name="object 194"/>
          <p:cNvSpPr/>
          <p:nvPr/>
        </p:nvSpPr>
        <p:spPr>
          <a:xfrm>
            <a:off x="7038587" y="3987313"/>
            <a:ext cx="402590" cy="402590"/>
          </a:xfrm>
          <a:custGeom>
            <a:avLst/>
            <a:gdLst/>
            <a:ahLst/>
            <a:cxnLst/>
            <a:rect l="l" t="t" r="r" b="b"/>
            <a:pathLst>
              <a:path w="402590" h="402589">
                <a:moveTo>
                  <a:pt x="402081" y="0"/>
                </a:moveTo>
                <a:lnTo>
                  <a:pt x="0" y="201040"/>
                </a:lnTo>
                <a:lnTo>
                  <a:pt x="402081" y="402081"/>
                </a:lnTo>
                <a:lnTo>
                  <a:pt x="402081" y="0"/>
                </a:lnTo>
                <a:close/>
              </a:path>
            </a:pathLst>
          </a:custGeom>
          <a:solidFill>
            <a:srgbClr val="EE220C"/>
          </a:solidFill>
        </p:spPr>
        <p:txBody>
          <a:bodyPr wrap="square" lIns="0" tIns="0" rIns="0" bIns="0" rtlCol="0"/>
          <a:lstStyle/>
          <a:p/>
        </p:txBody>
      </p:sp>
      <p:sp>
        <p:nvSpPr>
          <p:cNvPr id="195" name="object 195"/>
          <p:cNvSpPr/>
          <p:nvPr/>
        </p:nvSpPr>
        <p:spPr>
          <a:xfrm>
            <a:off x="1968296" y="8849999"/>
            <a:ext cx="16167735" cy="2320925"/>
          </a:xfrm>
          <a:custGeom>
            <a:avLst/>
            <a:gdLst/>
            <a:ahLst/>
            <a:cxnLst/>
            <a:rect l="l" t="t" r="r" b="b"/>
            <a:pathLst>
              <a:path w="16167735" h="2320925">
                <a:moveTo>
                  <a:pt x="15780776" y="0"/>
                </a:moveTo>
                <a:lnTo>
                  <a:pt x="386729" y="0"/>
                </a:lnTo>
                <a:lnTo>
                  <a:pt x="338218" y="3013"/>
                </a:lnTo>
                <a:lnTo>
                  <a:pt x="291506" y="11811"/>
                </a:lnTo>
                <a:lnTo>
                  <a:pt x="246954" y="26031"/>
                </a:lnTo>
                <a:lnTo>
                  <a:pt x="204925" y="45311"/>
                </a:lnTo>
                <a:lnTo>
                  <a:pt x="165782" y="69288"/>
                </a:lnTo>
                <a:lnTo>
                  <a:pt x="129886" y="97601"/>
                </a:lnTo>
                <a:lnTo>
                  <a:pt x="97601" y="129886"/>
                </a:lnTo>
                <a:lnTo>
                  <a:pt x="69288" y="165782"/>
                </a:lnTo>
                <a:lnTo>
                  <a:pt x="45311" y="204925"/>
                </a:lnTo>
                <a:lnTo>
                  <a:pt x="26031" y="246954"/>
                </a:lnTo>
                <a:lnTo>
                  <a:pt x="11811" y="291506"/>
                </a:lnTo>
                <a:lnTo>
                  <a:pt x="3013" y="338218"/>
                </a:lnTo>
                <a:lnTo>
                  <a:pt x="0" y="386729"/>
                </a:lnTo>
                <a:lnTo>
                  <a:pt x="0" y="1933603"/>
                </a:lnTo>
                <a:lnTo>
                  <a:pt x="3013" y="1982113"/>
                </a:lnTo>
                <a:lnTo>
                  <a:pt x="11811" y="2028826"/>
                </a:lnTo>
                <a:lnTo>
                  <a:pt x="26031" y="2073378"/>
                </a:lnTo>
                <a:lnTo>
                  <a:pt x="45311" y="2115406"/>
                </a:lnTo>
                <a:lnTo>
                  <a:pt x="69288" y="2154550"/>
                </a:lnTo>
                <a:lnTo>
                  <a:pt x="97601" y="2190446"/>
                </a:lnTo>
                <a:lnTo>
                  <a:pt x="129886" y="2222731"/>
                </a:lnTo>
                <a:lnTo>
                  <a:pt x="165782" y="2251044"/>
                </a:lnTo>
                <a:lnTo>
                  <a:pt x="204925" y="2275021"/>
                </a:lnTo>
                <a:lnTo>
                  <a:pt x="246954" y="2294301"/>
                </a:lnTo>
                <a:lnTo>
                  <a:pt x="291506" y="2308522"/>
                </a:lnTo>
                <a:lnTo>
                  <a:pt x="338218" y="2317320"/>
                </a:lnTo>
                <a:lnTo>
                  <a:pt x="386729" y="2320333"/>
                </a:lnTo>
                <a:lnTo>
                  <a:pt x="15780776" y="2320333"/>
                </a:lnTo>
                <a:lnTo>
                  <a:pt x="15829286" y="2317320"/>
                </a:lnTo>
                <a:lnTo>
                  <a:pt x="15875999" y="2308522"/>
                </a:lnTo>
                <a:lnTo>
                  <a:pt x="15920551" y="2294301"/>
                </a:lnTo>
                <a:lnTo>
                  <a:pt x="15962580" y="2275021"/>
                </a:lnTo>
                <a:lnTo>
                  <a:pt x="16001723" y="2251044"/>
                </a:lnTo>
                <a:lnTo>
                  <a:pt x="16037619" y="2222731"/>
                </a:lnTo>
                <a:lnTo>
                  <a:pt x="16069905" y="2190446"/>
                </a:lnTo>
                <a:lnTo>
                  <a:pt x="16098218" y="2154550"/>
                </a:lnTo>
                <a:lnTo>
                  <a:pt x="16122195" y="2115406"/>
                </a:lnTo>
                <a:lnTo>
                  <a:pt x="16141476" y="2073378"/>
                </a:lnTo>
                <a:lnTo>
                  <a:pt x="16155696" y="2028826"/>
                </a:lnTo>
                <a:lnTo>
                  <a:pt x="16164494" y="1982113"/>
                </a:lnTo>
                <a:lnTo>
                  <a:pt x="16167507" y="1933603"/>
                </a:lnTo>
                <a:lnTo>
                  <a:pt x="16167507" y="386729"/>
                </a:lnTo>
                <a:lnTo>
                  <a:pt x="16164494" y="338218"/>
                </a:lnTo>
                <a:lnTo>
                  <a:pt x="16155696" y="291506"/>
                </a:lnTo>
                <a:lnTo>
                  <a:pt x="16141476" y="246954"/>
                </a:lnTo>
                <a:lnTo>
                  <a:pt x="16122195" y="204925"/>
                </a:lnTo>
                <a:lnTo>
                  <a:pt x="16098218" y="165782"/>
                </a:lnTo>
                <a:lnTo>
                  <a:pt x="16069905" y="129886"/>
                </a:lnTo>
                <a:lnTo>
                  <a:pt x="16037619" y="97601"/>
                </a:lnTo>
                <a:lnTo>
                  <a:pt x="16001723" y="69288"/>
                </a:lnTo>
                <a:lnTo>
                  <a:pt x="15962580" y="45311"/>
                </a:lnTo>
                <a:lnTo>
                  <a:pt x="15920551" y="26031"/>
                </a:lnTo>
                <a:lnTo>
                  <a:pt x="15875999" y="11811"/>
                </a:lnTo>
                <a:lnTo>
                  <a:pt x="15829286" y="3013"/>
                </a:lnTo>
                <a:lnTo>
                  <a:pt x="15780776" y="0"/>
                </a:lnTo>
                <a:close/>
              </a:path>
            </a:pathLst>
          </a:custGeom>
          <a:solidFill>
            <a:srgbClr val="F8BA00"/>
          </a:solidFill>
        </p:spPr>
        <p:txBody>
          <a:bodyPr wrap="square" lIns="0" tIns="0" rIns="0" bIns="0" rtlCol="0"/>
          <a:lstStyle/>
          <a:p/>
        </p:txBody>
      </p:sp>
      <p:sp>
        <p:nvSpPr>
          <p:cNvPr id="196" name="object 196"/>
          <p:cNvSpPr txBox="1"/>
          <p:nvPr/>
        </p:nvSpPr>
        <p:spPr>
          <a:xfrm>
            <a:off x="2531725" y="9327329"/>
            <a:ext cx="15093950" cy="1307465"/>
          </a:xfrm>
          <a:prstGeom prst="rect">
            <a:avLst/>
          </a:prstGeom>
        </p:spPr>
        <p:txBody>
          <a:bodyPr vert="horz" wrap="square" lIns="0" tIns="53975" rIns="0" bIns="0" rtlCol="0">
            <a:spAutoFit/>
          </a:bodyPr>
          <a:lstStyle/>
          <a:p>
            <a:pPr marL="3551555" marR="5080" indent="-3539490">
              <a:lnSpc>
                <a:spcPts val="4950"/>
              </a:lnSpc>
              <a:spcBef>
                <a:spcPts val="425"/>
              </a:spcBef>
            </a:pPr>
            <a:r>
              <a:rPr sz="4250" b="1" spc="10" dirty="0">
                <a:latin typeface="Arial" panose="020B0604020202020204"/>
                <a:cs typeface="Arial" panose="020B0604020202020204"/>
              </a:rPr>
              <a:t>Eiffel </a:t>
            </a:r>
            <a:r>
              <a:rPr sz="4250" b="1" spc="15" dirty="0">
                <a:latin typeface="Arial" panose="020B0604020202020204"/>
                <a:cs typeface="Arial" panose="020B0604020202020204"/>
              </a:rPr>
              <a:t>improves capacity by </a:t>
            </a:r>
            <a:r>
              <a:rPr sz="4250" b="1" spc="20" dirty="0">
                <a:latin typeface="Arial" panose="020B0604020202020204"/>
                <a:cs typeface="Arial" panose="020B0604020202020204"/>
              </a:rPr>
              <a:t>5x </a:t>
            </a:r>
            <a:r>
              <a:rPr sz="4250" b="1" spc="10" dirty="0">
                <a:latin typeface="Arial" panose="020B0604020202020204"/>
                <a:cs typeface="Arial" panose="020B0604020202020204"/>
              </a:rPr>
              <a:t>in </a:t>
            </a:r>
            <a:r>
              <a:rPr sz="4250" b="1" spc="20" dirty="0">
                <a:latin typeface="Arial" panose="020B0604020202020204"/>
                <a:cs typeface="Arial" panose="020B0604020202020204"/>
              </a:rPr>
              <a:t>terms </a:t>
            </a:r>
            <a:r>
              <a:rPr sz="4250" b="1" spc="15" dirty="0">
                <a:latin typeface="Arial" panose="020B0604020202020204"/>
                <a:cs typeface="Arial" panose="020B0604020202020204"/>
              </a:rPr>
              <a:t>of </a:t>
            </a:r>
            <a:r>
              <a:rPr sz="4250" b="1" spc="20" dirty="0">
                <a:latin typeface="Arial" panose="020B0604020202020204"/>
                <a:cs typeface="Arial" panose="020B0604020202020204"/>
              </a:rPr>
              <a:t>number </a:t>
            </a:r>
            <a:r>
              <a:rPr sz="4250" b="1" spc="15" dirty="0">
                <a:latin typeface="Arial" panose="020B0604020202020204"/>
                <a:cs typeface="Arial" panose="020B0604020202020204"/>
              </a:rPr>
              <a:t>of flows  that </a:t>
            </a:r>
            <a:r>
              <a:rPr sz="4250" b="1" spc="20" dirty="0">
                <a:latin typeface="Arial" panose="020B0604020202020204"/>
                <a:cs typeface="Arial" panose="020B0604020202020204"/>
              </a:rPr>
              <a:t>can </a:t>
            </a:r>
            <a:r>
              <a:rPr sz="4250" b="1" spc="15" dirty="0">
                <a:latin typeface="Arial" panose="020B0604020202020204"/>
                <a:cs typeface="Arial" panose="020B0604020202020204"/>
              </a:rPr>
              <a:t>be handled at </a:t>
            </a:r>
            <a:r>
              <a:rPr sz="4250" b="1" spc="10" dirty="0">
                <a:latin typeface="Arial" panose="020B0604020202020204"/>
                <a:cs typeface="Arial" panose="020B0604020202020204"/>
              </a:rPr>
              <a:t>line</a:t>
            </a:r>
            <a:r>
              <a:rPr sz="4250" b="1" spc="-30" dirty="0">
                <a:latin typeface="Arial" panose="020B0604020202020204"/>
                <a:cs typeface="Arial" panose="020B0604020202020204"/>
              </a:rPr>
              <a:t> </a:t>
            </a:r>
            <a:r>
              <a:rPr sz="4250" b="1" spc="15" dirty="0">
                <a:latin typeface="Arial" panose="020B0604020202020204"/>
                <a:cs typeface="Arial" panose="020B0604020202020204"/>
              </a:rPr>
              <a:t>rate</a:t>
            </a:r>
            <a:endParaRPr sz="4250">
              <a:latin typeface="Arial" panose="020B0604020202020204"/>
              <a:cs typeface="Arial" panose="020B0604020202020204"/>
            </a:endParaRPr>
          </a:p>
        </p:txBody>
      </p:sp>
      <p:sp>
        <p:nvSpPr>
          <p:cNvPr id="197" name="object 197"/>
          <p:cNvSpPr txBox="1">
            <a:spLocks noGrp="1"/>
          </p:cNvSpPr>
          <p:nvPr>
            <p:ph type="sldNum" sz="quarter" idx="7"/>
          </p:nvPr>
        </p:nvSpPr>
        <p:spPr>
          <a:prstGeom prst="rect">
            <a:avLst/>
          </a:prstGeom>
        </p:spPr>
        <p:txBody>
          <a:bodyPr vert="horz" wrap="square" lIns="0" tIns="7620" rIns="0" bIns="0" rtlCol="0">
            <a:spAutoFit/>
          </a:bodyPr>
          <a:lstStyle/>
          <a:p>
            <a:pPr marL="25400">
              <a:lnSpc>
                <a:spcPct val="100000"/>
              </a:lnSpc>
              <a:spcBef>
                <a:spcPts val="60"/>
              </a:spcBef>
            </a:pPr>
            <a:r>
              <a:rPr spc="15" dirty="0"/>
              <a:t>45</a:t>
            </a:r>
            <a:endParaRPr spc="15"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7620" rIns="0" bIns="0" rtlCol="0">
            <a:spAutoFit/>
          </a:bodyPr>
          <a:lstStyle/>
          <a:p>
            <a:pPr marL="25400">
              <a:lnSpc>
                <a:spcPct val="100000"/>
              </a:lnSpc>
              <a:spcBef>
                <a:spcPts val="60"/>
              </a:spcBef>
            </a:pPr>
            <a:r>
              <a:rPr spc="15" dirty="0"/>
              <a:t>46</a:t>
            </a:r>
            <a:endParaRPr spc="15" dirty="0"/>
          </a:p>
        </p:txBody>
      </p:sp>
      <p:sp>
        <p:nvSpPr>
          <p:cNvPr id="2" name="object 2"/>
          <p:cNvSpPr txBox="1">
            <a:spLocks noGrp="1"/>
          </p:cNvSpPr>
          <p:nvPr>
            <p:ph type="title"/>
          </p:nvPr>
        </p:nvSpPr>
        <p:spPr>
          <a:xfrm>
            <a:off x="1005205" y="843534"/>
            <a:ext cx="18093690" cy="1370965"/>
          </a:xfrm>
          <a:prstGeom prst="rect">
            <a:avLst/>
          </a:prstGeom>
        </p:spPr>
        <p:txBody>
          <a:bodyPr vert="horz" wrap="square" lIns="0" tIns="17145" rIns="0" bIns="0" rtlCol="0">
            <a:spAutoFit/>
          </a:bodyPr>
          <a:lstStyle/>
          <a:p>
            <a:pPr marL="22860" algn="ctr">
              <a:lnSpc>
                <a:spcPct val="100000"/>
              </a:lnSpc>
              <a:spcBef>
                <a:spcPts val="135"/>
              </a:spcBef>
            </a:pPr>
            <a:r>
              <a:rPr sz="8800" spc="235" dirty="0"/>
              <a:t>Conclusion</a:t>
            </a:r>
            <a:endParaRPr sz="8800" spc="235" dirty="0"/>
          </a:p>
        </p:txBody>
      </p:sp>
      <p:sp>
        <p:nvSpPr>
          <p:cNvPr id="3" name="object 3"/>
          <p:cNvSpPr txBox="1"/>
          <p:nvPr/>
        </p:nvSpPr>
        <p:spPr>
          <a:xfrm>
            <a:off x="1421811" y="4552605"/>
            <a:ext cx="16337915" cy="3703320"/>
          </a:xfrm>
          <a:prstGeom prst="rect">
            <a:avLst/>
          </a:prstGeom>
        </p:spPr>
        <p:txBody>
          <a:bodyPr vert="horz" wrap="square" lIns="0" tIns="13970" rIns="0" bIns="0" rtlCol="0">
            <a:spAutoFit/>
          </a:bodyPr>
          <a:lstStyle/>
          <a:p>
            <a:pPr marL="682625" marR="114300" indent="-670560">
              <a:lnSpc>
                <a:spcPct val="100000"/>
              </a:lnSpc>
              <a:spcBef>
                <a:spcPts val="110"/>
              </a:spcBef>
              <a:buSzPct val="125000"/>
              <a:buChar char="•"/>
              <a:tabLst>
                <a:tab pos="682625" algn="l"/>
                <a:tab pos="683260" algn="l"/>
              </a:tabLst>
            </a:pPr>
            <a:r>
              <a:rPr sz="5000" spc="-20" dirty="0">
                <a:latin typeface="Arial" panose="020B0604020202020204"/>
                <a:cs typeface="Arial" panose="020B0604020202020204"/>
              </a:rPr>
              <a:t>Eiﬀel </a:t>
            </a:r>
            <a:r>
              <a:rPr sz="5000" spc="75" dirty="0">
                <a:latin typeface="Arial" panose="020B0604020202020204"/>
                <a:cs typeface="Arial" panose="020B0604020202020204"/>
              </a:rPr>
              <a:t>network </a:t>
            </a:r>
            <a:r>
              <a:rPr sz="5000" spc="50" dirty="0">
                <a:latin typeface="Arial" panose="020B0604020202020204"/>
                <a:cs typeface="Arial" panose="020B0604020202020204"/>
              </a:rPr>
              <a:t>operators </a:t>
            </a:r>
            <a:r>
              <a:rPr sz="5000" spc="150" dirty="0">
                <a:latin typeface="Arial" panose="020B0604020202020204"/>
                <a:cs typeface="Arial" panose="020B0604020202020204"/>
              </a:rPr>
              <a:t>to </a:t>
            </a:r>
            <a:r>
              <a:rPr sz="5000" spc="70" dirty="0">
                <a:latin typeface="Arial" panose="020B0604020202020204"/>
                <a:cs typeface="Arial" panose="020B0604020202020204"/>
              </a:rPr>
              <a:t>deploy </a:t>
            </a:r>
            <a:r>
              <a:rPr sz="5000" spc="90" dirty="0">
                <a:latin typeface="Arial" panose="020B0604020202020204"/>
                <a:cs typeface="Arial" panose="020B0604020202020204"/>
              </a:rPr>
              <a:t>complex</a:t>
            </a:r>
            <a:r>
              <a:rPr sz="5000" spc="-265" dirty="0">
                <a:latin typeface="Arial" panose="020B0604020202020204"/>
                <a:cs typeface="Arial" panose="020B0604020202020204"/>
              </a:rPr>
              <a:t> </a:t>
            </a:r>
            <a:r>
              <a:rPr sz="5000" spc="50" dirty="0">
                <a:latin typeface="Arial" panose="020B0604020202020204"/>
                <a:cs typeface="Arial" panose="020B0604020202020204"/>
              </a:rPr>
              <a:t>scheduling  </a:t>
            </a:r>
            <a:r>
              <a:rPr sz="5000" spc="55" dirty="0">
                <a:latin typeface="Arial" panose="020B0604020202020204"/>
                <a:cs typeface="Arial" panose="020B0604020202020204"/>
              </a:rPr>
              <a:t>policies at </a:t>
            </a:r>
            <a:r>
              <a:rPr sz="5000" spc="45" dirty="0">
                <a:latin typeface="Arial" panose="020B0604020202020204"/>
                <a:cs typeface="Arial" panose="020B0604020202020204"/>
              </a:rPr>
              <a:t>end </a:t>
            </a:r>
            <a:r>
              <a:rPr sz="5000" spc="65" dirty="0">
                <a:latin typeface="Arial" panose="020B0604020202020204"/>
                <a:cs typeface="Arial" panose="020B0604020202020204"/>
              </a:rPr>
              <a:t>hosts </a:t>
            </a:r>
            <a:r>
              <a:rPr sz="5000" spc="45" dirty="0">
                <a:latin typeface="Arial" panose="020B0604020202020204"/>
                <a:cs typeface="Arial" panose="020B0604020202020204"/>
              </a:rPr>
              <a:t>and </a:t>
            </a:r>
            <a:r>
              <a:rPr sz="5000" spc="75" dirty="0">
                <a:latin typeface="Arial" panose="020B0604020202020204"/>
                <a:cs typeface="Arial" panose="020B0604020202020204"/>
              </a:rPr>
              <a:t>middle</a:t>
            </a:r>
            <a:r>
              <a:rPr sz="5000" spc="-240" dirty="0">
                <a:latin typeface="Arial" panose="020B0604020202020204"/>
                <a:cs typeface="Arial" panose="020B0604020202020204"/>
              </a:rPr>
              <a:t> </a:t>
            </a:r>
            <a:r>
              <a:rPr sz="5000" spc="65" dirty="0">
                <a:latin typeface="Arial" panose="020B0604020202020204"/>
                <a:cs typeface="Arial" panose="020B0604020202020204"/>
              </a:rPr>
              <a:t>boxes</a:t>
            </a:r>
            <a:endParaRPr sz="5000">
              <a:latin typeface="Arial" panose="020B0604020202020204"/>
              <a:cs typeface="Arial" panose="020B0604020202020204"/>
            </a:endParaRPr>
          </a:p>
          <a:p>
            <a:pPr marL="682625" marR="5080" indent="-670560">
              <a:lnSpc>
                <a:spcPct val="100000"/>
              </a:lnSpc>
              <a:spcBef>
                <a:spcPts val="4865"/>
              </a:spcBef>
              <a:buSzPct val="125000"/>
              <a:buChar char="•"/>
              <a:tabLst>
                <a:tab pos="682625" algn="l"/>
                <a:tab pos="683260" algn="l"/>
              </a:tabLst>
            </a:pPr>
            <a:r>
              <a:rPr sz="5000" spc="-20" dirty="0">
                <a:latin typeface="Arial" panose="020B0604020202020204"/>
                <a:cs typeface="Arial" panose="020B0604020202020204"/>
              </a:rPr>
              <a:t>Eiﬀel </a:t>
            </a:r>
            <a:r>
              <a:rPr sz="5000" spc="20" dirty="0">
                <a:latin typeface="Arial" panose="020B0604020202020204"/>
                <a:cs typeface="Arial" panose="020B0604020202020204"/>
              </a:rPr>
              <a:t>advantages </a:t>
            </a:r>
            <a:r>
              <a:rPr sz="5000" spc="15" dirty="0">
                <a:latin typeface="Arial" panose="020B0604020202020204"/>
                <a:cs typeface="Arial" panose="020B0604020202020204"/>
              </a:rPr>
              <a:t>make </a:t>
            </a:r>
            <a:r>
              <a:rPr sz="5000" spc="-80" dirty="0">
                <a:latin typeface="Arial" panose="020B0604020202020204"/>
                <a:cs typeface="Arial" panose="020B0604020202020204"/>
              </a:rPr>
              <a:t>a </a:t>
            </a:r>
            <a:r>
              <a:rPr sz="5000" spc="55" dirty="0">
                <a:latin typeface="Arial" panose="020B0604020202020204"/>
                <a:cs typeface="Arial" panose="020B0604020202020204"/>
              </a:rPr>
              <a:t>strong </a:t>
            </a:r>
            <a:r>
              <a:rPr sz="5000" spc="10" dirty="0">
                <a:latin typeface="Arial" panose="020B0604020202020204"/>
                <a:cs typeface="Arial" panose="020B0604020202020204"/>
              </a:rPr>
              <a:t>case </a:t>
            </a:r>
            <a:r>
              <a:rPr sz="5000" spc="70" dirty="0">
                <a:latin typeface="Arial" panose="020B0604020202020204"/>
                <a:cs typeface="Arial" panose="020B0604020202020204"/>
              </a:rPr>
              <a:t>for </a:t>
            </a:r>
            <a:r>
              <a:rPr sz="5000" spc="30" dirty="0">
                <a:latin typeface="Arial" panose="020B0604020202020204"/>
                <a:cs typeface="Arial" panose="020B0604020202020204"/>
              </a:rPr>
              <a:t>rethinking</a:t>
            </a:r>
            <a:r>
              <a:rPr sz="5000" spc="-30" dirty="0">
                <a:latin typeface="Arial" panose="020B0604020202020204"/>
                <a:cs typeface="Arial" panose="020B0604020202020204"/>
              </a:rPr>
              <a:t> </a:t>
            </a:r>
            <a:r>
              <a:rPr sz="5000" spc="40" dirty="0">
                <a:latin typeface="Arial" panose="020B0604020202020204"/>
                <a:cs typeface="Arial" panose="020B0604020202020204"/>
              </a:rPr>
              <a:t>the  </a:t>
            </a:r>
            <a:r>
              <a:rPr sz="5000" spc="65" dirty="0">
                <a:latin typeface="Arial" panose="020B0604020202020204"/>
                <a:cs typeface="Arial" panose="020B0604020202020204"/>
              </a:rPr>
              <a:t>building </a:t>
            </a:r>
            <a:r>
              <a:rPr sz="5000" spc="105" dirty="0">
                <a:latin typeface="Arial" panose="020B0604020202020204"/>
                <a:cs typeface="Arial" panose="020B0604020202020204"/>
              </a:rPr>
              <a:t>blocks </a:t>
            </a:r>
            <a:r>
              <a:rPr sz="5000" spc="100" dirty="0">
                <a:latin typeface="Arial" panose="020B0604020202020204"/>
                <a:cs typeface="Arial" panose="020B0604020202020204"/>
              </a:rPr>
              <a:t>of </a:t>
            </a:r>
            <a:r>
              <a:rPr sz="5000" spc="90" dirty="0">
                <a:latin typeface="Arial" panose="020B0604020202020204"/>
                <a:cs typeface="Arial" panose="020B0604020202020204"/>
              </a:rPr>
              <a:t>packet </a:t>
            </a:r>
            <a:r>
              <a:rPr sz="5000" spc="10" dirty="0">
                <a:latin typeface="Arial" panose="020B0604020202020204"/>
                <a:cs typeface="Arial" panose="020B0604020202020204"/>
              </a:rPr>
              <a:t>in </a:t>
            </a:r>
            <a:r>
              <a:rPr sz="5000" spc="50" dirty="0">
                <a:latin typeface="Arial" panose="020B0604020202020204"/>
                <a:cs typeface="Arial" panose="020B0604020202020204"/>
              </a:rPr>
              <a:t>scheduling </a:t>
            </a:r>
            <a:r>
              <a:rPr sz="5000" spc="10" dirty="0">
                <a:latin typeface="Arial" panose="020B0604020202020204"/>
                <a:cs typeface="Arial" panose="020B0604020202020204"/>
              </a:rPr>
              <a:t>in</a:t>
            </a:r>
            <a:r>
              <a:rPr sz="5000" spc="-405" dirty="0">
                <a:latin typeface="Arial" panose="020B0604020202020204"/>
                <a:cs typeface="Arial" panose="020B0604020202020204"/>
              </a:rPr>
              <a:t> </a:t>
            </a:r>
            <a:r>
              <a:rPr sz="5000" dirty="0">
                <a:latin typeface="Arial" panose="020B0604020202020204"/>
                <a:cs typeface="Arial" panose="020B0604020202020204"/>
              </a:rPr>
              <a:t>hardware</a:t>
            </a:r>
            <a:endParaRPr sz="5000">
              <a:latin typeface="Arial" panose="020B0604020202020204"/>
              <a:cs typeface="Arial" panose="020B0604020202020204"/>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971380" y="4908615"/>
            <a:ext cx="6153150" cy="1433195"/>
          </a:xfrm>
          <a:prstGeom prst="rect">
            <a:avLst/>
          </a:prstGeom>
        </p:spPr>
        <p:txBody>
          <a:bodyPr vert="horz" wrap="square" lIns="0" tIns="17145" rIns="0" bIns="0" rtlCol="0">
            <a:spAutoFit/>
          </a:bodyPr>
          <a:lstStyle/>
          <a:p>
            <a:pPr marL="12700">
              <a:lnSpc>
                <a:spcPct val="100000"/>
              </a:lnSpc>
              <a:spcBef>
                <a:spcPts val="135"/>
              </a:spcBef>
            </a:pPr>
            <a:r>
              <a:rPr spc="170" dirty="0">
                <a:solidFill>
                  <a:srgbClr val="FFFFFF"/>
                </a:solidFill>
              </a:rPr>
              <a:t>Questions?</a:t>
            </a:r>
            <a:endParaRPr spc="170" dirty="0">
              <a:solidFill>
                <a:srgbClr val="FFFFFF"/>
              </a:solidFill>
            </a:endParaRPr>
          </a:p>
        </p:txBody>
      </p:sp>
      <p:sp>
        <p:nvSpPr>
          <p:cNvPr id="3" name="object 3"/>
          <p:cNvSpPr txBox="1">
            <a:spLocks noGrp="1"/>
          </p:cNvSpPr>
          <p:nvPr>
            <p:ph type="sldNum" sz="quarter" idx="7"/>
          </p:nvPr>
        </p:nvSpPr>
        <p:spPr>
          <a:prstGeom prst="rect">
            <a:avLst/>
          </a:prstGeom>
        </p:spPr>
        <p:txBody>
          <a:bodyPr vert="horz" wrap="square" lIns="0" tIns="7620" rIns="0" bIns="0" rtlCol="0">
            <a:spAutoFit/>
          </a:bodyPr>
          <a:lstStyle/>
          <a:p>
            <a:pPr marL="25400">
              <a:lnSpc>
                <a:spcPct val="100000"/>
              </a:lnSpc>
              <a:spcBef>
                <a:spcPts val="60"/>
              </a:spcBef>
            </a:pPr>
            <a:r>
              <a:rPr spc="15" dirty="0"/>
              <a:t>47</a:t>
            </a:r>
            <a:endParaRPr spc="15" dirty="0"/>
          </a:p>
        </p:txBody>
      </p:sp>
      <p:sp>
        <p:nvSpPr>
          <p:cNvPr id="4" name="矩形 3"/>
          <p:cNvSpPr/>
          <p:nvPr/>
        </p:nvSpPr>
        <p:spPr>
          <a:xfrm>
            <a:off x="0" y="3444875"/>
            <a:ext cx="20229195" cy="396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6440805" y="4495800"/>
            <a:ext cx="5989320" cy="1861185"/>
          </a:xfrm>
          <a:prstGeom prst="rect">
            <a:avLst/>
          </a:prstGeom>
          <a:noFill/>
        </p:spPr>
        <p:txBody>
          <a:bodyPr wrap="square" rtlCol="0">
            <a:spAutoFit/>
          </a:bodyPr>
          <a:p>
            <a:pPr algn="ctr"/>
            <a:r>
              <a:rPr lang="en-US" altLang="zh-CN" sz="11500">
                <a:solidFill>
                  <a:schemeClr val="bg1"/>
                </a:solidFill>
              </a:rPr>
              <a:t>THANKS</a:t>
            </a:r>
            <a:endParaRPr lang="en-US" altLang="zh-CN" sz="1150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58429" y="3830114"/>
            <a:ext cx="2114550" cy="427990"/>
          </a:xfrm>
          <a:prstGeom prst="rect">
            <a:avLst/>
          </a:prstGeom>
        </p:spPr>
        <p:txBody>
          <a:bodyPr vert="horz" wrap="square" lIns="0" tIns="17145" rIns="0" bIns="0" rtlCol="0">
            <a:spAutoFit/>
          </a:bodyPr>
          <a:lstStyle/>
          <a:p>
            <a:pPr marL="12700">
              <a:lnSpc>
                <a:spcPct val="100000"/>
              </a:lnSpc>
              <a:spcBef>
                <a:spcPts val="135"/>
              </a:spcBef>
            </a:pPr>
            <a:r>
              <a:rPr sz="2600" spc="65" dirty="0">
                <a:solidFill>
                  <a:srgbClr val="FFFFFF"/>
                </a:solidFill>
                <a:latin typeface="Arial" panose="020B0604020202020204"/>
                <a:cs typeface="Arial" panose="020B0604020202020204"/>
              </a:rPr>
              <a:t>WAN/Internet</a:t>
            </a:r>
            <a:endParaRPr sz="2600">
              <a:latin typeface="Arial" panose="020B0604020202020204"/>
              <a:cs typeface="Arial" panose="020B0604020202020204"/>
            </a:endParaRPr>
          </a:p>
        </p:txBody>
      </p:sp>
      <p:sp>
        <p:nvSpPr>
          <p:cNvPr id="3" name="object 3"/>
          <p:cNvSpPr/>
          <p:nvPr/>
        </p:nvSpPr>
        <p:spPr>
          <a:xfrm>
            <a:off x="4330560" y="2123821"/>
            <a:ext cx="4990465" cy="1219835"/>
          </a:xfrm>
          <a:custGeom>
            <a:avLst/>
            <a:gdLst/>
            <a:ahLst/>
            <a:cxnLst/>
            <a:rect l="l" t="t" r="r" b="b"/>
            <a:pathLst>
              <a:path w="4990465" h="1219835">
                <a:moveTo>
                  <a:pt x="4990210" y="1219576"/>
                </a:moveTo>
                <a:lnTo>
                  <a:pt x="2660036" y="0"/>
                </a:lnTo>
                <a:lnTo>
                  <a:pt x="826181" y="29098"/>
                </a:lnTo>
                <a:lnTo>
                  <a:pt x="0" y="871345"/>
                </a:lnTo>
              </a:path>
            </a:pathLst>
          </a:custGeom>
          <a:ln w="20941">
            <a:solidFill>
              <a:srgbClr val="000000"/>
            </a:solidFill>
          </a:ln>
        </p:spPr>
        <p:txBody>
          <a:bodyPr wrap="square" lIns="0" tIns="0" rIns="0" bIns="0" rtlCol="0"/>
          <a:lstStyle/>
          <a:p/>
        </p:txBody>
      </p:sp>
      <p:sp>
        <p:nvSpPr>
          <p:cNvPr id="4" name="object 4"/>
          <p:cNvSpPr/>
          <p:nvPr/>
        </p:nvSpPr>
        <p:spPr>
          <a:xfrm>
            <a:off x="4416182" y="2152987"/>
            <a:ext cx="11198860" cy="7157084"/>
          </a:xfrm>
          <a:custGeom>
            <a:avLst/>
            <a:gdLst/>
            <a:ahLst/>
            <a:cxnLst/>
            <a:rect l="l" t="t" r="r" b="b"/>
            <a:pathLst>
              <a:path w="11198860" h="7157084">
                <a:moveTo>
                  <a:pt x="10375650" y="7156480"/>
                </a:moveTo>
                <a:lnTo>
                  <a:pt x="11105419" y="6358351"/>
                </a:lnTo>
                <a:lnTo>
                  <a:pt x="11198243" y="4626794"/>
                </a:lnTo>
                <a:lnTo>
                  <a:pt x="11194924" y="2948966"/>
                </a:lnTo>
                <a:lnTo>
                  <a:pt x="5022803" y="1328881"/>
                </a:lnTo>
                <a:lnTo>
                  <a:pt x="4067893" y="763492"/>
                </a:lnTo>
                <a:lnTo>
                  <a:pt x="4022320" y="739833"/>
                </a:lnTo>
                <a:lnTo>
                  <a:pt x="3976588" y="716498"/>
                </a:lnTo>
                <a:lnTo>
                  <a:pt x="3930698" y="693488"/>
                </a:lnTo>
                <a:lnTo>
                  <a:pt x="3884652" y="670805"/>
                </a:lnTo>
                <a:lnTo>
                  <a:pt x="3838452" y="648448"/>
                </a:lnTo>
                <a:lnTo>
                  <a:pt x="3792099" y="626418"/>
                </a:lnTo>
                <a:lnTo>
                  <a:pt x="3745596" y="604716"/>
                </a:lnTo>
                <a:lnTo>
                  <a:pt x="3698944" y="583344"/>
                </a:lnTo>
                <a:lnTo>
                  <a:pt x="3652145" y="562301"/>
                </a:lnTo>
                <a:lnTo>
                  <a:pt x="3605200" y="541588"/>
                </a:lnTo>
                <a:lnTo>
                  <a:pt x="3558112" y="521206"/>
                </a:lnTo>
                <a:lnTo>
                  <a:pt x="3510882" y="501157"/>
                </a:lnTo>
                <a:lnTo>
                  <a:pt x="3463511" y="481439"/>
                </a:lnTo>
                <a:lnTo>
                  <a:pt x="3416003" y="462056"/>
                </a:lnTo>
                <a:lnTo>
                  <a:pt x="3368357" y="443006"/>
                </a:lnTo>
                <a:lnTo>
                  <a:pt x="3320577" y="424291"/>
                </a:lnTo>
                <a:lnTo>
                  <a:pt x="3272663" y="405912"/>
                </a:lnTo>
                <a:lnTo>
                  <a:pt x="3224619" y="387869"/>
                </a:lnTo>
                <a:lnTo>
                  <a:pt x="3176444" y="370163"/>
                </a:lnTo>
                <a:lnTo>
                  <a:pt x="3128142" y="352795"/>
                </a:lnTo>
                <a:lnTo>
                  <a:pt x="3079713" y="335765"/>
                </a:lnTo>
                <a:lnTo>
                  <a:pt x="3031160" y="319075"/>
                </a:lnTo>
                <a:lnTo>
                  <a:pt x="2982485" y="302725"/>
                </a:lnTo>
                <a:lnTo>
                  <a:pt x="2933662" y="286707"/>
                </a:lnTo>
                <a:lnTo>
                  <a:pt x="2884734" y="271035"/>
                </a:lnTo>
                <a:lnTo>
                  <a:pt x="2835704" y="255710"/>
                </a:lnTo>
                <a:lnTo>
                  <a:pt x="2786574" y="240733"/>
                </a:lnTo>
                <a:lnTo>
                  <a:pt x="2737345" y="226104"/>
                </a:lnTo>
                <a:lnTo>
                  <a:pt x="2688019" y="211822"/>
                </a:lnTo>
                <a:lnTo>
                  <a:pt x="2638597" y="197890"/>
                </a:lnTo>
                <a:lnTo>
                  <a:pt x="2589083" y="184307"/>
                </a:lnTo>
                <a:lnTo>
                  <a:pt x="2539478" y="171073"/>
                </a:lnTo>
                <a:lnTo>
                  <a:pt x="2489783" y="158189"/>
                </a:lnTo>
                <a:lnTo>
                  <a:pt x="2440000" y="145655"/>
                </a:lnTo>
                <a:lnTo>
                  <a:pt x="2390132" y="133473"/>
                </a:lnTo>
                <a:lnTo>
                  <a:pt x="2340180" y="121642"/>
                </a:lnTo>
                <a:lnTo>
                  <a:pt x="2290146" y="110162"/>
                </a:lnTo>
                <a:lnTo>
                  <a:pt x="2240032" y="99035"/>
                </a:lnTo>
                <a:lnTo>
                  <a:pt x="2189839" y="88260"/>
                </a:lnTo>
                <a:lnTo>
                  <a:pt x="2139570" y="77838"/>
                </a:lnTo>
                <a:lnTo>
                  <a:pt x="2089227" y="67770"/>
                </a:lnTo>
                <a:lnTo>
                  <a:pt x="2038810" y="58055"/>
                </a:lnTo>
                <a:lnTo>
                  <a:pt x="1988323" y="48695"/>
                </a:lnTo>
                <a:lnTo>
                  <a:pt x="1937767" y="39690"/>
                </a:lnTo>
                <a:lnTo>
                  <a:pt x="1887144" y="31040"/>
                </a:lnTo>
                <a:lnTo>
                  <a:pt x="1836455" y="22745"/>
                </a:lnTo>
                <a:lnTo>
                  <a:pt x="1785703" y="14807"/>
                </a:lnTo>
                <a:lnTo>
                  <a:pt x="1734890" y="7225"/>
                </a:lnTo>
                <a:lnTo>
                  <a:pt x="1684017" y="0"/>
                </a:lnTo>
                <a:lnTo>
                  <a:pt x="1636027" y="17899"/>
                </a:lnTo>
                <a:lnTo>
                  <a:pt x="1588181" y="36156"/>
                </a:lnTo>
                <a:lnTo>
                  <a:pt x="1540480" y="54768"/>
                </a:lnTo>
                <a:lnTo>
                  <a:pt x="1492927" y="73736"/>
                </a:lnTo>
                <a:lnTo>
                  <a:pt x="1445523" y="93058"/>
                </a:lnTo>
                <a:lnTo>
                  <a:pt x="1398271" y="112734"/>
                </a:lnTo>
                <a:lnTo>
                  <a:pt x="1351172" y="132762"/>
                </a:lnTo>
                <a:lnTo>
                  <a:pt x="1304229" y="153141"/>
                </a:lnTo>
                <a:lnTo>
                  <a:pt x="1257443" y="173871"/>
                </a:lnTo>
                <a:lnTo>
                  <a:pt x="1210815" y="194950"/>
                </a:lnTo>
                <a:lnTo>
                  <a:pt x="1164349" y="216378"/>
                </a:lnTo>
                <a:lnTo>
                  <a:pt x="1118047" y="238153"/>
                </a:lnTo>
                <a:lnTo>
                  <a:pt x="1071909" y="260276"/>
                </a:lnTo>
                <a:lnTo>
                  <a:pt x="1025938" y="282744"/>
                </a:lnTo>
                <a:lnTo>
                  <a:pt x="980136" y="305557"/>
                </a:lnTo>
                <a:lnTo>
                  <a:pt x="934505" y="328714"/>
                </a:lnTo>
                <a:lnTo>
                  <a:pt x="889047" y="352214"/>
                </a:lnTo>
                <a:lnTo>
                  <a:pt x="843764" y="376056"/>
                </a:lnTo>
                <a:lnTo>
                  <a:pt x="798658" y="400240"/>
                </a:lnTo>
                <a:lnTo>
                  <a:pt x="753730" y="424763"/>
                </a:lnTo>
                <a:lnTo>
                  <a:pt x="708983" y="449626"/>
                </a:lnTo>
                <a:lnTo>
                  <a:pt x="664419" y="474827"/>
                </a:lnTo>
                <a:lnTo>
                  <a:pt x="620039" y="500365"/>
                </a:lnTo>
                <a:lnTo>
                  <a:pt x="575846" y="526240"/>
                </a:lnTo>
                <a:lnTo>
                  <a:pt x="531841" y="552451"/>
                </a:lnTo>
                <a:lnTo>
                  <a:pt x="488470" y="578725"/>
                </a:lnTo>
                <a:lnTo>
                  <a:pt x="445300" y="605319"/>
                </a:lnTo>
                <a:lnTo>
                  <a:pt x="402334" y="632231"/>
                </a:lnTo>
                <a:lnTo>
                  <a:pt x="359572" y="659459"/>
                </a:lnTo>
                <a:lnTo>
                  <a:pt x="317017" y="687004"/>
                </a:lnTo>
                <a:lnTo>
                  <a:pt x="274669" y="714863"/>
                </a:lnTo>
                <a:lnTo>
                  <a:pt x="232532" y="743036"/>
                </a:lnTo>
                <a:lnTo>
                  <a:pt x="190606" y="771520"/>
                </a:lnTo>
                <a:lnTo>
                  <a:pt x="148894" y="800316"/>
                </a:lnTo>
                <a:lnTo>
                  <a:pt x="107397" y="829422"/>
                </a:lnTo>
                <a:lnTo>
                  <a:pt x="66117" y="858836"/>
                </a:lnTo>
                <a:lnTo>
                  <a:pt x="25055" y="888557"/>
                </a:lnTo>
                <a:lnTo>
                  <a:pt x="0" y="907554"/>
                </a:lnTo>
              </a:path>
            </a:pathLst>
          </a:custGeom>
          <a:ln w="62825">
            <a:solidFill>
              <a:srgbClr val="D1281E"/>
            </a:solidFill>
          </a:ln>
        </p:spPr>
        <p:txBody>
          <a:bodyPr wrap="square" lIns="0" tIns="0" rIns="0" bIns="0" rtlCol="0"/>
          <a:lstStyle/>
          <a:p/>
        </p:txBody>
      </p:sp>
      <p:sp>
        <p:nvSpPr>
          <p:cNvPr id="5" name="object 5"/>
          <p:cNvSpPr/>
          <p:nvPr/>
        </p:nvSpPr>
        <p:spPr>
          <a:xfrm>
            <a:off x="4240960" y="2941437"/>
            <a:ext cx="276225" cy="252095"/>
          </a:xfrm>
          <a:custGeom>
            <a:avLst/>
            <a:gdLst/>
            <a:ahLst/>
            <a:cxnLst/>
            <a:rect l="l" t="t" r="r" b="b"/>
            <a:pathLst>
              <a:path w="276225" h="252094">
                <a:moveTo>
                  <a:pt x="124340" y="0"/>
                </a:moveTo>
                <a:lnTo>
                  <a:pt x="0" y="251952"/>
                </a:lnTo>
                <a:lnTo>
                  <a:pt x="276166" y="200253"/>
                </a:lnTo>
                <a:lnTo>
                  <a:pt x="124340" y="0"/>
                </a:lnTo>
                <a:close/>
              </a:path>
            </a:pathLst>
          </a:custGeom>
          <a:solidFill>
            <a:srgbClr val="D1281E"/>
          </a:solidFill>
        </p:spPr>
        <p:txBody>
          <a:bodyPr wrap="square" lIns="0" tIns="0" rIns="0" bIns="0" rtlCol="0"/>
          <a:lstStyle/>
          <a:p/>
        </p:txBody>
      </p:sp>
      <p:sp>
        <p:nvSpPr>
          <p:cNvPr id="6" name="object 6"/>
          <p:cNvSpPr/>
          <p:nvPr/>
        </p:nvSpPr>
        <p:spPr>
          <a:xfrm>
            <a:off x="4564773" y="2282642"/>
            <a:ext cx="12022455" cy="6759575"/>
          </a:xfrm>
          <a:custGeom>
            <a:avLst/>
            <a:gdLst/>
            <a:ahLst/>
            <a:cxnLst/>
            <a:rect l="l" t="t" r="r" b="b"/>
            <a:pathLst>
              <a:path w="12022455" h="6759575">
                <a:moveTo>
                  <a:pt x="12021970" y="6759575"/>
                </a:moveTo>
                <a:lnTo>
                  <a:pt x="11432156" y="6320566"/>
                </a:lnTo>
                <a:lnTo>
                  <a:pt x="11426952" y="4285937"/>
                </a:lnTo>
                <a:lnTo>
                  <a:pt x="8187934" y="3584497"/>
                </a:lnTo>
                <a:lnTo>
                  <a:pt x="7984405" y="2569119"/>
                </a:lnTo>
                <a:lnTo>
                  <a:pt x="4832424" y="1336242"/>
                </a:lnTo>
                <a:lnTo>
                  <a:pt x="3969510" y="657952"/>
                </a:lnTo>
                <a:lnTo>
                  <a:pt x="2657996" y="237933"/>
                </a:lnTo>
                <a:lnTo>
                  <a:pt x="1461038" y="0"/>
                </a:lnTo>
                <a:lnTo>
                  <a:pt x="1415802" y="20703"/>
                </a:lnTo>
                <a:lnTo>
                  <a:pt x="1370720" y="41728"/>
                </a:lnTo>
                <a:lnTo>
                  <a:pt x="1325794" y="63071"/>
                </a:lnTo>
                <a:lnTo>
                  <a:pt x="1281025" y="84732"/>
                </a:lnTo>
                <a:lnTo>
                  <a:pt x="1236417" y="106711"/>
                </a:lnTo>
                <a:lnTo>
                  <a:pt x="1191969" y="129006"/>
                </a:lnTo>
                <a:lnTo>
                  <a:pt x="1147685" y="151617"/>
                </a:lnTo>
                <a:lnTo>
                  <a:pt x="1103565" y="174542"/>
                </a:lnTo>
                <a:lnTo>
                  <a:pt x="1059611" y="197781"/>
                </a:lnTo>
                <a:lnTo>
                  <a:pt x="1015825" y="221333"/>
                </a:lnTo>
                <a:lnTo>
                  <a:pt x="972209" y="245196"/>
                </a:lnTo>
                <a:lnTo>
                  <a:pt x="928763" y="269371"/>
                </a:lnTo>
                <a:lnTo>
                  <a:pt x="885491" y="293855"/>
                </a:lnTo>
                <a:lnTo>
                  <a:pt x="842393" y="318649"/>
                </a:lnTo>
                <a:lnTo>
                  <a:pt x="799471" y="343751"/>
                </a:lnTo>
                <a:lnTo>
                  <a:pt x="756728" y="369160"/>
                </a:lnTo>
                <a:lnTo>
                  <a:pt x="714163" y="394875"/>
                </a:lnTo>
                <a:lnTo>
                  <a:pt x="671781" y="420896"/>
                </a:lnTo>
                <a:lnTo>
                  <a:pt x="629580" y="447222"/>
                </a:lnTo>
                <a:lnTo>
                  <a:pt x="587565" y="473851"/>
                </a:lnTo>
                <a:lnTo>
                  <a:pt x="545736" y="500783"/>
                </a:lnTo>
                <a:lnTo>
                  <a:pt x="504413" y="527806"/>
                </a:lnTo>
                <a:lnTo>
                  <a:pt x="463288" y="555119"/>
                </a:lnTo>
                <a:lnTo>
                  <a:pt x="422360" y="582721"/>
                </a:lnTo>
                <a:lnTo>
                  <a:pt x="381633" y="610610"/>
                </a:lnTo>
                <a:lnTo>
                  <a:pt x="341107" y="638785"/>
                </a:lnTo>
                <a:lnTo>
                  <a:pt x="300783" y="667245"/>
                </a:lnTo>
                <a:lnTo>
                  <a:pt x="260664" y="695989"/>
                </a:lnTo>
                <a:lnTo>
                  <a:pt x="220751" y="725017"/>
                </a:lnTo>
                <a:lnTo>
                  <a:pt x="181045" y="754326"/>
                </a:lnTo>
                <a:lnTo>
                  <a:pt x="141548" y="783915"/>
                </a:lnTo>
                <a:lnTo>
                  <a:pt x="102261" y="813785"/>
                </a:lnTo>
                <a:lnTo>
                  <a:pt x="63186" y="843933"/>
                </a:lnTo>
                <a:lnTo>
                  <a:pt x="24324" y="874358"/>
                </a:lnTo>
                <a:lnTo>
                  <a:pt x="0" y="894263"/>
                </a:lnTo>
              </a:path>
            </a:pathLst>
          </a:custGeom>
          <a:ln w="62825">
            <a:solidFill>
              <a:srgbClr val="303030"/>
            </a:solidFill>
          </a:ln>
        </p:spPr>
        <p:txBody>
          <a:bodyPr wrap="square" lIns="0" tIns="0" rIns="0" bIns="0" rtlCol="0"/>
          <a:lstStyle/>
          <a:p/>
        </p:txBody>
      </p:sp>
      <p:sp>
        <p:nvSpPr>
          <p:cNvPr id="7" name="object 7"/>
          <p:cNvSpPr/>
          <p:nvPr/>
        </p:nvSpPr>
        <p:spPr>
          <a:xfrm>
            <a:off x="4394602" y="3059771"/>
            <a:ext cx="274320" cy="256540"/>
          </a:xfrm>
          <a:custGeom>
            <a:avLst/>
            <a:gdLst/>
            <a:ahLst/>
            <a:cxnLst/>
            <a:rect l="l" t="t" r="r" b="b"/>
            <a:pathLst>
              <a:path w="274320" h="256539">
                <a:moveTo>
                  <a:pt x="114905" y="0"/>
                </a:moveTo>
                <a:lnTo>
                  <a:pt x="0" y="256392"/>
                </a:lnTo>
                <a:lnTo>
                  <a:pt x="274057" y="194480"/>
                </a:lnTo>
                <a:lnTo>
                  <a:pt x="114905" y="0"/>
                </a:lnTo>
                <a:close/>
              </a:path>
            </a:pathLst>
          </a:custGeom>
          <a:solidFill>
            <a:srgbClr val="303030"/>
          </a:solidFill>
        </p:spPr>
        <p:txBody>
          <a:bodyPr wrap="square" lIns="0" tIns="0" rIns="0" bIns="0" rtlCol="0"/>
          <a:lstStyle/>
          <a:p/>
        </p:txBody>
      </p:sp>
      <p:sp>
        <p:nvSpPr>
          <p:cNvPr id="8" name="object 8"/>
          <p:cNvSpPr/>
          <p:nvPr/>
        </p:nvSpPr>
        <p:spPr>
          <a:xfrm>
            <a:off x="9222244" y="3467711"/>
            <a:ext cx="6613525" cy="5585460"/>
          </a:xfrm>
          <a:custGeom>
            <a:avLst/>
            <a:gdLst/>
            <a:ahLst/>
            <a:cxnLst/>
            <a:rect l="l" t="t" r="r" b="b"/>
            <a:pathLst>
              <a:path w="6613525" h="5585459">
                <a:moveTo>
                  <a:pt x="6613187" y="5585208"/>
                </a:moveTo>
                <a:lnTo>
                  <a:pt x="6477075" y="4211960"/>
                </a:lnTo>
                <a:lnTo>
                  <a:pt x="6524499" y="3190498"/>
                </a:lnTo>
                <a:lnTo>
                  <a:pt x="6503663" y="2373131"/>
                </a:lnTo>
                <a:lnTo>
                  <a:pt x="3507628" y="1592948"/>
                </a:lnTo>
                <a:lnTo>
                  <a:pt x="3384873" y="0"/>
                </a:lnTo>
                <a:lnTo>
                  <a:pt x="198502" y="1435443"/>
                </a:lnTo>
                <a:lnTo>
                  <a:pt x="146616" y="2295542"/>
                </a:lnTo>
                <a:lnTo>
                  <a:pt x="2843" y="3877871"/>
                </a:lnTo>
                <a:lnTo>
                  <a:pt x="0" y="3909161"/>
                </a:lnTo>
              </a:path>
            </a:pathLst>
          </a:custGeom>
          <a:ln w="62825">
            <a:solidFill>
              <a:srgbClr val="F0E700"/>
            </a:solidFill>
          </a:ln>
        </p:spPr>
        <p:txBody>
          <a:bodyPr wrap="square" lIns="0" tIns="0" rIns="0" bIns="0" rtlCol="0"/>
          <a:lstStyle/>
          <a:p/>
        </p:txBody>
      </p:sp>
      <p:sp>
        <p:nvSpPr>
          <p:cNvPr id="9" name="object 9"/>
          <p:cNvSpPr/>
          <p:nvPr/>
        </p:nvSpPr>
        <p:spPr>
          <a:xfrm>
            <a:off x="9099951" y="7334218"/>
            <a:ext cx="250825" cy="262255"/>
          </a:xfrm>
          <a:custGeom>
            <a:avLst/>
            <a:gdLst/>
            <a:ahLst/>
            <a:cxnLst/>
            <a:rect l="l" t="t" r="r" b="b"/>
            <a:pathLst>
              <a:path w="250825" h="262254">
                <a:moveTo>
                  <a:pt x="0" y="0"/>
                </a:moveTo>
                <a:lnTo>
                  <a:pt x="102395" y="261640"/>
                </a:lnTo>
                <a:lnTo>
                  <a:pt x="250269" y="22739"/>
                </a:lnTo>
                <a:lnTo>
                  <a:pt x="0" y="0"/>
                </a:lnTo>
                <a:close/>
              </a:path>
            </a:pathLst>
          </a:custGeom>
          <a:solidFill>
            <a:srgbClr val="F0E700"/>
          </a:solidFill>
        </p:spPr>
        <p:txBody>
          <a:bodyPr wrap="square" lIns="0" tIns="0" rIns="0" bIns="0" rtlCol="0"/>
          <a:lstStyle/>
          <a:p/>
        </p:txBody>
      </p:sp>
      <p:sp>
        <p:nvSpPr>
          <p:cNvPr id="10" name="object 10"/>
          <p:cNvSpPr/>
          <p:nvPr/>
        </p:nvSpPr>
        <p:spPr>
          <a:xfrm>
            <a:off x="5423080" y="1615618"/>
            <a:ext cx="1033224" cy="1033224"/>
          </a:xfrm>
          <a:prstGeom prst="rect">
            <a:avLst/>
          </a:prstGeom>
          <a:blipFill>
            <a:blip r:embed="rId1" cstate="print"/>
            <a:stretch>
              <a:fillRect/>
            </a:stretch>
          </a:blipFill>
        </p:spPr>
        <p:txBody>
          <a:bodyPr wrap="square" lIns="0" tIns="0" rIns="0" bIns="0" rtlCol="0"/>
          <a:lstStyle/>
          <a:p/>
        </p:txBody>
      </p:sp>
      <p:sp>
        <p:nvSpPr>
          <p:cNvPr id="11" name="object 11"/>
          <p:cNvSpPr txBox="1"/>
          <p:nvPr/>
        </p:nvSpPr>
        <p:spPr>
          <a:xfrm>
            <a:off x="3107623" y="824970"/>
            <a:ext cx="5672455" cy="789940"/>
          </a:xfrm>
          <a:prstGeom prst="rect">
            <a:avLst/>
          </a:prstGeom>
        </p:spPr>
        <p:txBody>
          <a:bodyPr vert="horz" wrap="square" lIns="0" tIns="15240" rIns="0" bIns="0" rtlCol="0">
            <a:spAutoFit/>
          </a:bodyPr>
          <a:lstStyle/>
          <a:p>
            <a:pPr marR="5715" algn="ctr">
              <a:lnSpc>
                <a:spcPct val="100000"/>
              </a:lnSpc>
              <a:spcBef>
                <a:spcPts val="120"/>
              </a:spcBef>
            </a:pPr>
            <a:r>
              <a:rPr sz="2450" b="1" spc="20" dirty="0">
                <a:latin typeface="Arial" panose="020B0604020202020204"/>
                <a:cs typeface="Arial" panose="020B0604020202020204"/>
              </a:rPr>
              <a:t>Competition </a:t>
            </a:r>
            <a:r>
              <a:rPr sz="2450" b="1" spc="10" dirty="0">
                <a:latin typeface="Arial" panose="020B0604020202020204"/>
                <a:cs typeface="Arial" panose="020B0604020202020204"/>
              </a:rPr>
              <a:t>for</a:t>
            </a:r>
            <a:r>
              <a:rPr sz="2450" b="1" spc="-25" dirty="0">
                <a:latin typeface="Arial" panose="020B0604020202020204"/>
                <a:cs typeface="Arial" panose="020B0604020202020204"/>
              </a:rPr>
              <a:t> </a:t>
            </a:r>
            <a:r>
              <a:rPr sz="2450" b="1" spc="10" dirty="0">
                <a:latin typeface="Arial" panose="020B0604020202020204"/>
                <a:cs typeface="Arial" panose="020B0604020202020204"/>
              </a:rPr>
              <a:t>Bandwidth</a:t>
            </a:r>
            <a:endParaRPr sz="2450">
              <a:latin typeface="Arial" panose="020B0604020202020204"/>
              <a:cs typeface="Arial" panose="020B0604020202020204"/>
            </a:endParaRPr>
          </a:p>
          <a:p>
            <a:pPr algn="ctr">
              <a:lnSpc>
                <a:spcPct val="100000"/>
              </a:lnSpc>
              <a:spcBef>
                <a:spcPts val="115"/>
              </a:spcBef>
            </a:pPr>
            <a:r>
              <a:rPr sz="2450" b="1" spc="55" dirty="0">
                <a:latin typeface="Arial" panose="020B0604020202020204"/>
                <a:cs typeface="Arial" panose="020B0604020202020204"/>
              </a:rPr>
              <a:t>at </a:t>
            </a:r>
            <a:r>
              <a:rPr sz="2450" b="1" spc="10" dirty="0">
                <a:latin typeface="Arial" panose="020B0604020202020204"/>
                <a:cs typeface="Arial" panose="020B0604020202020204"/>
              </a:rPr>
              <a:t>premium </a:t>
            </a:r>
            <a:r>
              <a:rPr sz="2450" b="1" spc="-20" dirty="0">
                <a:latin typeface="Arial" panose="020B0604020202020204"/>
                <a:cs typeface="Arial" panose="020B0604020202020204"/>
              </a:rPr>
              <a:t>links </a:t>
            </a:r>
            <a:r>
              <a:rPr sz="2450" b="1" spc="45" dirty="0">
                <a:latin typeface="Arial" panose="020B0604020202020204"/>
                <a:cs typeface="Arial" panose="020B0604020202020204"/>
              </a:rPr>
              <a:t>between </a:t>
            </a:r>
            <a:r>
              <a:rPr sz="2450" b="1" spc="-20" dirty="0">
                <a:latin typeface="Arial" panose="020B0604020202020204"/>
                <a:cs typeface="Arial" panose="020B0604020202020204"/>
              </a:rPr>
              <a:t>WAN</a:t>
            </a:r>
            <a:r>
              <a:rPr sz="2450" b="1" spc="-105" dirty="0">
                <a:latin typeface="Arial" panose="020B0604020202020204"/>
                <a:cs typeface="Arial" panose="020B0604020202020204"/>
              </a:rPr>
              <a:t> </a:t>
            </a:r>
            <a:r>
              <a:rPr sz="2450" b="1" spc="25" dirty="0">
                <a:latin typeface="Arial" panose="020B0604020202020204"/>
                <a:cs typeface="Arial" panose="020B0604020202020204"/>
              </a:rPr>
              <a:t>traﬃc</a:t>
            </a:r>
            <a:endParaRPr sz="2450">
              <a:latin typeface="Arial" panose="020B0604020202020204"/>
              <a:cs typeface="Arial" panose="020B0604020202020204"/>
            </a:endParaRPr>
          </a:p>
        </p:txBody>
      </p:sp>
      <p:sp>
        <p:nvSpPr>
          <p:cNvPr id="12" name="object 12"/>
          <p:cNvSpPr/>
          <p:nvPr/>
        </p:nvSpPr>
        <p:spPr>
          <a:xfrm>
            <a:off x="15176208" y="7041725"/>
            <a:ext cx="1033224" cy="1033224"/>
          </a:xfrm>
          <a:prstGeom prst="rect">
            <a:avLst/>
          </a:prstGeom>
          <a:blipFill>
            <a:blip r:embed="rId1" cstate="print"/>
            <a:stretch>
              <a:fillRect/>
            </a:stretch>
          </a:blipFill>
        </p:spPr>
        <p:txBody>
          <a:bodyPr wrap="square" lIns="0" tIns="0" rIns="0" bIns="0" rtlCol="0"/>
          <a:lstStyle/>
          <a:p/>
        </p:txBody>
      </p:sp>
      <p:sp>
        <p:nvSpPr>
          <p:cNvPr id="13" name="object 13"/>
          <p:cNvSpPr/>
          <p:nvPr/>
        </p:nvSpPr>
        <p:spPr>
          <a:xfrm>
            <a:off x="15176208" y="5348126"/>
            <a:ext cx="1033224" cy="1033224"/>
          </a:xfrm>
          <a:prstGeom prst="rect">
            <a:avLst/>
          </a:prstGeom>
          <a:blipFill>
            <a:blip r:embed="rId1" cstate="print"/>
            <a:stretch>
              <a:fillRect/>
            </a:stretch>
          </a:blipFill>
        </p:spPr>
        <p:txBody>
          <a:bodyPr wrap="square" lIns="0" tIns="0" rIns="0" bIns="0" rtlCol="0"/>
          <a:lstStyle/>
          <a:p/>
        </p:txBody>
      </p:sp>
      <p:sp>
        <p:nvSpPr>
          <p:cNvPr id="14" name="object 14"/>
          <p:cNvSpPr txBox="1"/>
          <p:nvPr/>
        </p:nvSpPr>
        <p:spPr>
          <a:xfrm>
            <a:off x="16594123" y="5128504"/>
            <a:ext cx="3070225" cy="3648710"/>
          </a:xfrm>
          <a:prstGeom prst="rect">
            <a:avLst/>
          </a:prstGeom>
        </p:spPr>
        <p:txBody>
          <a:bodyPr vert="horz" wrap="square" lIns="0" tIns="1270" rIns="0" bIns="0" rtlCol="0">
            <a:spAutoFit/>
          </a:bodyPr>
          <a:lstStyle/>
          <a:p>
            <a:pPr marL="295275" marR="5080" algn="ctr">
              <a:lnSpc>
                <a:spcPct val="104000"/>
              </a:lnSpc>
              <a:spcBef>
                <a:spcPts val="10"/>
              </a:spcBef>
            </a:pPr>
            <a:r>
              <a:rPr sz="2450" b="1" spc="20" dirty="0">
                <a:latin typeface="Arial" panose="020B0604020202020204"/>
                <a:cs typeface="Arial" panose="020B0604020202020204"/>
              </a:rPr>
              <a:t>Competition</a:t>
            </a:r>
            <a:r>
              <a:rPr sz="2450" b="1" spc="-40" dirty="0">
                <a:latin typeface="Arial" panose="020B0604020202020204"/>
                <a:cs typeface="Arial" panose="020B0604020202020204"/>
              </a:rPr>
              <a:t> in</a:t>
            </a:r>
            <a:r>
              <a:rPr sz="2450" b="1" spc="-35" dirty="0">
                <a:latin typeface="Arial" panose="020B0604020202020204"/>
                <a:cs typeface="Arial" panose="020B0604020202020204"/>
              </a:rPr>
              <a:t> </a:t>
            </a:r>
            <a:r>
              <a:rPr sz="2450" b="1" spc="25" dirty="0">
                <a:latin typeface="Arial" panose="020B0604020202020204"/>
                <a:cs typeface="Arial" panose="020B0604020202020204"/>
              </a:rPr>
              <a:t>the </a:t>
            </a:r>
            <a:r>
              <a:rPr sz="2450" b="1" spc="15" dirty="0">
                <a:latin typeface="Arial" panose="020B0604020202020204"/>
                <a:cs typeface="Arial" panose="020B0604020202020204"/>
              </a:rPr>
              <a:t> </a:t>
            </a:r>
            <a:r>
              <a:rPr sz="2450" b="1" spc="35" dirty="0">
                <a:latin typeface="Arial" panose="020B0604020202020204"/>
                <a:cs typeface="Arial" panose="020B0604020202020204"/>
              </a:rPr>
              <a:t>datacenter </a:t>
            </a:r>
            <a:r>
              <a:rPr sz="2450" b="1" spc="-15" dirty="0">
                <a:latin typeface="Arial" panose="020B0604020202020204"/>
                <a:cs typeface="Arial" panose="020B0604020202020204"/>
              </a:rPr>
              <a:t>LAN  </a:t>
            </a:r>
            <a:r>
              <a:rPr sz="2450" b="1" spc="45" dirty="0">
                <a:latin typeface="Arial" panose="020B0604020202020204"/>
                <a:cs typeface="Arial" panose="020B0604020202020204"/>
              </a:rPr>
              <a:t>between </a:t>
            </a:r>
            <a:r>
              <a:rPr sz="2450" b="1" spc="-10" dirty="0">
                <a:latin typeface="Arial" panose="020B0604020202020204"/>
                <a:cs typeface="Arial" panose="020B0604020202020204"/>
              </a:rPr>
              <a:t>all</a:t>
            </a:r>
            <a:r>
              <a:rPr sz="2450" b="1" spc="-100" dirty="0">
                <a:latin typeface="Arial" panose="020B0604020202020204"/>
                <a:cs typeface="Arial" panose="020B0604020202020204"/>
              </a:rPr>
              <a:t> </a:t>
            </a:r>
            <a:r>
              <a:rPr sz="2450" b="1" spc="25" dirty="0">
                <a:latin typeface="Arial" panose="020B0604020202020204"/>
                <a:cs typeface="Arial" panose="020B0604020202020204"/>
              </a:rPr>
              <a:t>traﬃc</a:t>
            </a:r>
            <a:endParaRPr sz="2450">
              <a:latin typeface="Arial" panose="020B0604020202020204"/>
              <a:cs typeface="Arial" panose="020B0604020202020204"/>
            </a:endParaRPr>
          </a:p>
          <a:p>
            <a:pPr>
              <a:lnSpc>
                <a:spcPct val="100000"/>
              </a:lnSpc>
            </a:pPr>
            <a:endParaRPr sz="2900">
              <a:latin typeface="Times New Roman" panose="02020603050405020304"/>
              <a:cs typeface="Times New Roman" panose="02020603050405020304"/>
            </a:endParaRPr>
          </a:p>
          <a:p>
            <a:pPr>
              <a:lnSpc>
                <a:spcPct val="100000"/>
              </a:lnSpc>
              <a:spcBef>
                <a:spcPts val="10"/>
              </a:spcBef>
            </a:pPr>
            <a:endParaRPr sz="3400">
              <a:latin typeface="Times New Roman" panose="02020603050405020304"/>
              <a:cs typeface="Times New Roman" panose="02020603050405020304"/>
            </a:endParaRPr>
          </a:p>
          <a:p>
            <a:pPr marL="169545" marR="543560" algn="ctr">
              <a:lnSpc>
                <a:spcPct val="104000"/>
              </a:lnSpc>
            </a:pPr>
            <a:r>
              <a:rPr sz="2450" b="1" spc="20" dirty="0">
                <a:latin typeface="Arial" panose="020B0604020202020204"/>
                <a:cs typeface="Arial" panose="020B0604020202020204"/>
              </a:rPr>
              <a:t>Competition</a:t>
            </a:r>
            <a:r>
              <a:rPr sz="2450" b="1" spc="-95" dirty="0">
                <a:latin typeface="Arial" panose="020B0604020202020204"/>
                <a:cs typeface="Arial" panose="020B0604020202020204"/>
              </a:rPr>
              <a:t> </a:t>
            </a:r>
            <a:r>
              <a:rPr sz="2450" b="1" spc="10" dirty="0">
                <a:latin typeface="Arial" panose="020B0604020202020204"/>
                <a:cs typeface="Arial" panose="020B0604020202020204"/>
              </a:rPr>
              <a:t>for </a:t>
            </a:r>
            <a:r>
              <a:rPr sz="2450" b="1" spc="5" dirty="0">
                <a:latin typeface="Arial" panose="020B0604020202020204"/>
                <a:cs typeface="Arial" panose="020B0604020202020204"/>
              </a:rPr>
              <a:t> </a:t>
            </a:r>
            <a:r>
              <a:rPr sz="2450" b="1" spc="10" dirty="0">
                <a:latin typeface="Arial" panose="020B0604020202020204"/>
                <a:cs typeface="Arial" panose="020B0604020202020204"/>
              </a:rPr>
              <a:t>Bandwidth</a:t>
            </a:r>
            <a:endParaRPr sz="2450">
              <a:latin typeface="Arial" panose="020B0604020202020204"/>
              <a:cs typeface="Arial" panose="020B0604020202020204"/>
            </a:endParaRPr>
          </a:p>
          <a:p>
            <a:pPr marL="12700" marR="372745" indent="1905" algn="ctr">
              <a:lnSpc>
                <a:spcPts val="3050"/>
              </a:lnSpc>
              <a:spcBef>
                <a:spcPts val="120"/>
              </a:spcBef>
            </a:pPr>
            <a:r>
              <a:rPr sz="2450" b="1" spc="55" dirty="0">
                <a:latin typeface="Arial" panose="020B0604020202020204"/>
                <a:cs typeface="Arial" panose="020B0604020202020204"/>
              </a:rPr>
              <a:t>at </a:t>
            </a:r>
            <a:r>
              <a:rPr sz="2450" b="1" spc="25" dirty="0">
                <a:latin typeface="Arial" panose="020B0604020202020204"/>
                <a:cs typeface="Arial" panose="020B0604020202020204"/>
              </a:rPr>
              <a:t>the </a:t>
            </a:r>
            <a:r>
              <a:rPr sz="2450" b="1" dirty="0">
                <a:latin typeface="Arial" panose="020B0604020202020204"/>
                <a:cs typeface="Arial" panose="020B0604020202020204"/>
              </a:rPr>
              <a:t>source  </a:t>
            </a:r>
            <a:r>
              <a:rPr sz="2450" b="1" spc="45" dirty="0">
                <a:latin typeface="Arial" panose="020B0604020202020204"/>
                <a:cs typeface="Arial" panose="020B0604020202020204"/>
              </a:rPr>
              <a:t>between </a:t>
            </a:r>
            <a:r>
              <a:rPr sz="2450" b="1" spc="-10" dirty="0">
                <a:latin typeface="Arial" panose="020B0604020202020204"/>
                <a:cs typeface="Arial" panose="020B0604020202020204"/>
              </a:rPr>
              <a:t>all</a:t>
            </a:r>
            <a:r>
              <a:rPr sz="2450" b="1" spc="-114" dirty="0">
                <a:latin typeface="Arial" panose="020B0604020202020204"/>
                <a:cs typeface="Arial" panose="020B0604020202020204"/>
              </a:rPr>
              <a:t> </a:t>
            </a:r>
            <a:r>
              <a:rPr sz="2450" b="1" spc="25" dirty="0">
                <a:latin typeface="Arial" panose="020B0604020202020204"/>
                <a:cs typeface="Arial" panose="020B0604020202020204"/>
              </a:rPr>
              <a:t>traﬃc</a:t>
            </a:r>
            <a:endParaRPr sz="2450">
              <a:latin typeface="Arial" panose="020B0604020202020204"/>
              <a:cs typeface="Arial" panose="020B0604020202020204"/>
            </a:endParaRPr>
          </a:p>
        </p:txBody>
      </p:sp>
      <p:sp>
        <p:nvSpPr>
          <p:cNvPr id="15" name="object 15"/>
          <p:cNvSpPr/>
          <p:nvPr/>
        </p:nvSpPr>
        <p:spPr>
          <a:xfrm>
            <a:off x="345198" y="4620921"/>
            <a:ext cx="1262264" cy="1033224"/>
          </a:xfrm>
          <a:prstGeom prst="rect">
            <a:avLst/>
          </a:prstGeom>
          <a:blipFill>
            <a:blip r:embed="rId2" cstate="print"/>
            <a:stretch>
              <a:fillRect/>
            </a:stretch>
          </a:blipFill>
        </p:spPr>
        <p:txBody>
          <a:bodyPr wrap="square" lIns="0" tIns="0" rIns="0" bIns="0" rtlCol="0"/>
          <a:lstStyle/>
          <a:p/>
        </p:txBody>
      </p:sp>
      <p:sp>
        <p:nvSpPr>
          <p:cNvPr id="16" name="object 16"/>
          <p:cNvSpPr/>
          <p:nvPr/>
        </p:nvSpPr>
        <p:spPr>
          <a:xfrm>
            <a:off x="121913" y="2899265"/>
            <a:ext cx="1262264" cy="1033224"/>
          </a:xfrm>
          <a:prstGeom prst="rect">
            <a:avLst/>
          </a:prstGeom>
          <a:blipFill>
            <a:blip r:embed="rId2" cstate="print"/>
            <a:stretch>
              <a:fillRect/>
            </a:stretch>
          </a:blipFill>
        </p:spPr>
        <p:txBody>
          <a:bodyPr wrap="square" lIns="0" tIns="0" rIns="0" bIns="0" rtlCol="0"/>
          <a:lstStyle/>
          <a:p/>
        </p:txBody>
      </p:sp>
      <p:sp>
        <p:nvSpPr>
          <p:cNvPr id="17" name="object 17"/>
          <p:cNvSpPr/>
          <p:nvPr/>
        </p:nvSpPr>
        <p:spPr>
          <a:xfrm>
            <a:off x="2160287" y="5357148"/>
            <a:ext cx="475060" cy="737163"/>
          </a:xfrm>
          <a:prstGeom prst="rect">
            <a:avLst/>
          </a:prstGeom>
          <a:blipFill>
            <a:blip r:embed="rId3" cstate="print"/>
            <a:stretch>
              <a:fillRect/>
            </a:stretch>
          </a:blipFill>
        </p:spPr>
        <p:txBody>
          <a:bodyPr wrap="square" lIns="0" tIns="0" rIns="0" bIns="0" rtlCol="0"/>
          <a:lstStyle/>
          <a:p/>
        </p:txBody>
      </p:sp>
      <p:sp>
        <p:nvSpPr>
          <p:cNvPr id="18" name="object 18"/>
          <p:cNvSpPr/>
          <p:nvPr/>
        </p:nvSpPr>
        <p:spPr>
          <a:xfrm>
            <a:off x="1508575" y="3500491"/>
            <a:ext cx="281305" cy="13970"/>
          </a:xfrm>
          <a:custGeom>
            <a:avLst/>
            <a:gdLst/>
            <a:ahLst/>
            <a:cxnLst/>
            <a:rect l="l" t="t" r="r" b="b"/>
            <a:pathLst>
              <a:path w="281305" h="13970">
                <a:moveTo>
                  <a:pt x="281114" y="13643"/>
                </a:moveTo>
                <a:lnTo>
                  <a:pt x="10458" y="507"/>
                </a:lnTo>
                <a:lnTo>
                  <a:pt x="0" y="0"/>
                </a:lnTo>
              </a:path>
            </a:pathLst>
          </a:custGeom>
          <a:ln w="20941">
            <a:solidFill>
              <a:srgbClr val="000000"/>
            </a:solidFill>
          </a:ln>
        </p:spPr>
        <p:txBody>
          <a:bodyPr wrap="square" lIns="0" tIns="0" rIns="0" bIns="0" rtlCol="0"/>
          <a:lstStyle/>
          <a:p/>
        </p:txBody>
      </p:sp>
      <p:sp>
        <p:nvSpPr>
          <p:cNvPr id="19" name="object 19"/>
          <p:cNvSpPr/>
          <p:nvPr/>
        </p:nvSpPr>
        <p:spPr>
          <a:xfrm>
            <a:off x="1418632" y="3450798"/>
            <a:ext cx="102870" cy="100965"/>
          </a:xfrm>
          <a:custGeom>
            <a:avLst/>
            <a:gdLst/>
            <a:ahLst/>
            <a:cxnLst/>
            <a:rect l="l" t="t" r="r" b="b"/>
            <a:pathLst>
              <a:path w="102869" h="100964">
                <a:moveTo>
                  <a:pt x="102837" y="0"/>
                </a:moveTo>
                <a:lnTo>
                  <a:pt x="0" y="45328"/>
                </a:lnTo>
                <a:lnTo>
                  <a:pt x="97965" y="100402"/>
                </a:lnTo>
                <a:lnTo>
                  <a:pt x="102837" y="0"/>
                </a:lnTo>
                <a:close/>
              </a:path>
            </a:pathLst>
          </a:custGeom>
          <a:solidFill>
            <a:srgbClr val="000000"/>
          </a:solidFill>
        </p:spPr>
        <p:txBody>
          <a:bodyPr wrap="square" lIns="0" tIns="0" rIns="0" bIns="0" rtlCol="0"/>
          <a:lstStyle/>
          <a:p/>
        </p:txBody>
      </p:sp>
      <p:sp>
        <p:nvSpPr>
          <p:cNvPr id="20" name="object 20"/>
          <p:cNvSpPr/>
          <p:nvPr/>
        </p:nvSpPr>
        <p:spPr>
          <a:xfrm>
            <a:off x="1687628" y="4546536"/>
            <a:ext cx="219710" cy="219710"/>
          </a:xfrm>
          <a:custGeom>
            <a:avLst/>
            <a:gdLst/>
            <a:ahLst/>
            <a:cxnLst/>
            <a:rect l="l" t="t" r="r" b="b"/>
            <a:pathLst>
              <a:path w="219710" h="219710">
                <a:moveTo>
                  <a:pt x="219549" y="0"/>
                </a:moveTo>
                <a:lnTo>
                  <a:pt x="7404" y="212145"/>
                </a:lnTo>
                <a:lnTo>
                  <a:pt x="0" y="219549"/>
                </a:lnTo>
              </a:path>
            </a:pathLst>
          </a:custGeom>
          <a:ln w="20941">
            <a:solidFill>
              <a:srgbClr val="000000"/>
            </a:solidFill>
          </a:ln>
        </p:spPr>
        <p:txBody>
          <a:bodyPr wrap="square" lIns="0" tIns="0" rIns="0" bIns="0" rtlCol="0"/>
          <a:lstStyle/>
          <a:p/>
        </p:txBody>
      </p:sp>
      <p:sp>
        <p:nvSpPr>
          <p:cNvPr id="21" name="object 21"/>
          <p:cNvSpPr/>
          <p:nvPr/>
        </p:nvSpPr>
        <p:spPr>
          <a:xfrm>
            <a:off x="1623954" y="4723141"/>
            <a:ext cx="106680" cy="106680"/>
          </a:xfrm>
          <a:custGeom>
            <a:avLst/>
            <a:gdLst/>
            <a:ahLst/>
            <a:cxnLst/>
            <a:rect l="l" t="t" r="r" b="b"/>
            <a:pathLst>
              <a:path w="106680" h="106679">
                <a:moveTo>
                  <a:pt x="35539" y="0"/>
                </a:moveTo>
                <a:lnTo>
                  <a:pt x="0" y="106617"/>
                </a:lnTo>
                <a:lnTo>
                  <a:pt x="106617" y="71078"/>
                </a:lnTo>
                <a:lnTo>
                  <a:pt x="35539" y="0"/>
                </a:lnTo>
                <a:close/>
              </a:path>
            </a:pathLst>
          </a:custGeom>
          <a:solidFill>
            <a:srgbClr val="000000"/>
          </a:solidFill>
        </p:spPr>
        <p:txBody>
          <a:bodyPr wrap="square" lIns="0" tIns="0" rIns="0" bIns="0" rtlCol="0"/>
          <a:lstStyle/>
          <a:p/>
        </p:txBody>
      </p:sp>
      <p:sp>
        <p:nvSpPr>
          <p:cNvPr id="22" name="object 22"/>
          <p:cNvSpPr/>
          <p:nvPr/>
        </p:nvSpPr>
        <p:spPr>
          <a:xfrm>
            <a:off x="2412635" y="4681716"/>
            <a:ext cx="0" cy="589280"/>
          </a:xfrm>
          <a:custGeom>
            <a:avLst/>
            <a:gdLst/>
            <a:ahLst/>
            <a:cxnLst/>
            <a:rect l="l" t="t" r="r" b="b"/>
            <a:pathLst>
              <a:path h="589279">
                <a:moveTo>
                  <a:pt x="0" y="0"/>
                </a:moveTo>
                <a:lnTo>
                  <a:pt x="0" y="588795"/>
                </a:lnTo>
              </a:path>
            </a:pathLst>
          </a:custGeom>
          <a:ln w="20941">
            <a:solidFill>
              <a:srgbClr val="000000"/>
            </a:solidFill>
          </a:ln>
        </p:spPr>
        <p:txBody>
          <a:bodyPr wrap="square" lIns="0" tIns="0" rIns="0" bIns="0" rtlCol="0"/>
          <a:lstStyle/>
          <a:p/>
        </p:txBody>
      </p:sp>
      <p:sp>
        <p:nvSpPr>
          <p:cNvPr id="23" name="object 23"/>
          <p:cNvSpPr/>
          <p:nvPr/>
        </p:nvSpPr>
        <p:spPr>
          <a:xfrm>
            <a:off x="2362375" y="5260040"/>
            <a:ext cx="100965" cy="100965"/>
          </a:xfrm>
          <a:custGeom>
            <a:avLst/>
            <a:gdLst/>
            <a:ahLst/>
            <a:cxnLst/>
            <a:rect l="l" t="t" r="r" b="b"/>
            <a:pathLst>
              <a:path w="100964" h="100964">
                <a:moveTo>
                  <a:pt x="100520" y="0"/>
                </a:moveTo>
                <a:lnTo>
                  <a:pt x="0" y="0"/>
                </a:lnTo>
                <a:lnTo>
                  <a:pt x="50260" y="100520"/>
                </a:lnTo>
                <a:lnTo>
                  <a:pt x="100520" y="0"/>
                </a:lnTo>
                <a:close/>
              </a:path>
            </a:pathLst>
          </a:custGeom>
          <a:solidFill>
            <a:srgbClr val="000000"/>
          </a:solidFill>
        </p:spPr>
        <p:txBody>
          <a:bodyPr wrap="square" lIns="0" tIns="0" rIns="0" bIns="0" rtlCol="0"/>
          <a:lstStyle/>
          <a:p/>
        </p:txBody>
      </p:sp>
      <p:sp>
        <p:nvSpPr>
          <p:cNvPr id="24" name="object 24"/>
          <p:cNvSpPr/>
          <p:nvPr/>
        </p:nvSpPr>
        <p:spPr>
          <a:xfrm>
            <a:off x="14148773" y="9671007"/>
            <a:ext cx="678845" cy="678845"/>
          </a:xfrm>
          <a:prstGeom prst="rect">
            <a:avLst/>
          </a:prstGeom>
          <a:blipFill>
            <a:blip r:embed="rId4" cstate="print"/>
            <a:stretch>
              <a:fillRect/>
            </a:stretch>
          </a:blipFill>
        </p:spPr>
        <p:txBody>
          <a:bodyPr wrap="square" lIns="0" tIns="0" rIns="0" bIns="0" rtlCol="0"/>
          <a:lstStyle/>
          <a:p/>
        </p:txBody>
      </p:sp>
      <p:sp>
        <p:nvSpPr>
          <p:cNvPr id="25" name="object 25"/>
          <p:cNvSpPr txBox="1">
            <a:spLocks noGrp="1"/>
          </p:cNvSpPr>
          <p:nvPr>
            <p:ph type="sldNum" sz="quarter" idx="7"/>
          </p:nvPr>
        </p:nvSpPr>
        <p:spPr>
          <a:prstGeom prst="rect">
            <a:avLst/>
          </a:prstGeom>
        </p:spPr>
        <p:txBody>
          <a:bodyPr vert="horz" wrap="square" lIns="0" tIns="7620" rIns="0" bIns="0" rtlCol="0">
            <a:spAutoFit/>
          </a:bodyPr>
          <a:lstStyle/>
          <a:p>
            <a:pPr marL="25400">
              <a:lnSpc>
                <a:spcPct val="100000"/>
              </a:lnSpc>
              <a:spcBef>
                <a:spcPts val="60"/>
              </a:spcBef>
            </a:pPr>
            <a:r>
              <a:rPr spc="15" dirty="0"/>
              <a:t>7</a:t>
            </a:r>
            <a:endParaRPr spc="15"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133645" y="7562084"/>
            <a:ext cx="1052133" cy="1632621"/>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14534939" y="9223085"/>
            <a:ext cx="2249553" cy="1574687"/>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16523265" y="9629157"/>
            <a:ext cx="762545" cy="762545"/>
          </a:xfrm>
          <a:prstGeom prst="rect">
            <a:avLst/>
          </a:prstGeom>
          <a:blipFill>
            <a:blip r:embed="rId3" cstate="print"/>
            <a:stretch>
              <a:fillRect/>
            </a:stretch>
          </a:blipFill>
        </p:spPr>
        <p:txBody>
          <a:bodyPr wrap="square" lIns="0" tIns="0" rIns="0" bIns="0" rtlCol="0"/>
          <a:lstStyle/>
          <a:p/>
        </p:txBody>
      </p:sp>
      <p:sp>
        <p:nvSpPr>
          <p:cNvPr id="5" name="object 5"/>
          <p:cNvSpPr/>
          <p:nvPr/>
        </p:nvSpPr>
        <p:spPr>
          <a:xfrm>
            <a:off x="14966790" y="6323530"/>
            <a:ext cx="1371696" cy="685848"/>
          </a:xfrm>
          <a:prstGeom prst="rect">
            <a:avLst/>
          </a:prstGeom>
          <a:blipFill>
            <a:blip r:embed="rId4" cstate="print"/>
            <a:stretch>
              <a:fillRect/>
            </a:stretch>
          </a:blipFill>
        </p:spPr>
        <p:txBody>
          <a:bodyPr wrap="square" lIns="0" tIns="0" rIns="0" bIns="0" rtlCol="0"/>
          <a:lstStyle/>
          <a:p/>
        </p:txBody>
      </p:sp>
      <p:sp>
        <p:nvSpPr>
          <p:cNvPr id="6" name="object 6"/>
          <p:cNvSpPr/>
          <p:nvPr/>
        </p:nvSpPr>
        <p:spPr>
          <a:xfrm>
            <a:off x="11791557" y="6323530"/>
            <a:ext cx="1371696" cy="685848"/>
          </a:xfrm>
          <a:prstGeom prst="rect">
            <a:avLst/>
          </a:prstGeom>
          <a:blipFill>
            <a:blip r:embed="rId4" cstate="print"/>
            <a:stretch>
              <a:fillRect/>
            </a:stretch>
          </a:blipFill>
        </p:spPr>
        <p:txBody>
          <a:bodyPr wrap="square" lIns="0" tIns="0" rIns="0" bIns="0" rtlCol="0"/>
          <a:lstStyle/>
          <a:p/>
        </p:txBody>
      </p:sp>
      <p:sp>
        <p:nvSpPr>
          <p:cNvPr id="7" name="object 7"/>
          <p:cNvSpPr/>
          <p:nvPr/>
        </p:nvSpPr>
        <p:spPr>
          <a:xfrm>
            <a:off x="8616330" y="6323530"/>
            <a:ext cx="1371696" cy="685848"/>
          </a:xfrm>
          <a:prstGeom prst="rect">
            <a:avLst/>
          </a:prstGeom>
          <a:blipFill>
            <a:blip r:embed="rId4" cstate="print"/>
            <a:stretch>
              <a:fillRect/>
            </a:stretch>
          </a:blipFill>
        </p:spPr>
        <p:txBody>
          <a:bodyPr wrap="square" lIns="0" tIns="0" rIns="0" bIns="0" rtlCol="0"/>
          <a:lstStyle/>
          <a:p/>
        </p:txBody>
      </p:sp>
      <p:sp>
        <p:nvSpPr>
          <p:cNvPr id="8" name="object 8"/>
          <p:cNvSpPr/>
          <p:nvPr/>
        </p:nvSpPr>
        <p:spPr>
          <a:xfrm>
            <a:off x="5441100" y="6323530"/>
            <a:ext cx="1371696" cy="685848"/>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4966790" y="5521814"/>
            <a:ext cx="1371696" cy="685848"/>
          </a:xfrm>
          <a:prstGeom prst="rect">
            <a:avLst/>
          </a:prstGeom>
          <a:blipFill>
            <a:blip r:embed="rId4" cstate="print"/>
            <a:stretch>
              <a:fillRect/>
            </a:stretch>
          </a:blipFill>
        </p:spPr>
        <p:txBody>
          <a:bodyPr wrap="square" lIns="0" tIns="0" rIns="0" bIns="0" rtlCol="0"/>
          <a:lstStyle/>
          <a:p/>
        </p:txBody>
      </p:sp>
      <p:sp>
        <p:nvSpPr>
          <p:cNvPr id="10" name="object 10"/>
          <p:cNvSpPr/>
          <p:nvPr/>
        </p:nvSpPr>
        <p:spPr>
          <a:xfrm>
            <a:off x="11791557" y="5521814"/>
            <a:ext cx="1371696" cy="685848"/>
          </a:xfrm>
          <a:prstGeom prst="rect">
            <a:avLst/>
          </a:prstGeom>
          <a:blipFill>
            <a:blip r:embed="rId4" cstate="print"/>
            <a:stretch>
              <a:fillRect/>
            </a:stretch>
          </a:blipFill>
        </p:spPr>
        <p:txBody>
          <a:bodyPr wrap="square" lIns="0" tIns="0" rIns="0" bIns="0" rtlCol="0"/>
          <a:lstStyle/>
          <a:p/>
        </p:txBody>
      </p:sp>
      <p:sp>
        <p:nvSpPr>
          <p:cNvPr id="11" name="object 11"/>
          <p:cNvSpPr/>
          <p:nvPr/>
        </p:nvSpPr>
        <p:spPr>
          <a:xfrm>
            <a:off x="8616330" y="5521814"/>
            <a:ext cx="1371696" cy="685848"/>
          </a:xfrm>
          <a:prstGeom prst="rect">
            <a:avLst/>
          </a:prstGeom>
          <a:blipFill>
            <a:blip r:embed="rId4" cstate="print"/>
            <a:stretch>
              <a:fillRect/>
            </a:stretch>
          </a:blipFill>
        </p:spPr>
        <p:txBody>
          <a:bodyPr wrap="square" lIns="0" tIns="0" rIns="0" bIns="0" rtlCol="0"/>
          <a:lstStyle/>
          <a:p/>
        </p:txBody>
      </p:sp>
      <p:sp>
        <p:nvSpPr>
          <p:cNvPr id="12" name="object 12"/>
          <p:cNvSpPr/>
          <p:nvPr/>
        </p:nvSpPr>
        <p:spPr>
          <a:xfrm>
            <a:off x="5441100" y="5521814"/>
            <a:ext cx="1371696" cy="685848"/>
          </a:xfrm>
          <a:prstGeom prst="rect">
            <a:avLst/>
          </a:prstGeom>
          <a:blipFill>
            <a:blip r:embed="rId4" cstate="print"/>
            <a:stretch>
              <a:fillRect/>
            </a:stretch>
          </a:blipFill>
        </p:spPr>
        <p:txBody>
          <a:bodyPr wrap="square" lIns="0" tIns="0" rIns="0" bIns="0" rtlCol="0"/>
          <a:lstStyle/>
          <a:p/>
        </p:txBody>
      </p:sp>
      <p:sp>
        <p:nvSpPr>
          <p:cNvPr id="13" name="object 13"/>
          <p:cNvSpPr/>
          <p:nvPr/>
        </p:nvSpPr>
        <p:spPr>
          <a:xfrm>
            <a:off x="14966790" y="4646802"/>
            <a:ext cx="1371696" cy="685848"/>
          </a:xfrm>
          <a:prstGeom prst="rect">
            <a:avLst/>
          </a:prstGeom>
          <a:blipFill>
            <a:blip r:embed="rId4" cstate="print"/>
            <a:stretch>
              <a:fillRect/>
            </a:stretch>
          </a:blipFill>
        </p:spPr>
        <p:txBody>
          <a:bodyPr wrap="square" lIns="0" tIns="0" rIns="0" bIns="0" rtlCol="0"/>
          <a:lstStyle/>
          <a:p/>
        </p:txBody>
      </p:sp>
      <p:sp>
        <p:nvSpPr>
          <p:cNvPr id="14" name="object 14"/>
          <p:cNvSpPr/>
          <p:nvPr/>
        </p:nvSpPr>
        <p:spPr>
          <a:xfrm>
            <a:off x="11791557" y="4646802"/>
            <a:ext cx="1371696" cy="685848"/>
          </a:xfrm>
          <a:prstGeom prst="rect">
            <a:avLst/>
          </a:prstGeom>
          <a:blipFill>
            <a:blip r:embed="rId4" cstate="print"/>
            <a:stretch>
              <a:fillRect/>
            </a:stretch>
          </a:blipFill>
        </p:spPr>
        <p:txBody>
          <a:bodyPr wrap="square" lIns="0" tIns="0" rIns="0" bIns="0" rtlCol="0"/>
          <a:lstStyle/>
          <a:p/>
        </p:txBody>
      </p:sp>
      <p:sp>
        <p:nvSpPr>
          <p:cNvPr id="15" name="object 15"/>
          <p:cNvSpPr/>
          <p:nvPr/>
        </p:nvSpPr>
        <p:spPr>
          <a:xfrm>
            <a:off x="8616330" y="4646802"/>
            <a:ext cx="1371696" cy="685848"/>
          </a:xfrm>
          <a:prstGeom prst="rect">
            <a:avLst/>
          </a:prstGeom>
          <a:blipFill>
            <a:blip r:embed="rId4" cstate="print"/>
            <a:stretch>
              <a:fillRect/>
            </a:stretch>
          </a:blipFill>
        </p:spPr>
        <p:txBody>
          <a:bodyPr wrap="square" lIns="0" tIns="0" rIns="0" bIns="0" rtlCol="0"/>
          <a:lstStyle/>
          <a:p/>
        </p:txBody>
      </p:sp>
      <p:sp>
        <p:nvSpPr>
          <p:cNvPr id="16" name="object 16"/>
          <p:cNvSpPr/>
          <p:nvPr/>
        </p:nvSpPr>
        <p:spPr>
          <a:xfrm>
            <a:off x="5441100" y="4646802"/>
            <a:ext cx="1371696" cy="685848"/>
          </a:xfrm>
          <a:prstGeom prst="rect">
            <a:avLst/>
          </a:prstGeom>
          <a:blipFill>
            <a:blip r:embed="rId4" cstate="print"/>
            <a:stretch>
              <a:fillRect/>
            </a:stretch>
          </a:blipFill>
        </p:spPr>
        <p:txBody>
          <a:bodyPr wrap="square" lIns="0" tIns="0" rIns="0" bIns="0" rtlCol="0"/>
          <a:lstStyle/>
          <a:p/>
        </p:txBody>
      </p:sp>
      <p:sp>
        <p:nvSpPr>
          <p:cNvPr id="17" name="object 17"/>
          <p:cNvSpPr/>
          <p:nvPr/>
        </p:nvSpPr>
        <p:spPr>
          <a:xfrm>
            <a:off x="11809315" y="3072953"/>
            <a:ext cx="1371696" cy="685848"/>
          </a:xfrm>
          <a:prstGeom prst="rect">
            <a:avLst/>
          </a:prstGeom>
          <a:blipFill>
            <a:blip r:embed="rId4" cstate="print"/>
            <a:stretch>
              <a:fillRect/>
            </a:stretch>
          </a:blipFill>
        </p:spPr>
        <p:txBody>
          <a:bodyPr wrap="square" lIns="0" tIns="0" rIns="0" bIns="0" rtlCol="0"/>
          <a:lstStyle/>
          <a:p/>
        </p:txBody>
      </p:sp>
      <p:sp>
        <p:nvSpPr>
          <p:cNvPr id="18" name="object 18"/>
          <p:cNvSpPr/>
          <p:nvPr/>
        </p:nvSpPr>
        <p:spPr>
          <a:xfrm>
            <a:off x="8634086" y="3072953"/>
            <a:ext cx="1371696" cy="685848"/>
          </a:xfrm>
          <a:prstGeom prst="rect">
            <a:avLst/>
          </a:prstGeom>
          <a:blipFill>
            <a:blip r:embed="rId4" cstate="print"/>
            <a:stretch>
              <a:fillRect/>
            </a:stretch>
          </a:blipFill>
        </p:spPr>
        <p:txBody>
          <a:bodyPr wrap="square" lIns="0" tIns="0" rIns="0" bIns="0" rtlCol="0"/>
          <a:lstStyle/>
          <a:p/>
        </p:txBody>
      </p:sp>
      <p:sp>
        <p:nvSpPr>
          <p:cNvPr id="19" name="object 19"/>
          <p:cNvSpPr/>
          <p:nvPr/>
        </p:nvSpPr>
        <p:spPr>
          <a:xfrm>
            <a:off x="8906114" y="7584311"/>
            <a:ext cx="792130" cy="792130"/>
          </a:xfrm>
          <a:prstGeom prst="rect">
            <a:avLst/>
          </a:prstGeom>
          <a:blipFill>
            <a:blip r:embed="rId5" cstate="print"/>
            <a:stretch>
              <a:fillRect/>
            </a:stretch>
          </a:blipFill>
        </p:spPr>
        <p:txBody>
          <a:bodyPr wrap="square" lIns="0" tIns="0" rIns="0" bIns="0" rtlCol="0"/>
          <a:lstStyle/>
          <a:p/>
        </p:txBody>
      </p:sp>
      <p:sp>
        <p:nvSpPr>
          <p:cNvPr id="20" name="object 20"/>
          <p:cNvSpPr/>
          <p:nvPr/>
        </p:nvSpPr>
        <p:spPr>
          <a:xfrm>
            <a:off x="8906114" y="8402649"/>
            <a:ext cx="792130" cy="792130"/>
          </a:xfrm>
          <a:prstGeom prst="rect">
            <a:avLst/>
          </a:prstGeom>
          <a:blipFill>
            <a:blip r:embed="rId5" cstate="print"/>
            <a:stretch>
              <a:fillRect/>
            </a:stretch>
          </a:blipFill>
        </p:spPr>
        <p:txBody>
          <a:bodyPr wrap="square" lIns="0" tIns="0" rIns="0" bIns="0" rtlCol="0"/>
          <a:lstStyle/>
          <a:p/>
        </p:txBody>
      </p:sp>
      <p:sp>
        <p:nvSpPr>
          <p:cNvPr id="21" name="object 21"/>
          <p:cNvSpPr/>
          <p:nvPr/>
        </p:nvSpPr>
        <p:spPr>
          <a:xfrm>
            <a:off x="12186047" y="7584311"/>
            <a:ext cx="792130" cy="792130"/>
          </a:xfrm>
          <a:prstGeom prst="rect">
            <a:avLst/>
          </a:prstGeom>
          <a:blipFill>
            <a:blip r:embed="rId5" cstate="print"/>
            <a:stretch>
              <a:fillRect/>
            </a:stretch>
          </a:blipFill>
        </p:spPr>
        <p:txBody>
          <a:bodyPr wrap="square" lIns="0" tIns="0" rIns="0" bIns="0" rtlCol="0"/>
          <a:lstStyle/>
          <a:p/>
        </p:txBody>
      </p:sp>
      <p:sp>
        <p:nvSpPr>
          <p:cNvPr id="22" name="object 22"/>
          <p:cNvSpPr/>
          <p:nvPr/>
        </p:nvSpPr>
        <p:spPr>
          <a:xfrm>
            <a:off x="12186047" y="8402649"/>
            <a:ext cx="792130" cy="792130"/>
          </a:xfrm>
          <a:prstGeom prst="rect">
            <a:avLst/>
          </a:prstGeom>
          <a:blipFill>
            <a:blip r:embed="rId5" cstate="print"/>
            <a:stretch>
              <a:fillRect/>
            </a:stretch>
          </a:blipFill>
        </p:spPr>
        <p:txBody>
          <a:bodyPr wrap="square" lIns="0" tIns="0" rIns="0" bIns="0" rtlCol="0"/>
          <a:lstStyle/>
          <a:p/>
        </p:txBody>
      </p:sp>
      <p:sp>
        <p:nvSpPr>
          <p:cNvPr id="23" name="object 23"/>
          <p:cNvSpPr/>
          <p:nvPr/>
        </p:nvSpPr>
        <p:spPr>
          <a:xfrm>
            <a:off x="5730883" y="7584311"/>
            <a:ext cx="792130" cy="792130"/>
          </a:xfrm>
          <a:prstGeom prst="rect">
            <a:avLst/>
          </a:prstGeom>
          <a:blipFill>
            <a:blip r:embed="rId5" cstate="print"/>
            <a:stretch>
              <a:fillRect/>
            </a:stretch>
          </a:blipFill>
        </p:spPr>
        <p:txBody>
          <a:bodyPr wrap="square" lIns="0" tIns="0" rIns="0" bIns="0" rtlCol="0"/>
          <a:lstStyle/>
          <a:p/>
        </p:txBody>
      </p:sp>
      <p:sp>
        <p:nvSpPr>
          <p:cNvPr id="24" name="object 24"/>
          <p:cNvSpPr/>
          <p:nvPr/>
        </p:nvSpPr>
        <p:spPr>
          <a:xfrm>
            <a:off x="5730883" y="8402649"/>
            <a:ext cx="792130" cy="792130"/>
          </a:xfrm>
          <a:prstGeom prst="rect">
            <a:avLst/>
          </a:prstGeom>
          <a:blipFill>
            <a:blip r:embed="rId5" cstate="print"/>
            <a:stretch>
              <a:fillRect/>
            </a:stretch>
          </a:blipFill>
        </p:spPr>
        <p:txBody>
          <a:bodyPr wrap="square" lIns="0" tIns="0" rIns="0" bIns="0" rtlCol="0"/>
          <a:lstStyle/>
          <a:p/>
        </p:txBody>
      </p:sp>
      <p:sp>
        <p:nvSpPr>
          <p:cNvPr id="25" name="object 25"/>
          <p:cNvSpPr/>
          <p:nvPr/>
        </p:nvSpPr>
        <p:spPr>
          <a:xfrm>
            <a:off x="9323486" y="6766034"/>
            <a:ext cx="0" cy="815975"/>
          </a:xfrm>
          <a:custGeom>
            <a:avLst/>
            <a:gdLst/>
            <a:ahLst/>
            <a:cxnLst/>
            <a:rect l="l" t="t" r="r" b="b"/>
            <a:pathLst>
              <a:path h="815975">
                <a:moveTo>
                  <a:pt x="0" y="815795"/>
                </a:moveTo>
                <a:lnTo>
                  <a:pt x="0" y="0"/>
                </a:lnTo>
              </a:path>
            </a:pathLst>
          </a:custGeom>
          <a:ln w="20941">
            <a:solidFill>
              <a:srgbClr val="000000"/>
            </a:solidFill>
          </a:ln>
        </p:spPr>
        <p:txBody>
          <a:bodyPr wrap="square" lIns="0" tIns="0" rIns="0" bIns="0" rtlCol="0"/>
          <a:lstStyle/>
          <a:p/>
        </p:txBody>
      </p:sp>
      <p:sp>
        <p:nvSpPr>
          <p:cNvPr id="26" name="object 26"/>
          <p:cNvSpPr/>
          <p:nvPr/>
        </p:nvSpPr>
        <p:spPr>
          <a:xfrm>
            <a:off x="12582119" y="6766034"/>
            <a:ext cx="0" cy="815975"/>
          </a:xfrm>
          <a:custGeom>
            <a:avLst/>
            <a:gdLst/>
            <a:ahLst/>
            <a:cxnLst/>
            <a:rect l="l" t="t" r="r" b="b"/>
            <a:pathLst>
              <a:path h="815975">
                <a:moveTo>
                  <a:pt x="0" y="815795"/>
                </a:moveTo>
                <a:lnTo>
                  <a:pt x="0" y="0"/>
                </a:lnTo>
              </a:path>
            </a:pathLst>
          </a:custGeom>
          <a:ln w="20941">
            <a:solidFill>
              <a:srgbClr val="000000"/>
            </a:solidFill>
          </a:ln>
        </p:spPr>
        <p:txBody>
          <a:bodyPr wrap="square" lIns="0" tIns="0" rIns="0" bIns="0" rtlCol="0"/>
          <a:lstStyle/>
          <a:p/>
        </p:txBody>
      </p:sp>
      <p:sp>
        <p:nvSpPr>
          <p:cNvPr id="27" name="object 27"/>
          <p:cNvSpPr/>
          <p:nvPr/>
        </p:nvSpPr>
        <p:spPr>
          <a:xfrm>
            <a:off x="6126947" y="6766034"/>
            <a:ext cx="0" cy="815975"/>
          </a:xfrm>
          <a:custGeom>
            <a:avLst/>
            <a:gdLst/>
            <a:ahLst/>
            <a:cxnLst/>
            <a:rect l="l" t="t" r="r" b="b"/>
            <a:pathLst>
              <a:path h="815975">
                <a:moveTo>
                  <a:pt x="0" y="815795"/>
                </a:moveTo>
                <a:lnTo>
                  <a:pt x="0" y="0"/>
                </a:lnTo>
              </a:path>
            </a:pathLst>
          </a:custGeom>
          <a:ln w="20941">
            <a:solidFill>
              <a:srgbClr val="000000"/>
            </a:solidFill>
          </a:ln>
        </p:spPr>
        <p:txBody>
          <a:bodyPr wrap="square" lIns="0" tIns="0" rIns="0" bIns="0" rtlCol="0"/>
          <a:lstStyle/>
          <a:p/>
        </p:txBody>
      </p:sp>
      <p:sp>
        <p:nvSpPr>
          <p:cNvPr id="28" name="object 28"/>
          <p:cNvSpPr/>
          <p:nvPr/>
        </p:nvSpPr>
        <p:spPr>
          <a:xfrm>
            <a:off x="15652644" y="6766034"/>
            <a:ext cx="0" cy="815975"/>
          </a:xfrm>
          <a:custGeom>
            <a:avLst/>
            <a:gdLst/>
            <a:ahLst/>
            <a:cxnLst/>
            <a:rect l="l" t="t" r="r" b="b"/>
            <a:pathLst>
              <a:path h="815975">
                <a:moveTo>
                  <a:pt x="0" y="815795"/>
                </a:moveTo>
                <a:lnTo>
                  <a:pt x="0" y="0"/>
                </a:lnTo>
              </a:path>
            </a:pathLst>
          </a:custGeom>
          <a:ln w="20941">
            <a:solidFill>
              <a:srgbClr val="000000"/>
            </a:solidFill>
          </a:ln>
        </p:spPr>
        <p:txBody>
          <a:bodyPr wrap="square" lIns="0" tIns="0" rIns="0" bIns="0" rtlCol="0"/>
          <a:lstStyle/>
          <a:p/>
        </p:txBody>
      </p:sp>
      <p:sp>
        <p:nvSpPr>
          <p:cNvPr id="29" name="object 29"/>
          <p:cNvSpPr/>
          <p:nvPr/>
        </p:nvSpPr>
        <p:spPr>
          <a:xfrm>
            <a:off x="12598317" y="5957700"/>
            <a:ext cx="3038475" cy="645795"/>
          </a:xfrm>
          <a:custGeom>
            <a:avLst/>
            <a:gdLst/>
            <a:ahLst/>
            <a:cxnLst/>
            <a:rect l="l" t="t" r="r" b="b"/>
            <a:pathLst>
              <a:path w="3038475" h="645795">
                <a:moveTo>
                  <a:pt x="0" y="645542"/>
                </a:moveTo>
                <a:lnTo>
                  <a:pt x="3038113" y="0"/>
                </a:lnTo>
              </a:path>
            </a:pathLst>
          </a:custGeom>
          <a:ln w="20941">
            <a:solidFill>
              <a:srgbClr val="000000"/>
            </a:solidFill>
          </a:ln>
        </p:spPr>
        <p:txBody>
          <a:bodyPr wrap="square" lIns="0" tIns="0" rIns="0" bIns="0" rtlCol="0"/>
          <a:lstStyle/>
          <a:p/>
        </p:txBody>
      </p:sp>
      <p:sp>
        <p:nvSpPr>
          <p:cNvPr id="30" name="object 30"/>
          <p:cNvSpPr/>
          <p:nvPr/>
        </p:nvSpPr>
        <p:spPr>
          <a:xfrm>
            <a:off x="12582119" y="5999569"/>
            <a:ext cx="0" cy="561975"/>
          </a:xfrm>
          <a:custGeom>
            <a:avLst/>
            <a:gdLst/>
            <a:ahLst/>
            <a:cxnLst/>
            <a:rect l="l" t="t" r="r" b="b"/>
            <a:pathLst>
              <a:path h="561975">
                <a:moveTo>
                  <a:pt x="0" y="561805"/>
                </a:moveTo>
                <a:lnTo>
                  <a:pt x="0" y="0"/>
                </a:lnTo>
              </a:path>
            </a:pathLst>
          </a:custGeom>
          <a:ln w="20941">
            <a:solidFill>
              <a:srgbClr val="000000"/>
            </a:solidFill>
          </a:ln>
        </p:spPr>
        <p:txBody>
          <a:bodyPr wrap="square" lIns="0" tIns="0" rIns="0" bIns="0" rtlCol="0"/>
          <a:lstStyle/>
          <a:p/>
        </p:txBody>
      </p:sp>
      <p:sp>
        <p:nvSpPr>
          <p:cNvPr id="31" name="object 31"/>
          <p:cNvSpPr/>
          <p:nvPr/>
        </p:nvSpPr>
        <p:spPr>
          <a:xfrm>
            <a:off x="15652644" y="5999569"/>
            <a:ext cx="0" cy="561975"/>
          </a:xfrm>
          <a:custGeom>
            <a:avLst/>
            <a:gdLst/>
            <a:ahLst/>
            <a:cxnLst/>
            <a:rect l="l" t="t" r="r" b="b"/>
            <a:pathLst>
              <a:path h="561975">
                <a:moveTo>
                  <a:pt x="0" y="561805"/>
                </a:moveTo>
                <a:lnTo>
                  <a:pt x="0" y="0"/>
                </a:lnTo>
              </a:path>
            </a:pathLst>
          </a:custGeom>
          <a:ln w="20941">
            <a:solidFill>
              <a:srgbClr val="000000"/>
            </a:solidFill>
          </a:ln>
        </p:spPr>
        <p:txBody>
          <a:bodyPr wrap="square" lIns="0" tIns="0" rIns="0" bIns="0" rtlCol="0"/>
          <a:lstStyle/>
          <a:p/>
        </p:txBody>
      </p:sp>
      <p:sp>
        <p:nvSpPr>
          <p:cNvPr id="32" name="object 32"/>
          <p:cNvSpPr/>
          <p:nvPr/>
        </p:nvSpPr>
        <p:spPr>
          <a:xfrm>
            <a:off x="12598321" y="5957701"/>
            <a:ext cx="3038475" cy="645795"/>
          </a:xfrm>
          <a:custGeom>
            <a:avLst/>
            <a:gdLst/>
            <a:ahLst/>
            <a:cxnLst/>
            <a:rect l="l" t="t" r="r" b="b"/>
            <a:pathLst>
              <a:path w="3038475" h="645795">
                <a:moveTo>
                  <a:pt x="3038112" y="645542"/>
                </a:moveTo>
                <a:lnTo>
                  <a:pt x="0" y="0"/>
                </a:lnTo>
              </a:path>
            </a:pathLst>
          </a:custGeom>
          <a:ln w="20941">
            <a:solidFill>
              <a:srgbClr val="000000"/>
            </a:solidFill>
          </a:ln>
        </p:spPr>
        <p:txBody>
          <a:bodyPr wrap="square" lIns="0" tIns="0" rIns="0" bIns="0" rtlCol="0"/>
          <a:lstStyle/>
          <a:p/>
        </p:txBody>
      </p:sp>
      <p:sp>
        <p:nvSpPr>
          <p:cNvPr id="33" name="object 33"/>
          <p:cNvSpPr/>
          <p:nvPr/>
        </p:nvSpPr>
        <p:spPr>
          <a:xfrm>
            <a:off x="6178662" y="5957700"/>
            <a:ext cx="3038475" cy="645795"/>
          </a:xfrm>
          <a:custGeom>
            <a:avLst/>
            <a:gdLst/>
            <a:ahLst/>
            <a:cxnLst/>
            <a:rect l="l" t="t" r="r" b="b"/>
            <a:pathLst>
              <a:path w="3038475" h="645795">
                <a:moveTo>
                  <a:pt x="0" y="645542"/>
                </a:moveTo>
                <a:lnTo>
                  <a:pt x="3038113" y="0"/>
                </a:lnTo>
              </a:path>
            </a:pathLst>
          </a:custGeom>
          <a:ln w="20941">
            <a:solidFill>
              <a:srgbClr val="000000"/>
            </a:solidFill>
          </a:ln>
        </p:spPr>
        <p:txBody>
          <a:bodyPr wrap="square" lIns="0" tIns="0" rIns="0" bIns="0" rtlCol="0"/>
          <a:lstStyle/>
          <a:p/>
        </p:txBody>
      </p:sp>
      <p:sp>
        <p:nvSpPr>
          <p:cNvPr id="34" name="object 34"/>
          <p:cNvSpPr/>
          <p:nvPr/>
        </p:nvSpPr>
        <p:spPr>
          <a:xfrm>
            <a:off x="6162458" y="5999569"/>
            <a:ext cx="0" cy="561975"/>
          </a:xfrm>
          <a:custGeom>
            <a:avLst/>
            <a:gdLst/>
            <a:ahLst/>
            <a:cxnLst/>
            <a:rect l="l" t="t" r="r" b="b"/>
            <a:pathLst>
              <a:path h="561975">
                <a:moveTo>
                  <a:pt x="0" y="561805"/>
                </a:moveTo>
                <a:lnTo>
                  <a:pt x="0" y="0"/>
                </a:lnTo>
              </a:path>
            </a:pathLst>
          </a:custGeom>
          <a:ln w="20941">
            <a:solidFill>
              <a:srgbClr val="000000"/>
            </a:solidFill>
          </a:ln>
        </p:spPr>
        <p:txBody>
          <a:bodyPr wrap="square" lIns="0" tIns="0" rIns="0" bIns="0" rtlCol="0"/>
          <a:lstStyle/>
          <a:p/>
        </p:txBody>
      </p:sp>
      <p:sp>
        <p:nvSpPr>
          <p:cNvPr id="35" name="object 35"/>
          <p:cNvSpPr/>
          <p:nvPr/>
        </p:nvSpPr>
        <p:spPr>
          <a:xfrm>
            <a:off x="9232979" y="5999569"/>
            <a:ext cx="0" cy="561975"/>
          </a:xfrm>
          <a:custGeom>
            <a:avLst/>
            <a:gdLst/>
            <a:ahLst/>
            <a:cxnLst/>
            <a:rect l="l" t="t" r="r" b="b"/>
            <a:pathLst>
              <a:path h="561975">
                <a:moveTo>
                  <a:pt x="0" y="561805"/>
                </a:moveTo>
                <a:lnTo>
                  <a:pt x="0" y="0"/>
                </a:lnTo>
              </a:path>
            </a:pathLst>
          </a:custGeom>
          <a:ln w="20941">
            <a:solidFill>
              <a:srgbClr val="000000"/>
            </a:solidFill>
          </a:ln>
        </p:spPr>
        <p:txBody>
          <a:bodyPr wrap="square" lIns="0" tIns="0" rIns="0" bIns="0" rtlCol="0"/>
          <a:lstStyle/>
          <a:p/>
        </p:txBody>
      </p:sp>
      <p:sp>
        <p:nvSpPr>
          <p:cNvPr id="36" name="object 36"/>
          <p:cNvSpPr/>
          <p:nvPr/>
        </p:nvSpPr>
        <p:spPr>
          <a:xfrm>
            <a:off x="6178662" y="5957701"/>
            <a:ext cx="3038475" cy="645795"/>
          </a:xfrm>
          <a:custGeom>
            <a:avLst/>
            <a:gdLst/>
            <a:ahLst/>
            <a:cxnLst/>
            <a:rect l="l" t="t" r="r" b="b"/>
            <a:pathLst>
              <a:path w="3038475" h="645795">
                <a:moveTo>
                  <a:pt x="3038112" y="645542"/>
                </a:moveTo>
                <a:lnTo>
                  <a:pt x="0" y="0"/>
                </a:lnTo>
              </a:path>
            </a:pathLst>
          </a:custGeom>
          <a:ln w="20941">
            <a:solidFill>
              <a:srgbClr val="000000"/>
            </a:solidFill>
          </a:ln>
        </p:spPr>
        <p:txBody>
          <a:bodyPr wrap="square" lIns="0" tIns="0" rIns="0" bIns="0" rtlCol="0"/>
          <a:lstStyle/>
          <a:p/>
        </p:txBody>
      </p:sp>
      <p:sp>
        <p:nvSpPr>
          <p:cNvPr id="37" name="object 37"/>
          <p:cNvSpPr/>
          <p:nvPr/>
        </p:nvSpPr>
        <p:spPr>
          <a:xfrm>
            <a:off x="12598328" y="5119790"/>
            <a:ext cx="3038475" cy="631825"/>
          </a:xfrm>
          <a:custGeom>
            <a:avLst/>
            <a:gdLst/>
            <a:ahLst/>
            <a:cxnLst/>
            <a:rect l="l" t="t" r="r" b="b"/>
            <a:pathLst>
              <a:path w="3038475" h="631825">
                <a:moveTo>
                  <a:pt x="0" y="631283"/>
                </a:moveTo>
                <a:lnTo>
                  <a:pt x="3038112" y="0"/>
                </a:lnTo>
              </a:path>
            </a:pathLst>
          </a:custGeom>
          <a:ln w="20941">
            <a:solidFill>
              <a:srgbClr val="000000"/>
            </a:solidFill>
          </a:ln>
        </p:spPr>
        <p:txBody>
          <a:bodyPr wrap="square" lIns="0" tIns="0" rIns="0" bIns="0" rtlCol="0"/>
          <a:lstStyle/>
          <a:p/>
        </p:txBody>
      </p:sp>
      <p:sp>
        <p:nvSpPr>
          <p:cNvPr id="38" name="object 38"/>
          <p:cNvSpPr/>
          <p:nvPr/>
        </p:nvSpPr>
        <p:spPr>
          <a:xfrm>
            <a:off x="12582119" y="5160733"/>
            <a:ext cx="0" cy="549910"/>
          </a:xfrm>
          <a:custGeom>
            <a:avLst/>
            <a:gdLst/>
            <a:ahLst/>
            <a:cxnLst/>
            <a:rect l="l" t="t" r="r" b="b"/>
            <a:pathLst>
              <a:path h="549910">
                <a:moveTo>
                  <a:pt x="0" y="549396"/>
                </a:moveTo>
                <a:lnTo>
                  <a:pt x="0" y="0"/>
                </a:lnTo>
              </a:path>
            </a:pathLst>
          </a:custGeom>
          <a:ln w="20941">
            <a:solidFill>
              <a:srgbClr val="000000"/>
            </a:solidFill>
          </a:ln>
        </p:spPr>
        <p:txBody>
          <a:bodyPr wrap="square" lIns="0" tIns="0" rIns="0" bIns="0" rtlCol="0"/>
          <a:lstStyle/>
          <a:p/>
        </p:txBody>
      </p:sp>
      <p:sp>
        <p:nvSpPr>
          <p:cNvPr id="39" name="object 39"/>
          <p:cNvSpPr/>
          <p:nvPr/>
        </p:nvSpPr>
        <p:spPr>
          <a:xfrm>
            <a:off x="15652644" y="5160733"/>
            <a:ext cx="0" cy="549910"/>
          </a:xfrm>
          <a:custGeom>
            <a:avLst/>
            <a:gdLst/>
            <a:ahLst/>
            <a:cxnLst/>
            <a:rect l="l" t="t" r="r" b="b"/>
            <a:pathLst>
              <a:path h="549910">
                <a:moveTo>
                  <a:pt x="0" y="549396"/>
                </a:moveTo>
                <a:lnTo>
                  <a:pt x="0" y="0"/>
                </a:lnTo>
              </a:path>
            </a:pathLst>
          </a:custGeom>
          <a:ln w="20941">
            <a:solidFill>
              <a:srgbClr val="000000"/>
            </a:solidFill>
          </a:ln>
        </p:spPr>
        <p:txBody>
          <a:bodyPr wrap="square" lIns="0" tIns="0" rIns="0" bIns="0" rtlCol="0"/>
          <a:lstStyle/>
          <a:p/>
        </p:txBody>
      </p:sp>
      <p:sp>
        <p:nvSpPr>
          <p:cNvPr id="40" name="object 40"/>
          <p:cNvSpPr/>
          <p:nvPr/>
        </p:nvSpPr>
        <p:spPr>
          <a:xfrm>
            <a:off x="12598324" y="5119790"/>
            <a:ext cx="3038475" cy="631825"/>
          </a:xfrm>
          <a:custGeom>
            <a:avLst/>
            <a:gdLst/>
            <a:ahLst/>
            <a:cxnLst/>
            <a:rect l="l" t="t" r="r" b="b"/>
            <a:pathLst>
              <a:path w="3038475" h="631825">
                <a:moveTo>
                  <a:pt x="3038112" y="631282"/>
                </a:moveTo>
                <a:lnTo>
                  <a:pt x="0" y="0"/>
                </a:lnTo>
              </a:path>
            </a:pathLst>
          </a:custGeom>
          <a:ln w="20941">
            <a:solidFill>
              <a:srgbClr val="000000"/>
            </a:solidFill>
          </a:ln>
        </p:spPr>
        <p:txBody>
          <a:bodyPr wrap="square" lIns="0" tIns="0" rIns="0" bIns="0" rtlCol="0"/>
          <a:lstStyle/>
          <a:p/>
        </p:txBody>
      </p:sp>
      <p:sp>
        <p:nvSpPr>
          <p:cNvPr id="41" name="object 41"/>
          <p:cNvSpPr/>
          <p:nvPr/>
        </p:nvSpPr>
        <p:spPr>
          <a:xfrm>
            <a:off x="6178662" y="5119790"/>
            <a:ext cx="3038475" cy="631825"/>
          </a:xfrm>
          <a:custGeom>
            <a:avLst/>
            <a:gdLst/>
            <a:ahLst/>
            <a:cxnLst/>
            <a:rect l="l" t="t" r="r" b="b"/>
            <a:pathLst>
              <a:path w="3038475" h="631825">
                <a:moveTo>
                  <a:pt x="0" y="631283"/>
                </a:moveTo>
                <a:lnTo>
                  <a:pt x="3038112" y="0"/>
                </a:lnTo>
              </a:path>
            </a:pathLst>
          </a:custGeom>
          <a:ln w="20941">
            <a:solidFill>
              <a:srgbClr val="000000"/>
            </a:solidFill>
          </a:ln>
        </p:spPr>
        <p:txBody>
          <a:bodyPr wrap="square" lIns="0" tIns="0" rIns="0" bIns="0" rtlCol="0"/>
          <a:lstStyle/>
          <a:p/>
        </p:txBody>
      </p:sp>
      <p:sp>
        <p:nvSpPr>
          <p:cNvPr id="42" name="object 42"/>
          <p:cNvSpPr/>
          <p:nvPr/>
        </p:nvSpPr>
        <p:spPr>
          <a:xfrm>
            <a:off x="6162458" y="5160733"/>
            <a:ext cx="0" cy="549910"/>
          </a:xfrm>
          <a:custGeom>
            <a:avLst/>
            <a:gdLst/>
            <a:ahLst/>
            <a:cxnLst/>
            <a:rect l="l" t="t" r="r" b="b"/>
            <a:pathLst>
              <a:path h="549910">
                <a:moveTo>
                  <a:pt x="0" y="549396"/>
                </a:moveTo>
                <a:lnTo>
                  <a:pt x="0" y="0"/>
                </a:lnTo>
              </a:path>
            </a:pathLst>
          </a:custGeom>
          <a:ln w="20941">
            <a:solidFill>
              <a:srgbClr val="000000"/>
            </a:solidFill>
          </a:ln>
        </p:spPr>
        <p:txBody>
          <a:bodyPr wrap="square" lIns="0" tIns="0" rIns="0" bIns="0" rtlCol="0"/>
          <a:lstStyle/>
          <a:p/>
        </p:txBody>
      </p:sp>
      <p:sp>
        <p:nvSpPr>
          <p:cNvPr id="43" name="object 43"/>
          <p:cNvSpPr/>
          <p:nvPr/>
        </p:nvSpPr>
        <p:spPr>
          <a:xfrm>
            <a:off x="9232979" y="5160733"/>
            <a:ext cx="0" cy="549910"/>
          </a:xfrm>
          <a:custGeom>
            <a:avLst/>
            <a:gdLst/>
            <a:ahLst/>
            <a:cxnLst/>
            <a:rect l="l" t="t" r="r" b="b"/>
            <a:pathLst>
              <a:path h="549910">
                <a:moveTo>
                  <a:pt x="0" y="549396"/>
                </a:moveTo>
                <a:lnTo>
                  <a:pt x="0" y="0"/>
                </a:lnTo>
              </a:path>
            </a:pathLst>
          </a:custGeom>
          <a:ln w="20941">
            <a:solidFill>
              <a:srgbClr val="000000"/>
            </a:solidFill>
          </a:ln>
        </p:spPr>
        <p:txBody>
          <a:bodyPr wrap="square" lIns="0" tIns="0" rIns="0" bIns="0" rtlCol="0"/>
          <a:lstStyle/>
          <a:p/>
        </p:txBody>
      </p:sp>
      <p:sp>
        <p:nvSpPr>
          <p:cNvPr id="44" name="object 44"/>
          <p:cNvSpPr/>
          <p:nvPr/>
        </p:nvSpPr>
        <p:spPr>
          <a:xfrm>
            <a:off x="6178662" y="5119790"/>
            <a:ext cx="3038475" cy="631825"/>
          </a:xfrm>
          <a:custGeom>
            <a:avLst/>
            <a:gdLst/>
            <a:ahLst/>
            <a:cxnLst/>
            <a:rect l="l" t="t" r="r" b="b"/>
            <a:pathLst>
              <a:path w="3038475" h="631825">
                <a:moveTo>
                  <a:pt x="3038112" y="631282"/>
                </a:moveTo>
                <a:lnTo>
                  <a:pt x="0" y="0"/>
                </a:lnTo>
              </a:path>
            </a:pathLst>
          </a:custGeom>
          <a:ln w="20941">
            <a:solidFill>
              <a:srgbClr val="000000"/>
            </a:solidFill>
          </a:ln>
        </p:spPr>
        <p:txBody>
          <a:bodyPr wrap="square" lIns="0" tIns="0" rIns="0" bIns="0" rtlCol="0"/>
          <a:lstStyle/>
          <a:p/>
        </p:txBody>
      </p:sp>
      <p:sp>
        <p:nvSpPr>
          <p:cNvPr id="45" name="object 45"/>
          <p:cNvSpPr/>
          <p:nvPr/>
        </p:nvSpPr>
        <p:spPr>
          <a:xfrm>
            <a:off x="6160238" y="3579458"/>
            <a:ext cx="3075305" cy="1233170"/>
          </a:xfrm>
          <a:custGeom>
            <a:avLst/>
            <a:gdLst/>
            <a:ahLst/>
            <a:cxnLst/>
            <a:rect l="l" t="t" r="r" b="b"/>
            <a:pathLst>
              <a:path w="3075304" h="1233170">
                <a:moveTo>
                  <a:pt x="0" y="1233103"/>
                </a:moveTo>
                <a:lnTo>
                  <a:pt x="3074959" y="0"/>
                </a:lnTo>
              </a:path>
            </a:pathLst>
          </a:custGeom>
          <a:ln w="20941">
            <a:solidFill>
              <a:srgbClr val="000000"/>
            </a:solidFill>
          </a:ln>
        </p:spPr>
        <p:txBody>
          <a:bodyPr wrap="square" lIns="0" tIns="0" rIns="0" bIns="0" rtlCol="0"/>
          <a:lstStyle/>
          <a:p/>
        </p:txBody>
      </p:sp>
      <p:sp>
        <p:nvSpPr>
          <p:cNvPr id="46" name="object 46"/>
          <p:cNvSpPr/>
          <p:nvPr/>
        </p:nvSpPr>
        <p:spPr>
          <a:xfrm>
            <a:off x="6264947" y="3564901"/>
            <a:ext cx="6309995" cy="1262380"/>
          </a:xfrm>
          <a:custGeom>
            <a:avLst/>
            <a:gdLst/>
            <a:ahLst/>
            <a:cxnLst/>
            <a:rect l="l" t="t" r="r" b="b"/>
            <a:pathLst>
              <a:path w="6309995" h="1262379">
                <a:moveTo>
                  <a:pt x="0" y="1262217"/>
                </a:moveTo>
                <a:lnTo>
                  <a:pt x="6309681" y="0"/>
                </a:lnTo>
              </a:path>
            </a:pathLst>
          </a:custGeom>
          <a:ln w="20941">
            <a:solidFill>
              <a:srgbClr val="000000"/>
            </a:solidFill>
          </a:ln>
        </p:spPr>
        <p:txBody>
          <a:bodyPr wrap="square" lIns="0" tIns="0" rIns="0" bIns="0" rtlCol="0"/>
          <a:lstStyle/>
          <a:p/>
        </p:txBody>
      </p:sp>
      <p:sp>
        <p:nvSpPr>
          <p:cNvPr id="47" name="object 47"/>
          <p:cNvSpPr/>
          <p:nvPr/>
        </p:nvSpPr>
        <p:spPr>
          <a:xfrm>
            <a:off x="9302179" y="3569567"/>
            <a:ext cx="0" cy="1253490"/>
          </a:xfrm>
          <a:custGeom>
            <a:avLst/>
            <a:gdLst/>
            <a:ahLst/>
            <a:cxnLst/>
            <a:rect l="l" t="t" r="r" b="b"/>
            <a:pathLst>
              <a:path h="1253489">
                <a:moveTo>
                  <a:pt x="0" y="1252883"/>
                </a:moveTo>
                <a:lnTo>
                  <a:pt x="0" y="0"/>
                </a:lnTo>
              </a:path>
            </a:pathLst>
          </a:custGeom>
          <a:ln w="20941">
            <a:solidFill>
              <a:srgbClr val="000000"/>
            </a:solidFill>
          </a:ln>
        </p:spPr>
        <p:txBody>
          <a:bodyPr wrap="square" lIns="0" tIns="0" rIns="0" bIns="0" rtlCol="0"/>
          <a:lstStyle/>
          <a:p/>
        </p:txBody>
      </p:sp>
      <p:sp>
        <p:nvSpPr>
          <p:cNvPr id="48" name="object 48"/>
          <p:cNvSpPr/>
          <p:nvPr/>
        </p:nvSpPr>
        <p:spPr>
          <a:xfrm>
            <a:off x="9302166" y="3569851"/>
            <a:ext cx="3263900" cy="1252855"/>
          </a:xfrm>
          <a:custGeom>
            <a:avLst/>
            <a:gdLst/>
            <a:ahLst/>
            <a:cxnLst/>
            <a:rect l="l" t="t" r="r" b="b"/>
            <a:pathLst>
              <a:path w="3263900" h="1252854">
                <a:moveTo>
                  <a:pt x="0" y="1252316"/>
                </a:moveTo>
                <a:lnTo>
                  <a:pt x="3263506" y="0"/>
                </a:lnTo>
              </a:path>
            </a:pathLst>
          </a:custGeom>
          <a:ln w="20941">
            <a:solidFill>
              <a:srgbClr val="000000"/>
            </a:solidFill>
          </a:ln>
        </p:spPr>
        <p:txBody>
          <a:bodyPr wrap="square" lIns="0" tIns="0" rIns="0" bIns="0" rtlCol="0"/>
          <a:lstStyle/>
          <a:p/>
        </p:txBody>
      </p:sp>
      <p:sp>
        <p:nvSpPr>
          <p:cNvPr id="49" name="object 49"/>
          <p:cNvSpPr/>
          <p:nvPr/>
        </p:nvSpPr>
        <p:spPr>
          <a:xfrm>
            <a:off x="12582119" y="3569567"/>
            <a:ext cx="0" cy="1253490"/>
          </a:xfrm>
          <a:custGeom>
            <a:avLst/>
            <a:gdLst/>
            <a:ahLst/>
            <a:cxnLst/>
            <a:rect l="l" t="t" r="r" b="b"/>
            <a:pathLst>
              <a:path h="1253489">
                <a:moveTo>
                  <a:pt x="0" y="1252883"/>
                </a:moveTo>
                <a:lnTo>
                  <a:pt x="0" y="0"/>
                </a:lnTo>
              </a:path>
            </a:pathLst>
          </a:custGeom>
          <a:ln w="20941">
            <a:solidFill>
              <a:srgbClr val="000000"/>
            </a:solidFill>
          </a:ln>
        </p:spPr>
        <p:txBody>
          <a:bodyPr wrap="square" lIns="0" tIns="0" rIns="0" bIns="0" rtlCol="0"/>
          <a:lstStyle/>
          <a:p/>
        </p:txBody>
      </p:sp>
      <p:sp>
        <p:nvSpPr>
          <p:cNvPr id="50" name="object 50"/>
          <p:cNvSpPr/>
          <p:nvPr/>
        </p:nvSpPr>
        <p:spPr>
          <a:xfrm>
            <a:off x="9302163" y="3560174"/>
            <a:ext cx="3263900" cy="1252855"/>
          </a:xfrm>
          <a:custGeom>
            <a:avLst/>
            <a:gdLst/>
            <a:ahLst/>
            <a:cxnLst/>
            <a:rect l="l" t="t" r="r" b="b"/>
            <a:pathLst>
              <a:path w="3263900" h="1252854">
                <a:moveTo>
                  <a:pt x="3263506" y="1252317"/>
                </a:moveTo>
                <a:lnTo>
                  <a:pt x="0" y="0"/>
                </a:lnTo>
              </a:path>
            </a:pathLst>
          </a:custGeom>
          <a:ln w="20941">
            <a:solidFill>
              <a:srgbClr val="000000"/>
            </a:solidFill>
          </a:ln>
        </p:spPr>
        <p:txBody>
          <a:bodyPr wrap="square" lIns="0" tIns="0" rIns="0" bIns="0" rtlCol="0"/>
          <a:lstStyle/>
          <a:p/>
        </p:txBody>
      </p:sp>
      <p:sp>
        <p:nvSpPr>
          <p:cNvPr id="51" name="object 51"/>
          <p:cNvSpPr/>
          <p:nvPr/>
        </p:nvSpPr>
        <p:spPr>
          <a:xfrm>
            <a:off x="9295345" y="3564900"/>
            <a:ext cx="6309995" cy="1262380"/>
          </a:xfrm>
          <a:custGeom>
            <a:avLst/>
            <a:gdLst/>
            <a:ahLst/>
            <a:cxnLst/>
            <a:rect l="l" t="t" r="r" b="b"/>
            <a:pathLst>
              <a:path w="6309994" h="1262379">
                <a:moveTo>
                  <a:pt x="6309681" y="1262217"/>
                </a:moveTo>
                <a:lnTo>
                  <a:pt x="0" y="0"/>
                </a:lnTo>
              </a:path>
            </a:pathLst>
          </a:custGeom>
          <a:ln w="20941">
            <a:solidFill>
              <a:srgbClr val="000000"/>
            </a:solidFill>
          </a:ln>
        </p:spPr>
        <p:txBody>
          <a:bodyPr wrap="square" lIns="0" tIns="0" rIns="0" bIns="0" rtlCol="0"/>
          <a:lstStyle/>
          <a:p/>
        </p:txBody>
      </p:sp>
      <p:sp>
        <p:nvSpPr>
          <p:cNvPr id="52" name="object 52"/>
          <p:cNvSpPr/>
          <p:nvPr/>
        </p:nvSpPr>
        <p:spPr>
          <a:xfrm>
            <a:off x="12579897" y="3569781"/>
            <a:ext cx="3075305" cy="1233170"/>
          </a:xfrm>
          <a:custGeom>
            <a:avLst/>
            <a:gdLst/>
            <a:ahLst/>
            <a:cxnLst/>
            <a:rect l="l" t="t" r="r" b="b"/>
            <a:pathLst>
              <a:path w="3075305" h="1233170">
                <a:moveTo>
                  <a:pt x="3074959" y="1233103"/>
                </a:moveTo>
                <a:lnTo>
                  <a:pt x="0" y="0"/>
                </a:lnTo>
              </a:path>
            </a:pathLst>
          </a:custGeom>
          <a:ln w="20941">
            <a:solidFill>
              <a:srgbClr val="000000"/>
            </a:solidFill>
          </a:ln>
        </p:spPr>
        <p:txBody>
          <a:bodyPr wrap="square" lIns="0" tIns="0" rIns="0" bIns="0" rtlCol="0"/>
          <a:lstStyle/>
          <a:p/>
        </p:txBody>
      </p:sp>
      <p:sp>
        <p:nvSpPr>
          <p:cNvPr id="53" name="object 53"/>
          <p:cNvSpPr/>
          <p:nvPr/>
        </p:nvSpPr>
        <p:spPr>
          <a:xfrm>
            <a:off x="1753882" y="2557949"/>
            <a:ext cx="3522979" cy="2123440"/>
          </a:xfrm>
          <a:custGeom>
            <a:avLst/>
            <a:gdLst/>
            <a:ahLst/>
            <a:cxnLst/>
            <a:rect l="l" t="t" r="r" b="b"/>
            <a:pathLst>
              <a:path w="3522979" h="2123440">
                <a:moveTo>
                  <a:pt x="676758" y="683363"/>
                </a:moveTo>
                <a:lnTo>
                  <a:pt x="630415" y="685024"/>
                </a:lnTo>
                <a:lnTo>
                  <a:pt x="584912" y="689936"/>
                </a:lnTo>
                <a:lnTo>
                  <a:pt x="540349" y="697992"/>
                </a:lnTo>
                <a:lnTo>
                  <a:pt x="496826" y="709084"/>
                </a:lnTo>
                <a:lnTo>
                  <a:pt x="454445" y="723104"/>
                </a:lnTo>
                <a:lnTo>
                  <a:pt x="413306" y="739947"/>
                </a:lnTo>
                <a:lnTo>
                  <a:pt x="373509" y="759504"/>
                </a:lnTo>
                <a:lnTo>
                  <a:pt x="335156" y="781668"/>
                </a:lnTo>
                <a:lnTo>
                  <a:pt x="298347" y="806332"/>
                </a:lnTo>
                <a:lnTo>
                  <a:pt x="263183" y="833389"/>
                </a:lnTo>
                <a:lnTo>
                  <a:pt x="229765" y="862731"/>
                </a:lnTo>
                <a:lnTo>
                  <a:pt x="198193" y="894251"/>
                </a:lnTo>
                <a:lnTo>
                  <a:pt x="168517" y="927908"/>
                </a:lnTo>
                <a:lnTo>
                  <a:pt x="140991" y="963396"/>
                </a:lnTo>
                <a:lnTo>
                  <a:pt x="115562" y="1000807"/>
                </a:lnTo>
                <a:lnTo>
                  <a:pt x="92382" y="1039966"/>
                </a:lnTo>
                <a:lnTo>
                  <a:pt x="71553" y="1080768"/>
                </a:lnTo>
                <a:lnTo>
                  <a:pt x="53173" y="1123103"/>
                </a:lnTo>
                <a:lnTo>
                  <a:pt x="37345" y="1166866"/>
                </a:lnTo>
                <a:lnTo>
                  <a:pt x="24169" y="1211949"/>
                </a:lnTo>
                <a:lnTo>
                  <a:pt x="13746" y="1258244"/>
                </a:lnTo>
                <a:lnTo>
                  <a:pt x="6176" y="1305644"/>
                </a:lnTo>
                <a:lnTo>
                  <a:pt x="1560" y="1354042"/>
                </a:lnTo>
                <a:lnTo>
                  <a:pt x="0" y="1403332"/>
                </a:lnTo>
                <a:lnTo>
                  <a:pt x="1561" y="1452619"/>
                </a:lnTo>
                <a:lnTo>
                  <a:pt x="6176" y="1501014"/>
                </a:lnTo>
                <a:lnTo>
                  <a:pt x="13747" y="1548407"/>
                </a:lnTo>
                <a:lnTo>
                  <a:pt x="24170" y="1594694"/>
                </a:lnTo>
                <a:lnTo>
                  <a:pt x="37346" y="1639766"/>
                </a:lnTo>
                <a:lnTo>
                  <a:pt x="53175" y="1683516"/>
                </a:lnTo>
                <a:lnTo>
                  <a:pt x="71554" y="1725838"/>
                </a:lnTo>
                <a:lnTo>
                  <a:pt x="92385" y="1766625"/>
                </a:lnTo>
                <a:lnTo>
                  <a:pt x="115565" y="1805768"/>
                </a:lnTo>
                <a:lnTo>
                  <a:pt x="140994" y="1843163"/>
                </a:lnTo>
                <a:lnTo>
                  <a:pt x="168571" y="1878700"/>
                </a:lnTo>
                <a:lnTo>
                  <a:pt x="198197" y="1912274"/>
                </a:lnTo>
                <a:lnTo>
                  <a:pt x="229769" y="1943776"/>
                </a:lnTo>
                <a:lnTo>
                  <a:pt x="263187" y="1973102"/>
                </a:lnTo>
                <a:lnTo>
                  <a:pt x="298351" y="2000142"/>
                </a:lnTo>
                <a:lnTo>
                  <a:pt x="335160" y="2024790"/>
                </a:lnTo>
                <a:lnTo>
                  <a:pt x="373513" y="2046939"/>
                </a:lnTo>
                <a:lnTo>
                  <a:pt x="413310" y="2066483"/>
                </a:lnTo>
                <a:lnTo>
                  <a:pt x="454449" y="2083313"/>
                </a:lnTo>
                <a:lnTo>
                  <a:pt x="496829" y="2097324"/>
                </a:lnTo>
                <a:lnTo>
                  <a:pt x="540352" y="2108407"/>
                </a:lnTo>
                <a:lnTo>
                  <a:pt x="584914" y="2116456"/>
                </a:lnTo>
                <a:lnTo>
                  <a:pt x="630417" y="2121364"/>
                </a:lnTo>
                <a:lnTo>
                  <a:pt x="676758" y="2123024"/>
                </a:lnTo>
                <a:lnTo>
                  <a:pt x="683822" y="2123024"/>
                </a:lnTo>
                <a:lnTo>
                  <a:pt x="690948" y="2122703"/>
                </a:lnTo>
                <a:lnTo>
                  <a:pt x="697950" y="2122474"/>
                </a:lnTo>
                <a:lnTo>
                  <a:pt x="2971379" y="2122474"/>
                </a:lnTo>
                <a:lnTo>
                  <a:pt x="3004863" y="2121036"/>
                </a:lnTo>
                <a:lnTo>
                  <a:pt x="3050110" y="2115174"/>
                </a:lnTo>
                <a:lnTo>
                  <a:pt x="3094181" y="2105592"/>
                </a:lnTo>
                <a:lnTo>
                  <a:pt x="3136931" y="2092446"/>
                </a:lnTo>
                <a:lnTo>
                  <a:pt x="3178213" y="2075888"/>
                </a:lnTo>
                <a:lnTo>
                  <a:pt x="3217884" y="2056074"/>
                </a:lnTo>
                <a:lnTo>
                  <a:pt x="3255798" y="2033156"/>
                </a:lnTo>
                <a:lnTo>
                  <a:pt x="3291810" y="2007291"/>
                </a:lnTo>
                <a:lnTo>
                  <a:pt x="3325774" y="1978631"/>
                </a:lnTo>
                <a:lnTo>
                  <a:pt x="3357547" y="1947331"/>
                </a:lnTo>
                <a:lnTo>
                  <a:pt x="3386982" y="1913545"/>
                </a:lnTo>
                <a:lnTo>
                  <a:pt x="3413935" y="1877427"/>
                </a:lnTo>
                <a:lnTo>
                  <a:pt x="3438260" y="1839132"/>
                </a:lnTo>
                <a:lnTo>
                  <a:pt x="3459813" y="1798814"/>
                </a:lnTo>
                <a:lnTo>
                  <a:pt x="3478448" y="1756627"/>
                </a:lnTo>
                <a:lnTo>
                  <a:pt x="3494020" y="1712724"/>
                </a:lnTo>
                <a:lnTo>
                  <a:pt x="3506384" y="1667261"/>
                </a:lnTo>
                <a:lnTo>
                  <a:pt x="3515395" y="1620392"/>
                </a:lnTo>
                <a:lnTo>
                  <a:pt x="3520908" y="1572270"/>
                </a:lnTo>
                <a:lnTo>
                  <a:pt x="3522778" y="1523051"/>
                </a:lnTo>
                <a:lnTo>
                  <a:pt x="3520908" y="1473829"/>
                </a:lnTo>
                <a:lnTo>
                  <a:pt x="3515395" y="1425701"/>
                </a:lnTo>
                <a:lnTo>
                  <a:pt x="3506384" y="1378823"/>
                </a:lnTo>
                <a:lnTo>
                  <a:pt x="3494020" y="1333348"/>
                </a:lnTo>
                <a:lnTo>
                  <a:pt x="3478447" y="1289431"/>
                </a:lnTo>
                <a:lnTo>
                  <a:pt x="3459812" y="1247228"/>
                </a:lnTo>
                <a:lnTo>
                  <a:pt x="3438260" y="1206891"/>
                </a:lnTo>
                <a:lnTo>
                  <a:pt x="3413935" y="1168577"/>
                </a:lnTo>
                <a:lnTo>
                  <a:pt x="3386982" y="1132439"/>
                </a:lnTo>
                <a:lnTo>
                  <a:pt x="3357547" y="1098633"/>
                </a:lnTo>
                <a:lnTo>
                  <a:pt x="3325774" y="1067312"/>
                </a:lnTo>
                <a:lnTo>
                  <a:pt x="3291809" y="1038632"/>
                </a:lnTo>
                <a:lnTo>
                  <a:pt x="3255798" y="1012747"/>
                </a:lnTo>
                <a:lnTo>
                  <a:pt x="3217884" y="989812"/>
                </a:lnTo>
                <a:lnTo>
                  <a:pt x="3192845" y="977295"/>
                </a:lnTo>
                <a:lnTo>
                  <a:pt x="2723823" y="977295"/>
                </a:lnTo>
                <a:lnTo>
                  <a:pt x="2719075" y="927842"/>
                </a:lnTo>
                <a:lnTo>
                  <a:pt x="2712250" y="879215"/>
                </a:lnTo>
                <a:lnTo>
                  <a:pt x="2703370" y="831269"/>
                </a:lnTo>
                <a:lnTo>
                  <a:pt x="2692493" y="784121"/>
                </a:lnTo>
                <a:lnTo>
                  <a:pt x="2679667" y="737825"/>
                </a:lnTo>
                <a:lnTo>
                  <a:pt x="2665483" y="694097"/>
                </a:lnTo>
                <a:lnTo>
                  <a:pt x="792349" y="694097"/>
                </a:lnTo>
                <a:lnTo>
                  <a:pt x="763984" y="689518"/>
                </a:lnTo>
                <a:lnTo>
                  <a:pt x="735247" y="686151"/>
                </a:lnTo>
                <a:lnTo>
                  <a:pt x="706164" y="684073"/>
                </a:lnTo>
                <a:lnTo>
                  <a:pt x="676758" y="683363"/>
                </a:lnTo>
                <a:close/>
              </a:path>
              <a:path w="3522979" h="2123440">
                <a:moveTo>
                  <a:pt x="2971379" y="2122474"/>
                </a:moveTo>
                <a:lnTo>
                  <a:pt x="697950" y="2122474"/>
                </a:lnTo>
                <a:lnTo>
                  <a:pt x="1717629" y="2122748"/>
                </a:lnTo>
                <a:lnTo>
                  <a:pt x="1721496" y="2122794"/>
                </a:lnTo>
                <a:lnTo>
                  <a:pt x="1725313" y="2123024"/>
                </a:lnTo>
                <a:lnTo>
                  <a:pt x="1732993" y="2123024"/>
                </a:lnTo>
                <a:lnTo>
                  <a:pt x="1736676" y="2122794"/>
                </a:lnTo>
                <a:lnTo>
                  <a:pt x="1740472" y="2122748"/>
                </a:lnTo>
                <a:lnTo>
                  <a:pt x="2964994" y="2122748"/>
                </a:lnTo>
                <a:lnTo>
                  <a:pt x="2971379" y="2122474"/>
                </a:lnTo>
                <a:close/>
              </a:path>
              <a:path w="3522979" h="2123440">
                <a:moveTo>
                  <a:pt x="2964994" y="2122748"/>
                </a:moveTo>
                <a:lnTo>
                  <a:pt x="1740472" y="2122748"/>
                </a:lnTo>
                <a:lnTo>
                  <a:pt x="2958584" y="2123024"/>
                </a:lnTo>
                <a:lnTo>
                  <a:pt x="2964994" y="2122748"/>
                </a:lnTo>
                <a:close/>
              </a:path>
              <a:path w="3522979" h="2123440">
                <a:moveTo>
                  <a:pt x="2958584" y="922803"/>
                </a:moveTo>
                <a:lnTo>
                  <a:pt x="2908868" y="925128"/>
                </a:lnTo>
                <a:lnTo>
                  <a:pt x="2860349" y="931958"/>
                </a:lnTo>
                <a:lnTo>
                  <a:pt x="2813212" y="943075"/>
                </a:lnTo>
                <a:lnTo>
                  <a:pt x="2767642" y="958260"/>
                </a:lnTo>
                <a:lnTo>
                  <a:pt x="2723823" y="977295"/>
                </a:lnTo>
                <a:lnTo>
                  <a:pt x="3192845" y="977295"/>
                </a:lnTo>
                <a:lnTo>
                  <a:pt x="3136930" y="953409"/>
                </a:lnTo>
                <a:lnTo>
                  <a:pt x="3094181" y="940251"/>
                </a:lnTo>
                <a:lnTo>
                  <a:pt x="3050110" y="930660"/>
                </a:lnTo>
                <a:lnTo>
                  <a:pt x="3004863" y="924793"/>
                </a:lnTo>
                <a:lnTo>
                  <a:pt x="2958584" y="922803"/>
                </a:lnTo>
                <a:close/>
              </a:path>
              <a:path w="3522979" h="2123440">
                <a:moveTo>
                  <a:pt x="1729189" y="0"/>
                </a:moveTo>
                <a:lnTo>
                  <a:pt x="1679886" y="1272"/>
                </a:lnTo>
                <a:lnTo>
                  <a:pt x="1631201" y="5050"/>
                </a:lnTo>
                <a:lnTo>
                  <a:pt x="1583190" y="11274"/>
                </a:lnTo>
                <a:lnTo>
                  <a:pt x="1535907" y="19886"/>
                </a:lnTo>
                <a:lnTo>
                  <a:pt x="1489409" y="30826"/>
                </a:lnTo>
                <a:lnTo>
                  <a:pt x="1443750" y="44036"/>
                </a:lnTo>
                <a:lnTo>
                  <a:pt x="1398987" y="59457"/>
                </a:lnTo>
                <a:lnTo>
                  <a:pt x="1355174" y="77029"/>
                </a:lnTo>
                <a:lnTo>
                  <a:pt x="1312367" y="96694"/>
                </a:lnTo>
                <a:lnTo>
                  <a:pt x="1270622" y="118394"/>
                </a:lnTo>
                <a:lnTo>
                  <a:pt x="1229994" y="142068"/>
                </a:lnTo>
                <a:lnTo>
                  <a:pt x="1190539" y="167658"/>
                </a:lnTo>
                <a:lnTo>
                  <a:pt x="1152311" y="195105"/>
                </a:lnTo>
                <a:lnTo>
                  <a:pt x="1115367" y="224350"/>
                </a:lnTo>
                <a:lnTo>
                  <a:pt x="1079763" y="255335"/>
                </a:lnTo>
                <a:lnTo>
                  <a:pt x="1045552" y="288000"/>
                </a:lnTo>
                <a:lnTo>
                  <a:pt x="1012792" y="322286"/>
                </a:lnTo>
                <a:lnTo>
                  <a:pt x="981537" y="358135"/>
                </a:lnTo>
                <a:lnTo>
                  <a:pt x="951843" y="395487"/>
                </a:lnTo>
                <a:lnTo>
                  <a:pt x="923765" y="434283"/>
                </a:lnTo>
                <a:lnTo>
                  <a:pt x="897359" y="474465"/>
                </a:lnTo>
                <a:lnTo>
                  <a:pt x="872681" y="515974"/>
                </a:lnTo>
                <a:lnTo>
                  <a:pt x="849785" y="558751"/>
                </a:lnTo>
                <a:lnTo>
                  <a:pt x="828727" y="602736"/>
                </a:lnTo>
                <a:lnTo>
                  <a:pt x="809517" y="647996"/>
                </a:lnTo>
                <a:lnTo>
                  <a:pt x="792349" y="694097"/>
                </a:lnTo>
                <a:lnTo>
                  <a:pt x="2665483" y="694097"/>
                </a:lnTo>
                <a:lnTo>
                  <a:pt x="2648317" y="647871"/>
                </a:lnTo>
                <a:lnTo>
                  <a:pt x="2629996" y="604569"/>
                </a:lnTo>
                <a:lnTo>
                  <a:pt x="2609870" y="562203"/>
                </a:lnTo>
                <a:lnTo>
                  <a:pt x="2588042" y="520950"/>
                </a:lnTo>
                <a:lnTo>
                  <a:pt x="2564562" y="480862"/>
                </a:lnTo>
                <a:lnTo>
                  <a:pt x="2539477" y="441994"/>
                </a:lnTo>
                <a:lnTo>
                  <a:pt x="2512837" y="404395"/>
                </a:lnTo>
                <a:lnTo>
                  <a:pt x="2484692" y="368120"/>
                </a:lnTo>
                <a:lnTo>
                  <a:pt x="2455090" y="333221"/>
                </a:lnTo>
                <a:lnTo>
                  <a:pt x="2424080" y="299750"/>
                </a:lnTo>
                <a:lnTo>
                  <a:pt x="2391713" y="267758"/>
                </a:lnTo>
                <a:lnTo>
                  <a:pt x="2358036" y="237300"/>
                </a:lnTo>
                <a:lnTo>
                  <a:pt x="2323099" y="208427"/>
                </a:lnTo>
                <a:lnTo>
                  <a:pt x="2286951" y="181191"/>
                </a:lnTo>
                <a:lnTo>
                  <a:pt x="2249641" y="155646"/>
                </a:lnTo>
                <a:lnTo>
                  <a:pt x="2211219" y="131843"/>
                </a:lnTo>
                <a:lnTo>
                  <a:pt x="2171733" y="109834"/>
                </a:lnTo>
                <a:lnTo>
                  <a:pt x="2131233" y="89673"/>
                </a:lnTo>
                <a:lnTo>
                  <a:pt x="2089767" y="71412"/>
                </a:lnTo>
                <a:lnTo>
                  <a:pt x="2047386" y="55103"/>
                </a:lnTo>
                <a:lnTo>
                  <a:pt x="2004137" y="40798"/>
                </a:lnTo>
                <a:lnTo>
                  <a:pt x="1960070" y="28550"/>
                </a:lnTo>
                <a:lnTo>
                  <a:pt x="1915235" y="18412"/>
                </a:lnTo>
                <a:lnTo>
                  <a:pt x="1869680" y="10435"/>
                </a:lnTo>
                <a:lnTo>
                  <a:pt x="1823455" y="4672"/>
                </a:lnTo>
                <a:lnTo>
                  <a:pt x="1776608" y="1176"/>
                </a:lnTo>
                <a:lnTo>
                  <a:pt x="1729189" y="0"/>
                </a:lnTo>
                <a:close/>
              </a:path>
            </a:pathLst>
          </a:custGeom>
          <a:solidFill>
            <a:srgbClr val="929292"/>
          </a:solidFill>
        </p:spPr>
        <p:txBody>
          <a:bodyPr wrap="square" lIns="0" tIns="0" rIns="0" bIns="0" rtlCol="0"/>
          <a:lstStyle/>
          <a:p/>
        </p:txBody>
      </p:sp>
      <p:sp>
        <p:nvSpPr>
          <p:cNvPr id="54" name="object 54"/>
          <p:cNvSpPr txBox="1"/>
          <p:nvPr/>
        </p:nvSpPr>
        <p:spPr>
          <a:xfrm>
            <a:off x="2458429" y="3830114"/>
            <a:ext cx="2114550" cy="427990"/>
          </a:xfrm>
          <a:prstGeom prst="rect">
            <a:avLst/>
          </a:prstGeom>
        </p:spPr>
        <p:txBody>
          <a:bodyPr vert="horz" wrap="square" lIns="0" tIns="17145" rIns="0" bIns="0" rtlCol="0">
            <a:spAutoFit/>
          </a:bodyPr>
          <a:lstStyle/>
          <a:p>
            <a:pPr marL="12700">
              <a:lnSpc>
                <a:spcPct val="100000"/>
              </a:lnSpc>
              <a:spcBef>
                <a:spcPts val="135"/>
              </a:spcBef>
            </a:pPr>
            <a:r>
              <a:rPr sz="2600" spc="65" dirty="0">
                <a:solidFill>
                  <a:srgbClr val="FFFFFF"/>
                </a:solidFill>
                <a:latin typeface="Arial" panose="020B0604020202020204"/>
                <a:cs typeface="Arial" panose="020B0604020202020204"/>
              </a:rPr>
              <a:t>WAN/Internet</a:t>
            </a:r>
            <a:endParaRPr sz="2600">
              <a:latin typeface="Arial" panose="020B0604020202020204"/>
              <a:cs typeface="Arial" panose="020B0604020202020204"/>
            </a:endParaRPr>
          </a:p>
        </p:txBody>
      </p:sp>
      <p:sp>
        <p:nvSpPr>
          <p:cNvPr id="55" name="object 55"/>
          <p:cNvSpPr/>
          <p:nvPr/>
        </p:nvSpPr>
        <p:spPr>
          <a:xfrm>
            <a:off x="4330560" y="2123821"/>
            <a:ext cx="4990465" cy="1219835"/>
          </a:xfrm>
          <a:custGeom>
            <a:avLst/>
            <a:gdLst/>
            <a:ahLst/>
            <a:cxnLst/>
            <a:rect l="l" t="t" r="r" b="b"/>
            <a:pathLst>
              <a:path w="4990465" h="1219835">
                <a:moveTo>
                  <a:pt x="4990210" y="1219576"/>
                </a:moveTo>
                <a:lnTo>
                  <a:pt x="2660036" y="0"/>
                </a:lnTo>
                <a:lnTo>
                  <a:pt x="826181" y="29098"/>
                </a:lnTo>
                <a:lnTo>
                  <a:pt x="0" y="871345"/>
                </a:lnTo>
              </a:path>
            </a:pathLst>
          </a:custGeom>
          <a:ln w="20941">
            <a:solidFill>
              <a:srgbClr val="000000"/>
            </a:solidFill>
          </a:ln>
        </p:spPr>
        <p:txBody>
          <a:bodyPr wrap="square" lIns="0" tIns="0" rIns="0" bIns="0" rtlCol="0"/>
          <a:lstStyle/>
          <a:p/>
        </p:txBody>
      </p:sp>
      <p:sp>
        <p:nvSpPr>
          <p:cNvPr id="56" name="object 56"/>
          <p:cNvSpPr/>
          <p:nvPr/>
        </p:nvSpPr>
        <p:spPr>
          <a:xfrm>
            <a:off x="4416182" y="2152987"/>
            <a:ext cx="11198860" cy="7157084"/>
          </a:xfrm>
          <a:custGeom>
            <a:avLst/>
            <a:gdLst/>
            <a:ahLst/>
            <a:cxnLst/>
            <a:rect l="l" t="t" r="r" b="b"/>
            <a:pathLst>
              <a:path w="11198860" h="7157084">
                <a:moveTo>
                  <a:pt x="10375650" y="7156480"/>
                </a:moveTo>
                <a:lnTo>
                  <a:pt x="11105419" y="6358351"/>
                </a:lnTo>
                <a:lnTo>
                  <a:pt x="11198243" y="4626794"/>
                </a:lnTo>
                <a:lnTo>
                  <a:pt x="11194924" y="2948966"/>
                </a:lnTo>
                <a:lnTo>
                  <a:pt x="5022803" y="1328881"/>
                </a:lnTo>
                <a:lnTo>
                  <a:pt x="4067893" y="763492"/>
                </a:lnTo>
                <a:lnTo>
                  <a:pt x="4022320" y="739833"/>
                </a:lnTo>
                <a:lnTo>
                  <a:pt x="3976588" y="716498"/>
                </a:lnTo>
                <a:lnTo>
                  <a:pt x="3930698" y="693488"/>
                </a:lnTo>
                <a:lnTo>
                  <a:pt x="3884652" y="670805"/>
                </a:lnTo>
                <a:lnTo>
                  <a:pt x="3838452" y="648448"/>
                </a:lnTo>
                <a:lnTo>
                  <a:pt x="3792099" y="626418"/>
                </a:lnTo>
                <a:lnTo>
                  <a:pt x="3745596" y="604716"/>
                </a:lnTo>
                <a:lnTo>
                  <a:pt x="3698944" y="583344"/>
                </a:lnTo>
                <a:lnTo>
                  <a:pt x="3652145" y="562301"/>
                </a:lnTo>
                <a:lnTo>
                  <a:pt x="3605200" y="541588"/>
                </a:lnTo>
                <a:lnTo>
                  <a:pt x="3558112" y="521206"/>
                </a:lnTo>
                <a:lnTo>
                  <a:pt x="3510882" y="501157"/>
                </a:lnTo>
                <a:lnTo>
                  <a:pt x="3463511" y="481439"/>
                </a:lnTo>
                <a:lnTo>
                  <a:pt x="3416003" y="462056"/>
                </a:lnTo>
                <a:lnTo>
                  <a:pt x="3368357" y="443006"/>
                </a:lnTo>
                <a:lnTo>
                  <a:pt x="3320577" y="424291"/>
                </a:lnTo>
                <a:lnTo>
                  <a:pt x="3272663" y="405912"/>
                </a:lnTo>
                <a:lnTo>
                  <a:pt x="3224619" y="387869"/>
                </a:lnTo>
                <a:lnTo>
                  <a:pt x="3176444" y="370163"/>
                </a:lnTo>
                <a:lnTo>
                  <a:pt x="3128142" y="352795"/>
                </a:lnTo>
                <a:lnTo>
                  <a:pt x="3079713" y="335765"/>
                </a:lnTo>
                <a:lnTo>
                  <a:pt x="3031160" y="319075"/>
                </a:lnTo>
                <a:lnTo>
                  <a:pt x="2982485" y="302725"/>
                </a:lnTo>
                <a:lnTo>
                  <a:pt x="2933662" y="286707"/>
                </a:lnTo>
                <a:lnTo>
                  <a:pt x="2884734" y="271035"/>
                </a:lnTo>
                <a:lnTo>
                  <a:pt x="2835704" y="255710"/>
                </a:lnTo>
                <a:lnTo>
                  <a:pt x="2786574" y="240733"/>
                </a:lnTo>
                <a:lnTo>
                  <a:pt x="2737345" y="226104"/>
                </a:lnTo>
                <a:lnTo>
                  <a:pt x="2688019" y="211822"/>
                </a:lnTo>
                <a:lnTo>
                  <a:pt x="2638597" y="197890"/>
                </a:lnTo>
                <a:lnTo>
                  <a:pt x="2589083" y="184307"/>
                </a:lnTo>
                <a:lnTo>
                  <a:pt x="2539478" y="171073"/>
                </a:lnTo>
                <a:lnTo>
                  <a:pt x="2489783" y="158189"/>
                </a:lnTo>
                <a:lnTo>
                  <a:pt x="2440000" y="145655"/>
                </a:lnTo>
                <a:lnTo>
                  <a:pt x="2390132" y="133473"/>
                </a:lnTo>
                <a:lnTo>
                  <a:pt x="2340180" y="121642"/>
                </a:lnTo>
                <a:lnTo>
                  <a:pt x="2290146" y="110162"/>
                </a:lnTo>
                <a:lnTo>
                  <a:pt x="2240032" y="99035"/>
                </a:lnTo>
                <a:lnTo>
                  <a:pt x="2189839" y="88260"/>
                </a:lnTo>
                <a:lnTo>
                  <a:pt x="2139570" y="77838"/>
                </a:lnTo>
                <a:lnTo>
                  <a:pt x="2089227" y="67770"/>
                </a:lnTo>
                <a:lnTo>
                  <a:pt x="2038810" y="58055"/>
                </a:lnTo>
                <a:lnTo>
                  <a:pt x="1988323" y="48695"/>
                </a:lnTo>
                <a:lnTo>
                  <a:pt x="1937767" y="39690"/>
                </a:lnTo>
                <a:lnTo>
                  <a:pt x="1887144" y="31040"/>
                </a:lnTo>
                <a:lnTo>
                  <a:pt x="1836455" y="22745"/>
                </a:lnTo>
                <a:lnTo>
                  <a:pt x="1785703" y="14807"/>
                </a:lnTo>
                <a:lnTo>
                  <a:pt x="1734890" y="7225"/>
                </a:lnTo>
                <a:lnTo>
                  <a:pt x="1684017" y="0"/>
                </a:lnTo>
                <a:lnTo>
                  <a:pt x="1636027" y="17899"/>
                </a:lnTo>
                <a:lnTo>
                  <a:pt x="1588181" y="36156"/>
                </a:lnTo>
                <a:lnTo>
                  <a:pt x="1540480" y="54768"/>
                </a:lnTo>
                <a:lnTo>
                  <a:pt x="1492927" y="73736"/>
                </a:lnTo>
                <a:lnTo>
                  <a:pt x="1445523" y="93058"/>
                </a:lnTo>
                <a:lnTo>
                  <a:pt x="1398271" y="112734"/>
                </a:lnTo>
                <a:lnTo>
                  <a:pt x="1351172" y="132762"/>
                </a:lnTo>
                <a:lnTo>
                  <a:pt x="1304229" y="153141"/>
                </a:lnTo>
                <a:lnTo>
                  <a:pt x="1257443" y="173871"/>
                </a:lnTo>
                <a:lnTo>
                  <a:pt x="1210815" y="194950"/>
                </a:lnTo>
                <a:lnTo>
                  <a:pt x="1164349" y="216378"/>
                </a:lnTo>
                <a:lnTo>
                  <a:pt x="1118047" y="238153"/>
                </a:lnTo>
                <a:lnTo>
                  <a:pt x="1071909" y="260276"/>
                </a:lnTo>
                <a:lnTo>
                  <a:pt x="1025938" y="282744"/>
                </a:lnTo>
                <a:lnTo>
                  <a:pt x="980136" y="305557"/>
                </a:lnTo>
                <a:lnTo>
                  <a:pt x="934505" y="328714"/>
                </a:lnTo>
                <a:lnTo>
                  <a:pt x="889047" y="352214"/>
                </a:lnTo>
                <a:lnTo>
                  <a:pt x="843764" y="376056"/>
                </a:lnTo>
                <a:lnTo>
                  <a:pt x="798658" y="400240"/>
                </a:lnTo>
                <a:lnTo>
                  <a:pt x="753730" y="424763"/>
                </a:lnTo>
                <a:lnTo>
                  <a:pt x="708983" y="449626"/>
                </a:lnTo>
                <a:lnTo>
                  <a:pt x="664419" y="474827"/>
                </a:lnTo>
                <a:lnTo>
                  <a:pt x="620039" y="500365"/>
                </a:lnTo>
                <a:lnTo>
                  <a:pt x="575846" y="526240"/>
                </a:lnTo>
                <a:lnTo>
                  <a:pt x="531841" y="552451"/>
                </a:lnTo>
                <a:lnTo>
                  <a:pt x="488470" y="578725"/>
                </a:lnTo>
                <a:lnTo>
                  <a:pt x="445300" y="605319"/>
                </a:lnTo>
                <a:lnTo>
                  <a:pt x="402334" y="632231"/>
                </a:lnTo>
                <a:lnTo>
                  <a:pt x="359572" y="659459"/>
                </a:lnTo>
                <a:lnTo>
                  <a:pt x="317017" y="687004"/>
                </a:lnTo>
                <a:lnTo>
                  <a:pt x="274669" y="714863"/>
                </a:lnTo>
                <a:lnTo>
                  <a:pt x="232532" y="743036"/>
                </a:lnTo>
                <a:lnTo>
                  <a:pt x="190606" y="771520"/>
                </a:lnTo>
                <a:lnTo>
                  <a:pt x="148894" y="800316"/>
                </a:lnTo>
                <a:lnTo>
                  <a:pt x="107397" y="829422"/>
                </a:lnTo>
                <a:lnTo>
                  <a:pt x="66117" y="858836"/>
                </a:lnTo>
                <a:lnTo>
                  <a:pt x="25055" y="888557"/>
                </a:lnTo>
                <a:lnTo>
                  <a:pt x="0" y="907554"/>
                </a:lnTo>
              </a:path>
            </a:pathLst>
          </a:custGeom>
          <a:ln w="62825">
            <a:solidFill>
              <a:srgbClr val="D1281E"/>
            </a:solidFill>
          </a:ln>
        </p:spPr>
        <p:txBody>
          <a:bodyPr wrap="square" lIns="0" tIns="0" rIns="0" bIns="0" rtlCol="0"/>
          <a:lstStyle/>
          <a:p/>
        </p:txBody>
      </p:sp>
      <p:sp>
        <p:nvSpPr>
          <p:cNvPr id="57" name="object 57"/>
          <p:cNvSpPr/>
          <p:nvPr/>
        </p:nvSpPr>
        <p:spPr>
          <a:xfrm>
            <a:off x="4240960" y="2941437"/>
            <a:ext cx="276225" cy="252095"/>
          </a:xfrm>
          <a:custGeom>
            <a:avLst/>
            <a:gdLst/>
            <a:ahLst/>
            <a:cxnLst/>
            <a:rect l="l" t="t" r="r" b="b"/>
            <a:pathLst>
              <a:path w="276225" h="252094">
                <a:moveTo>
                  <a:pt x="124340" y="0"/>
                </a:moveTo>
                <a:lnTo>
                  <a:pt x="0" y="251952"/>
                </a:lnTo>
                <a:lnTo>
                  <a:pt x="276166" y="200253"/>
                </a:lnTo>
                <a:lnTo>
                  <a:pt x="124340" y="0"/>
                </a:lnTo>
                <a:close/>
              </a:path>
            </a:pathLst>
          </a:custGeom>
          <a:solidFill>
            <a:srgbClr val="D1281E"/>
          </a:solidFill>
        </p:spPr>
        <p:txBody>
          <a:bodyPr wrap="square" lIns="0" tIns="0" rIns="0" bIns="0" rtlCol="0"/>
          <a:lstStyle/>
          <a:p/>
        </p:txBody>
      </p:sp>
      <p:sp>
        <p:nvSpPr>
          <p:cNvPr id="58" name="object 58"/>
          <p:cNvSpPr/>
          <p:nvPr/>
        </p:nvSpPr>
        <p:spPr>
          <a:xfrm>
            <a:off x="4564773" y="2282642"/>
            <a:ext cx="12022455" cy="6759575"/>
          </a:xfrm>
          <a:custGeom>
            <a:avLst/>
            <a:gdLst/>
            <a:ahLst/>
            <a:cxnLst/>
            <a:rect l="l" t="t" r="r" b="b"/>
            <a:pathLst>
              <a:path w="12022455" h="6759575">
                <a:moveTo>
                  <a:pt x="12021970" y="6759575"/>
                </a:moveTo>
                <a:lnTo>
                  <a:pt x="11432156" y="6320566"/>
                </a:lnTo>
                <a:lnTo>
                  <a:pt x="11426952" y="4285937"/>
                </a:lnTo>
                <a:lnTo>
                  <a:pt x="8187934" y="3584497"/>
                </a:lnTo>
                <a:lnTo>
                  <a:pt x="7984405" y="2569119"/>
                </a:lnTo>
                <a:lnTo>
                  <a:pt x="4832424" y="1336242"/>
                </a:lnTo>
                <a:lnTo>
                  <a:pt x="3969510" y="657952"/>
                </a:lnTo>
                <a:lnTo>
                  <a:pt x="2657996" y="237933"/>
                </a:lnTo>
                <a:lnTo>
                  <a:pt x="1461038" y="0"/>
                </a:lnTo>
                <a:lnTo>
                  <a:pt x="1415802" y="20703"/>
                </a:lnTo>
                <a:lnTo>
                  <a:pt x="1370720" y="41728"/>
                </a:lnTo>
                <a:lnTo>
                  <a:pt x="1325794" y="63071"/>
                </a:lnTo>
                <a:lnTo>
                  <a:pt x="1281025" y="84732"/>
                </a:lnTo>
                <a:lnTo>
                  <a:pt x="1236417" y="106711"/>
                </a:lnTo>
                <a:lnTo>
                  <a:pt x="1191969" y="129006"/>
                </a:lnTo>
                <a:lnTo>
                  <a:pt x="1147685" y="151617"/>
                </a:lnTo>
                <a:lnTo>
                  <a:pt x="1103565" y="174542"/>
                </a:lnTo>
                <a:lnTo>
                  <a:pt x="1059611" y="197781"/>
                </a:lnTo>
                <a:lnTo>
                  <a:pt x="1015825" y="221333"/>
                </a:lnTo>
                <a:lnTo>
                  <a:pt x="972209" y="245196"/>
                </a:lnTo>
                <a:lnTo>
                  <a:pt x="928763" y="269371"/>
                </a:lnTo>
                <a:lnTo>
                  <a:pt x="885491" y="293855"/>
                </a:lnTo>
                <a:lnTo>
                  <a:pt x="842393" y="318649"/>
                </a:lnTo>
                <a:lnTo>
                  <a:pt x="799471" y="343751"/>
                </a:lnTo>
                <a:lnTo>
                  <a:pt x="756728" y="369160"/>
                </a:lnTo>
                <a:lnTo>
                  <a:pt x="714163" y="394875"/>
                </a:lnTo>
                <a:lnTo>
                  <a:pt x="671781" y="420896"/>
                </a:lnTo>
                <a:lnTo>
                  <a:pt x="629580" y="447222"/>
                </a:lnTo>
                <a:lnTo>
                  <a:pt x="587565" y="473851"/>
                </a:lnTo>
                <a:lnTo>
                  <a:pt x="545736" y="500783"/>
                </a:lnTo>
                <a:lnTo>
                  <a:pt x="504413" y="527806"/>
                </a:lnTo>
                <a:lnTo>
                  <a:pt x="463288" y="555119"/>
                </a:lnTo>
                <a:lnTo>
                  <a:pt x="422360" y="582721"/>
                </a:lnTo>
                <a:lnTo>
                  <a:pt x="381633" y="610610"/>
                </a:lnTo>
                <a:lnTo>
                  <a:pt x="341107" y="638785"/>
                </a:lnTo>
                <a:lnTo>
                  <a:pt x="300783" y="667245"/>
                </a:lnTo>
                <a:lnTo>
                  <a:pt x="260664" y="695989"/>
                </a:lnTo>
                <a:lnTo>
                  <a:pt x="220751" y="725017"/>
                </a:lnTo>
                <a:lnTo>
                  <a:pt x="181045" y="754326"/>
                </a:lnTo>
                <a:lnTo>
                  <a:pt x="141548" y="783915"/>
                </a:lnTo>
                <a:lnTo>
                  <a:pt x="102261" y="813785"/>
                </a:lnTo>
                <a:lnTo>
                  <a:pt x="63186" y="843933"/>
                </a:lnTo>
                <a:lnTo>
                  <a:pt x="24324" y="874358"/>
                </a:lnTo>
                <a:lnTo>
                  <a:pt x="0" y="894263"/>
                </a:lnTo>
              </a:path>
            </a:pathLst>
          </a:custGeom>
          <a:ln w="62825">
            <a:solidFill>
              <a:srgbClr val="303030"/>
            </a:solidFill>
          </a:ln>
        </p:spPr>
        <p:txBody>
          <a:bodyPr wrap="square" lIns="0" tIns="0" rIns="0" bIns="0" rtlCol="0"/>
          <a:lstStyle/>
          <a:p/>
        </p:txBody>
      </p:sp>
      <p:sp>
        <p:nvSpPr>
          <p:cNvPr id="59" name="object 59"/>
          <p:cNvSpPr/>
          <p:nvPr/>
        </p:nvSpPr>
        <p:spPr>
          <a:xfrm>
            <a:off x="4394602" y="3059771"/>
            <a:ext cx="274320" cy="256540"/>
          </a:xfrm>
          <a:custGeom>
            <a:avLst/>
            <a:gdLst/>
            <a:ahLst/>
            <a:cxnLst/>
            <a:rect l="l" t="t" r="r" b="b"/>
            <a:pathLst>
              <a:path w="274320" h="256539">
                <a:moveTo>
                  <a:pt x="114905" y="0"/>
                </a:moveTo>
                <a:lnTo>
                  <a:pt x="0" y="256392"/>
                </a:lnTo>
                <a:lnTo>
                  <a:pt x="274057" y="194480"/>
                </a:lnTo>
                <a:lnTo>
                  <a:pt x="114905" y="0"/>
                </a:lnTo>
                <a:close/>
              </a:path>
            </a:pathLst>
          </a:custGeom>
          <a:solidFill>
            <a:srgbClr val="303030"/>
          </a:solidFill>
        </p:spPr>
        <p:txBody>
          <a:bodyPr wrap="square" lIns="0" tIns="0" rIns="0" bIns="0" rtlCol="0"/>
          <a:lstStyle/>
          <a:p/>
        </p:txBody>
      </p:sp>
      <p:sp>
        <p:nvSpPr>
          <p:cNvPr id="60" name="object 60"/>
          <p:cNvSpPr/>
          <p:nvPr/>
        </p:nvSpPr>
        <p:spPr>
          <a:xfrm>
            <a:off x="9222244" y="3467711"/>
            <a:ext cx="6613525" cy="5585460"/>
          </a:xfrm>
          <a:custGeom>
            <a:avLst/>
            <a:gdLst/>
            <a:ahLst/>
            <a:cxnLst/>
            <a:rect l="l" t="t" r="r" b="b"/>
            <a:pathLst>
              <a:path w="6613525" h="5585459">
                <a:moveTo>
                  <a:pt x="6613187" y="5585208"/>
                </a:moveTo>
                <a:lnTo>
                  <a:pt x="6477075" y="4211960"/>
                </a:lnTo>
                <a:lnTo>
                  <a:pt x="6524499" y="3190498"/>
                </a:lnTo>
                <a:lnTo>
                  <a:pt x="6503663" y="2373131"/>
                </a:lnTo>
                <a:lnTo>
                  <a:pt x="3507628" y="1592948"/>
                </a:lnTo>
                <a:lnTo>
                  <a:pt x="3384873" y="0"/>
                </a:lnTo>
                <a:lnTo>
                  <a:pt x="198502" y="1435443"/>
                </a:lnTo>
                <a:lnTo>
                  <a:pt x="146616" y="2295542"/>
                </a:lnTo>
                <a:lnTo>
                  <a:pt x="2843" y="3877871"/>
                </a:lnTo>
                <a:lnTo>
                  <a:pt x="0" y="3909161"/>
                </a:lnTo>
              </a:path>
            </a:pathLst>
          </a:custGeom>
          <a:ln w="62825">
            <a:solidFill>
              <a:srgbClr val="F0E700"/>
            </a:solidFill>
          </a:ln>
        </p:spPr>
        <p:txBody>
          <a:bodyPr wrap="square" lIns="0" tIns="0" rIns="0" bIns="0" rtlCol="0"/>
          <a:lstStyle/>
          <a:p/>
        </p:txBody>
      </p:sp>
      <p:sp>
        <p:nvSpPr>
          <p:cNvPr id="61" name="object 61"/>
          <p:cNvSpPr/>
          <p:nvPr/>
        </p:nvSpPr>
        <p:spPr>
          <a:xfrm>
            <a:off x="9099951" y="7334218"/>
            <a:ext cx="250825" cy="262255"/>
          </a:xfrm>
          <a:custGeom>
            <a:avLst/>
            <a:gdLst/>
            <a:ahLst/>
            <a:cxnLst/>
            <a:rect l="l" t="t" r="r" b="b"/>
            <a:pathLst>
              <a:path w="250825" h="262254">
                <a:moveTo>
                  <a:pt x="0" y="0"/>
                </a:moveTo>
                <a:lnTo>
                  <a:pt x="102395" y="261640"/>
                </a:lnTo>
                <a:lnTo>
                  <a:pt x="250269" y="22739"/>
                </a:lnTo>
                <a:lnTo>
                  <a:pt x="0" y="0"/>
                </a:lnTo>
                <a:close/>
              </a:path>
            </a:pathLst>
          </a:custGeom>
          <a:solidFill>
            <a:srgbClr val="F0E700"/>
          </a:solidFill>
        </p:spPr>
        <p:txBody>
          <a:bodyPr wrap="square" lIns="0" tIns="0" rIns="0" bIns="0" rtlCol="0"/>
          <a:lstStyle/>
          <a:p/>
        </p:txBody>
      </p:sp>
      <p:sp>
        <p:nvSpPr>
          <p:cNvPr id="62" name="object 62"/>
          <p:cNvSpPr/>
          <p:nvPr/>
        </p:nvSpPr>
        <p:spPr>
          <a:xfrm>
            <a:off x="5423080" y="1615618"/>
            <a:ext cx="1033224" cy="1033224"/>
          </a:xfrm>
          <a:prstGeom prst="rect">
            <a:avLst/>
          </a:prstGeom>
          <a:blipFill>
            <a:blip r:embed="rId6" cstate="print"/>
            <a:stretch>
              <a:fillRect/>
            </a:stretch>
          </a:blipFill>
        </p:spPr>
        <p:txBody>
          <a:bodyPr wrap="square" lIns="0" tIns="0" rIns="0" bIns="0" rtlCol="0"/>
          <a:lstStyle/>
          <a:p/>
        </p:txBody>
      </p:sp>
      <p:sp>
        <p:nvSpPr>
          <p:cNvPr id="63" name="object 63"/>
          <p:cNvSpPr/>
          <p:nvPr/>
        </p:nvSpPr>
        <p:spPr>
          <a:xfrm>
            <a:off x="15176208" y="7041725"/>
            <a:ext cx="1033224" cy="1033224"/>
          </a:xfrm>
          <a:prstGeom prst="rect">
            <a:avLst/>
          </a:prstGeom>
          <a:blipFill>
            <a:blip r:embed="rId6" cstate="print"/>
            <a:stretch>
              <a:fillRect/>
            </a:stretch>
          </a:blipFill>
        </p:spPr>
        <p:txBody>
          <a:bodyPr wrap="square" lIns="0" tIns="0" rIns="0" bIns="0" rtlCol="0"/>
          <a:lstStyle/>
          <a:p/>
        </p:txBody>
      </p:sp>
      <p:sp>
        <p:nvSpPr>
          <p:cNvPr id="64" name="object 64"/>
          <p:cNvSpPr/>
          <p:nvPr/>
        </p:nvSpPr>
        <p:spPr>
          <a:xfrm>
            <a:off x="15176208" y="5348126"/>
            <a:ext cx="1033224" cy="1033224"/>
          </a:xfrm>
          <a:prstGeom prst="rect">
            <a:avLst/>
          </a:prstGeom>
          <a:blipFill>
            <a:blip r:embed="rId6" cstate="print"/>
            <a:stretch>
              <a:fillRect/>
            </a:stretch>
          </a:blipFill>
        </p:spPr>
        <p:txBody>
          <a:bodyPr wrap="square" lIns="0" tIns="0" rIns="0" bIns="0" rtlCol="0"/>
          <a:lstStyle/>
          <a:p/>
        </p:txBody>
      </p:sp>
      <p:sp>
        <p:nvSpPr>
          <p:cNvPr id="65" name="object 65"/>
          <p:cNvSpPr txBox="1">
            <a:spLocks noGrp="1"/>
          </p:cNvSpPr>
          <p:nvPr>
            <p:ph type="title"/>
          </p:nvPr>
        </p:nvSpPr>
        <p:spPr>
          <a:xfrm>
            <a:off x="13714631" y="2741142"/>
            <a:ext cx="3163570" cy="984885"/>
          </a:xfrm>
          <a:prstGeom prst="rect">
            <a:avLst/>
          </a:prstGeom>
        </p:spPr>
        <p:txBody>
          <a:bodyPr vert="horz" wrap="square" lIns="0" tIns="6985" rIns="0" bIns="0" rtlCol="0">
            <a:spAutoFit/>
          </a:bodyPr>
          <a:lstStyle/>
          <a:p>
            <a:pPr marL="274320" marR="5080" indent="-262255">
              <a:lnSpc>
                <a:spcPct val="102000"/>
              </a:lnSpc>
              <a:spcBef>
                <a:spcPts val="55"/>
              </a:spcBef>
            </a:pPr>
            <a:r>
              <a:rPr sz="3100" b="1" dirty="0">
                <a:latin typeface="Arial" panose="020B0604020202020204"/>
                <a:cs typeface="Arial" panose="020B0604020202020204"/>
              </a:rPr>
              <a:t>High </a:t>
            </a:r>
            <a:r>
              <a:rPr sz="3100" b="1" spc="25" dirty="0">
                <a:latin typeface="Arial" panose="020B0604020202020204"/>
                <a:cs typeface="Arial" panose="020B0604020202020204"/>
              </a:rPr>
              <a:t>speed</a:t>
            </a:r>
            <a:r>
              <a:rPr sz="3100" b="1" spc="-40" dirty="0">
                <a:latin typeface="Arial" panose="020B0604020202020204"/>
                <a:cs typeface="Arial" panose="020B0604020202020204"/>
              </a:rPr>
              <a:t> </a:t>
            </a:r>
            <a:r>
              <a:rPr sz="3100" b="1" spc="-25" dirty="0">
                <a:latin typeface="Arial" panose="020B0604020202020204"/>
                <a:cs typeface="Arial" panose="020B0604020202020204"/>
              </a:rPr>
              <a:t>links  </a:t>
            </a:r>
            <a:r>
              <a:rPr sz="3100" b="1" spc="30" dirty="0">
                <a:latin typeface="Arial" panose="020B0604020202020204"/>
                <a:cs typeface="Arial" panose="020B0604020202020204"/>
              </a:rPr>
              <a:t>(10-100</a:t>
            </a:r>
            <a:r>
              <a:rPr sz="3100" b="1" spc="-20" dirty="0">
                <a:latin typeface="Arial" panose="020B0604020202020204"/>
                <a:cs typeface="Arial" panose="020B0604020202020204"/>
              </a:rPr>
              <a:t> </a:t>
            </a:r>
            <a:r>
              <a:rPr sz="3100" b="1" spc="-30" dirty="0">
                <a:latin typeface="Arial" panose="020B0604020202020204"/>
                <a:cs typeface="Arial" panose="020B0604020202020204"/>
              </a:rPr>
              <a:t>Gbps)</a:t>
            </a:r>
            <a:endParaRPr sz="3100">
              <a:latin typeface="Arial" panose="020B0604020202020204"/>
              <a:cs typeface="Arial" panose="020B0604020202020204"/>
            </a:endParaRPr>
          </a:p>
        </p:txBody>
      </p:sp>
      <p:sp>
        <p:nvSpPr>
          <p:cNvPr id="66" name="object 66"/>
          <p:cNvSpPr txBox="1"/>
          <p:nvPr/>
        </p:nvSpPr>
        <p:spPr>
          <a:xfrm>
            <a:off x="9494334" y="7256673"/>
            <a:ext cx="10770870" cy="3541395"/>
          </a:xfrm>
          <a:prstGeom prst="rect">
            <a:avLst/>
          </a:prstGeom>
        </p:spPr>
        <p:txBody>
          <a:bodyPr vert="horz" wrap="square" lIns="0" tIns="6985" rIns="0" bIns="0" rtlCol="0">
            <a:spAutoFit/>
          </a:bodyPr>
          <a:lstStyle/>
          <a:p>
            <a:pPr marL="6860540" marR="5080" indent="6350" algn="ctr">
              <a:lnSpc>
                <a:spcPct val="102000"/>
              </a:lnSpc>
              <a:spcBef>
                <a:spcPts val="55"/>
              </a:spcBef>
            </a:pPr>
            <a:r>
              <a:rPr sz="3100" b="1" spc="-15" dirty="0">
                <a:latin typeface="Arial" panose="020B0604020202020204"/>
                <a:cs typeface="Arial" panose="020B0604020202020204"/>
              </a:rPr>
              <a:t>Diversity </a:t>
            </a:r>
            <a:r>
              <a:rPr sz="3100" b="1" spc="-45" dirty="0">
                <a:latin typeface="Arial" panose="020B0604020202020204"/>
                <a:cs typeface="Arial" panose="020B0604020202020204"/>
              </a:rPr>
              <a:t>in </a:t>
            </a:r>
            <a:r>
              <a:rPr sz="3100" b="1" spc="35" dirty="0">
                <a:latin typeface="Arial" panose="020B0604020202020204"/>
                <a:cs typeface="Arial" panose="020B0604020202020204"/>
              </a:rPr>
              <a:t>traﬃc  </a:t>
            </a:r>
            <a:r>
              <a:rPr sz="3100" b="1" spc="-45" dirty="0">
                <a:latin typeface="Arial" panose="020B0604020202020204"/>
                <a:cs typeface="Arial" panose="020B0604020202020204"/>
              </a:rPr>
              <a:t>(WAN </a:t>
            </a:r>
            <a:r>
              <a:rPr sz="3100" b="1" spc="-70" dirty="0">
                <a:latin typeface="Arial" panose="020B0604020202020204"/>
                <a:cs typeface="Arial" panose="020B0604020202020204"/>
              </a:rPr>
              <a:t>vs </a:t>
            </a:r>
            <a:r>
              <a:rPr sz="3100" b="1" spc="-20" dirty="0">
                <a:latin typeface="Arial" panose="020B0604020202020204"/>
                <a:cs typeface="Arial" panose="020B0604020202020204"/>
              </a:rPr>
              <a:t>LAN </a:t>
            </a:r>
            <a:r>
              <a:rPr sz="3100" b="1" spc="15" dirty="0">
                <a:latin typeface="Arial" panose="020B0604020202020204"/>
                <a:cs typeface="Arial" panose="020B0604020202020204"/>
              </a:rPr>
              <a:t>and  </a:t>
            </a:r>
            <a:r>
              <a:rPr sz="3100" b="1" dirty="0">
                <a:latin typeface="Arial" panose="020B0604020202020204"/>
                <a:cs typeface="Arial" panose="020B0604020202020204"/>
              </a:rPr>
              <a:t>High </a:t>
            </a:r>
            <a:r>
              <a:rPr sz="3100" b="1" spc="-70" dirty="0">
                <a:latin typeface="Arial" panose="020B0604020202020204"/>
                <a:cs typeface="Arial" panose="020B0604020202020204"/>
              </a:rPr>
              <a:t>vs </a:t>
            </a:r>
            <a:r>
              <a:rPr sz="3100" b="1" spc="40" dirty="0">
                <a:latin typeface="Arial" panose="020B0604020202020204"/>
                <a:cs typeface="Arial" panose="020B0604020202020204"/>
              </a:rPr>
              <a:t>Low</a:t>
            </a:r>
            <a:r>
              <a:rPr sz="3100" b="1" spc="15" dirty="0">
                <a:latin typeface="Arial" panose="020B0604020202020204"/>
                <a:cs typeface="Arial" panose="020B0604020202020204"/>
              </a:rPr>
              <a:t> </a:t>
            </a:r>
            <a:r>
              <a:rPr sz="3100" b="1" spc="-20" dirty="0">
                <a:latin typeface="Arial" panose="020B0604020202020204"/>
                <a:cs typeface="Arial" panose="020B0604020202020204"/>
              </a:rPr>
              <a:t>priority)</a:t>
            </a:r>
            <a:endParaRPr sz="3100">
              <a:latin typeface="Arial" panose="020B0604020202020204"/>
              <a:cs typeface="Arial" panose="020B0604020202020204"/>
            </a:endParaRPr>
          </a:p>
          <a:p>
            <a:pPr>
              <a:lnSpc>
                <a:spcPct val="100000"/>
              </a:lnSpc>
            </a:pPr>
            <a:endParaRPr sz="3700">
              <a:latin typeface="Times New Roman" panose="02020603050405020304"/>
              <a:cs typeface="Times New Roman" panose="02020603050405020304"/>
            </a:endParaRPr>
          </a:p>
          <a:p>
            <a:pPr>
              <a:lnSpc>
                <a:spcPct val="100000"/>
              </a:lnSpc>
              <a:spcBef>
                <a:spcPts val="20"/>
              </a:spcBef>
            </a:pPr>
            <a:endParaRPr sz="3450">
              <a:latin typeface="Times New Roman" panose="02020603050405020304"/>
              <a:cs typeface="Times New Roman" panose="02020603050405020304"/>
            </a:endParaRPr>
          </a:p>
          <a:p>
            <a:pPr marL="12700" marR="5892165" indent="292735">
              <a:lnSpc>
                <a:spcPct val="102000"/>
              </a:lnSpc>
              <a:spcBef>
                <a:spcPts val="5"/>
              </a:spcBef>
            </a:pPr>
            <a:r>
              <a:rPr sz="3100" b="1" spc="10" dirty="0">
                <a:latin typeface="Arial" panose="020B0604020202020204"/>
                <a:cs typeface="Arial" panose="020B0604020202020204"/>
              </a:rPr>
              <a:t>Large </a:t>
            </a:r>
            <a:r>
              <a:rPr sz="3100" b="1" spc="15" dirty="0">
                <a:latin typeface="Arial" panose="020B0604020202020204"/>
                <a:cs typeface="Arial" panose="020B0604020202020204"/>
              </a:rPr>
              <a:t>number of </a:t>
            </a:r>
            <a:r>
              <a:rPr sz="3100" b="1" spc="25" dirty="0">
                <a:latin typeface="Arial" panose="020B0604020202020204"/>
                <a:cs typeface="Arial" panose="020B0604020202020204"/>
              </a:rPr>
              <a:t>flows</a:t>
            </a:r>
            <a:endParaRPr sz="3100" b="1" spc="25" dirty="0">
              <a:latin typeface="Arial" panose="020B0604020202020204"/>
              <a:cs typeface="Arial" panose="020B0604020202020204"/>
            </a:endParaRPr>
          </a:p>
          <a:p>
            <a:pPr marL="12700" marR="5892165" indent="292735">
              <a:lnSpc>
                <a:spcPct val="102000"/>
              </a:lnSpc>
              <a:spcBef>
                <a:spcPts val="5"/>
              </a:spcBef>
            </a:pPr>
            <a:r>
              <a:rPr sz="3100" b="1" spc="-20" dirty="0">
                <a:latin typeface="Arial" panose="020B0604020202020204"/>
                <a:cs typeface="Arial" panose="020B0604020202020204"/>
              </a:rPr>
              <a:t>(&gt; </a:t>
            </a:r>
            <a:r>
              <a:rPr sz="3100" b="1" spc="35" dirty="0">
                <a:latin typeface="Arial" panose="020B0604020202020204"/>
                <a:cs typeface="Arial" panose="020B0604020202020204"/>
              </a:rPr>
              <a:t>10k </a:t>
            </a:r>
            <a:r>
              <a:rPr sz="3100" b="1" spc="25" dirty="0">
                <a:latin typeface="Arial" panose="020B0604020202020204"/>
                <a:cs typeface="Arial" panose="020B0604020202020204"/>
              </a:rPr>
              <a:t>flows </a:t>
            </a:r>
            <a:r>
              <a:rPr sz="3100" b="1" spc="35" dirty="0">
                <a:latin typeface="Arial" panose="020B0604020202020204"/>
                <a:cs typeface="Arial" panose="020B0604020202020204"/>
              </a:rPr>
              <a:t>per</a:t>
            </a:r>
            <a:r>
              <a:rPr sz="3100" b="1" spc="-60" dirty="0">
                <a:latin typeface="Arial" panose="020B0604020202020204"/>
                <a:cs typeface="Arial" panose="020B0604020202020204"/>
              </a:rPr>
              <a:t> </a:t>
            </a:r>
            <a:r>
              <a:rPr sz="3100" b="1" spc="5" dirty="0">
                <a:latin typeface="Arial" panose="020B0604020202020204"/>
                <a:cs typeface="Arial" panose="020B0604020202020204"/>
              </a:rPr>
              <a:t>machine)</a:t>
            </a:r>
            <a:endParaRPr sz="3100">
              <a:latin typeface="Arial" panose="020B0604020202020204"/>
              <a:cs typeface="Arial" panose="020B0604020202020204"/>
            </a:endParaRPr>
          </a:p>
        </p:txBody>
      </p:sp>
      <p:sp>
        <p:nvSpPr>
          <p:cNvPr id="67" name="object 67"/>
          <p:cNvSpPr/>
          <p:nvPr/>
        </p:nvSpPr>
        <p:spPr>
          <a:xfrm>
            <a:off x="345198" y="4620921"/>
            <a:ext cx="1262264" cy="1033224"/>
          </a:xfrm>
          <a:prstGeom prst="rect">
            <a:avLst/>
          </a:prstGeom>
          <a:blipFill>
            <a:blip r:embed="rId7" cstate="print"/>
            <a:stretch>
              <a:fillRect/>
            </a:stretch>
          </a:blipFill>
        </p:spPr>
        <p:txBody>
          <a:bodyPr wrap="square" lIns="0" tIns="0" rIns="0" bIns="0" rtlCol="0"/>
          <a:lstStyle/>
          <a:p/>
        </p:txBody>
      </p:sp>
      <p:sp>
        <p:nvSpPr>
          <p:cNvPr id="68" name="object 68"/>
          <p:cNvSpPr/>
          <p:nvPr/>
        </p:nvSpPr>
        <p:spPr>
          <a:xfrm>
            <a:off x="121913" y="2899265"/>
            <a:ext cx="1262264" cy="1033224"/>
          </a:xfrm>
          <a:prstGeom prst="rect">
            <a:avLst/>
          </a:prstGeom>
          <a:blipFill>
            <a:blip r:embed="rId7" cstate="print"/>
            <a:stretch>
              <a:fillRect/>
            </a:stretch>
          </a:blipFill>
        </p:spPr>
        <p:txBody>
          <a:bodyPr wrap="square" lIns="0" tIns="0" rIns="0" bIns="0" rtlCol="0"/>
          <a:lstStyle/>
          <a:p/>
        </p:txBody>
      </p:sp>
      <p:sp>
        <p:nvSpPr>
          <p:cNvPr id="69" name="object 69"/>
          <p:cNvSpPr/>
          <p:nvPr/>
        </p:nvSpPr>
        <p:spPr>
          <a:xfrm>
            <a:off x="2160287" y="5357148"/>
            <a:ext cx="475060" cy="737163"/>
          </a:xfrm>
          <a:prstGeom prst="rect">
            <a:avLst/>
          </a:prstGeom>
          <a:blipFill>
            <a:blip r:embed="rId1" cstate="print"/>
            <a:stretch>
              <a:fillRect/>
            </a:stretch>
          </a:blipFill>
        </p:spPr>
        <p:txBody>
          <a:bodyPr wrap="square" lIns="0" tIns="0" rIns="0" bIns="0" rtlCol="0"/>
          <a:lstStyle/>
          <a:p/>
        </p:txBody>
      </p:sp>
      <p:sp>
        <p:nvSpPr>
          <p:cNvPr id="70" name="object 70"/>
          <p:cNvSpPr/>
          <p:nvPr/>
        </p:nvSpPr>
        <p:spPr>
          <a:xfrm>
            <a:off x="1508575" y="3500491"/>
            <a:ext cx="281305" cy="13970"/>
          </a:xfrm>
          <a:custGeom>
            <a:avLst/>
            <a:gdLst/>
            <a:ahLst/>
            <a:cxnLst/>
            <a:rect l="l" t="t" r="r" b="b"/>
            <a:pathLst>
              <a:path w="281305" h="13970">
                <a:moveTo>
                  <a:pt x="281114" y="13643"/>
                </a:moveTo>
                <a:lnTo>
                  <a:pt x="10458" y="507"/>
                </a:lnTo>
                <a:lnTo>
                  <a:pt x="0" y="0"/>
                </a:lnTo>
              </a:path>
            </a:pathLst>
          </a:custGeom>
          <a:ln w="20941">
            <a:solidFill>
              <a:srgbClr val="000000"/>
            </a:solidFill>
          </a:ln>
        </p:spPr>
        <p:txBody>
          <a:bodyPr wrap="square" lIns="0" tIns="0" rIns="0" bIns="0" rtlCol="0"/>
          <a:lstStyle/>
          <a:p/>
        </p:txBody>
      </p:sp>
      <p:sp>
        <p:nvSpPr>
          <p:cNvPr id="71" name="object 71"/>
          <p:cNvSpPr/>
          <p:nvPr/>
        </p:nvSpPr>
        <p:spPr>
          <a:xfrm>
            <a:off x="1418632" y="3450798"/>
            <a:ext cx="102870" cy="100965"/>
          </a:xfrm>
          <a:custGeom>
            <a:avLst/>
            <a:gdLst/>
            <a:ahLst/>
            <a:cxnLst/>
            <a:rect l="l" t="t" r="r" b="b"/>
            <a:pathLst>
              <a:path w="102869" h="100964">
                <a:moveTo>
                  <a:pt x="102837" y="0"/>
                </a:moveTo>
                <a:lnTo>
                  <a:pt x="0" y="45328"/>
                </a:lnTo>
                <a:lnTo>
                  <a:pt x="97965" y="100402"/>
                </a:lnTo>
                <a:lnTo>
                  <a:pt x="102837" y="0"/>
                </a:lnTo>
                <a:close/>
              </a:path>
            </a:pathLst>
          </a:custGeom>
          <a:solidFill>
            <a:srgbClr val="000000"/>
          </a:solidFill>
        </p:spPr>
        <p:txBody>
          <a:bodyPr wrap="square" lIns="0" tIns="0" rIns="0" bIns="0" rtlCol="0"/>
          <a:lstStyle/>
          <a:p/>
        </p:txBody>
      </p:sp>
      <p:sp>
        <p:nvSpPr>
          <p:cNvPr id="72" name="object 72"/>
          <p:cNvSpPr/>
          <p:nvPr/>
        </p:nvSpPr>
        <p:spPr>
          <a:xfrm>
            <a:off x="1687628" y="4546536"/>
            <a:ext cx="219710" cy="219710"/>
          </a:xfrm>
          <a:custGeom>
            <a:avLst/>
            <a:gdLst/>
            <a:ahLst/>
            <a:cxnLst/>
            <a:rect l="l" t="t" r="r" b="b"/>
            <a:pathLst>
              <a:path w="219710" h="219710">
                <a:moveTo>
                  <a:pt x="219549" y="0"/>
                </a:moveTo>
                <a:lnTo>
                  <a:pt x="7404" y="212145"/>
                </a:lnTo>
                <a:lnTo>
                  <a:pt x="0" y="219549"/>
                </a:lnTo>
              </a:path>
            </a:pathLst>
          </a:custGeom>
          <a:ln w="20941">
            <a:solidFill>
              <a:srgbClr val="000000"/>
            </a:solidFill>
          </a:ln>
        </p:spPr>
        <p:txBody>
          <a:bodyPr wrap="square" lIns="0" tIns="0" rIns="0" bIns="0" rtlCol="0"/>
          <a:lstStyle/>
          <a:p/>
        </p:txBody>
      </p:sp>
      <p:sp>
        <p:nvSpPr>
          <p:cNvPr id="73" name="object 73"/>
          <p:cNvSpPr/>
          <p:nvPr/>
        </p:nvSpPr>
        <p:spPr>
          <a:xfrm>
            <a:off x="1623954" y="4723141"/>
            <a:ext cx="106680" cy="106680"/>
          </a:xfrm>
          <a:custGeom>
            <a:avLst/>
            <a:gdLst/>
            <a:ahLst/>
            <a:cxnLst/>
            <a:rect l="l" t="t" r="r" b="b"/>
            <a:pathLst>
              <a:path w="106680" h="106679">
                <a:moveTo>
                  <a:pt x="35539" y="0"/>
                </a:moveTo>
                <a:lnTo>
                  <a:pt x="0" y="106617"/>
                </a:lnTo>
                <a:lnTo>
                  <a:pt x="106617" y="71078"/>
                </a:lnTo>
                <a:lnTo>
                  <a:pt x="35539" y="0"/>
                </a:lnTo>
                <a:close/>
              </a:path>
            </a:pathLst>
          </a:custGeom>
          <a:solidFill>
            <a:srgbClr val="000000"/>
          </a:solidFill>
        </p:spPr>
        <p:txBody>
          <a:bodyPr wrap="square" lIns="0" tIns="0" rIns="0" bIns="0" rtlCol="0"/>
          <a:lstStyle/>
          <a:p/>
        </p:txBody>
      </p:sp>
      <p:sp>
        <p:nvSpPr>
          <p:cNvPr id="74" name="object 74"/>
          <p:cNvSpPr/>
          <p:nvPr/>
        </p:nvSpPr>
        <p:spPr>
          <a:xfrm>
            <a:off x="2412635" y="4681716"/>
            <a:ext cx="0" cy="589280"/>
          </a:xfrm>
          <a:custGeom>
            <a:avLst/>
            <a:gdLst/>
            <a:ahLst/>
            <a:cxnLst/>
            <a:rect l="l" t="t" r="r" b="b"/>
            <a:pathLst>
              <a:path h="589279">
                <a:moveTo>
                  <a:pt x="0" y="0"/>
                </a:moveTo>
                <a:lnTo>
                  <a:pt x="0" y="588795"/>
                </a:lnTo>
              </a:path>
            </a:pathLst>
          </a:custGeom>
          <a:ln w="20941">
            <a:solidFill>
              <a:srgbClr val="000000"/>
            </a:solidFill>
          </a:ln>
        </p:spPr>
        <p:txBody>
          <a:bodyPr wrap="square" lIns="0" tIns="0" rIns="0" bIns="0" rtlCol="0"/>
          <a:lstStyle/>
          <a:p/>
        </p:txBody>
      </p:sp>
      <p:sp>
        <p:nvSpPr>
          <p:cNvPr id="75" name="object 75"/>
          <p:cNvSpPr/>
          <p:nvPr/>
        </p:nvSpPr>
        <p:spPr>
          <a:xfrm>
            <a:off x="2362375" y="5260040"/>
            <a:ext cx="100965" cy="100965"/>
          </a:xfrm>
          <a:custGeom>
            <a:avLst/>
            <a:gdLst/>
            <a:ahLst/>
            <a:cxnLst/>
            <a:rect l="l" t="t" r="r" b="b"/>
            <a:pathLst>
              <a:path w="100964" h="100964">
                <a:moveTo>
                  <a:pt x="100520" y="0"/>
                </a:moveTo>
                <a:lnTo>
                  <a:pt x="0" y="0"/>
                </a:lnTo>
                <a:lnTo>
                  <a:pt x="50260" y="100520"/>
                </a:lnTo>
                <a:lnTo>
                  <a:pt x="100520" y="0"/>
                </a:lnTo>
                <a:close/>
              </a:path>
            </a:pathLst>
          </a:custGeom>
          <a:solidFill>
            <a:srgbClr val="000000"/>
          </a:solidFill>
        </p:spPr>
        <p:txBody>
          <a:bodyPr wrap="square" lIns="0" tIns="0" rIns="0" bIns="0" rtlCol="0"/>
          <a:lstStyle/>
          <a:p/>
        </p:txBody>
      </p:sp>
      <p:sp>
        <p:nvSpPr>
          <p:cNvPr id="76" name="object 76"/>
          <p:cNvSpPr/>
          <p:nvPr/>
        </p:nvSpPr>
        <p:spPr>
          <a:xfrm>
            <a:off x="14148773" y="9671007"/>
            <a:ext cx="678845" cy="678845"/>
          </a:xfrm>
          <a:prstGeom prst="rect">
            <a:avLst/>
          </a:prstGeom>
          <a:blipFill>
            <a:blip r:embed="rId8" cstate="print"/>
            <a:stretch>
              <a:fillRect/>
            </a:stretch>
          </a:blipFill>
        </p:spPr>
        <p:txBody>
          <a:bodyPr wrap="square" lIns="0" tIns="0" rIns="0" bIns="0" rtlCol="0"/>
          <a:lstStyle/>
          <a:p/>
        </p:txBody>
      </p:sp>
      <p:sp>
        <p:nvSpPr>
          <p:cNvPr id="77" name="object 77"/>
          <p:cNvSpPr txBox="1">
            <a:spLocks noGrp="1"/>
          </p:cNvSpPr>
          <p:nvPr>
            <p:ph type="sldNum" sz="quarter" idx="7"/>
          </p:nvPr>
        </p:nvSpPr>
        <p:spPr>
          <a:prstGeom prst="rect">
            <a:avLst/>
          </a:prstGeom>
        </p:spPr>
        <p:txBody>
          <a:bodyPr vert="horz" wrap="square" lIns="0" tIns="7620" rIns="0" bIns="0" rtlCol="0">
            <a:spAutoFit/>
          </a:bodyPr>
          <a:lstStyle/>
          <a:p>
            <a:pPr marL="25400">
              <a:lnSpc>
                <a:spcPct val="100000"/>
              </a:lnSpc>
              <a:spcBef>
                <a:spcPts val="60"/>
              </a:spcBef>
            </a:pPr>
            <a:r>
              <a:rPr spc="15" dirty="0"/>
              <a:t>7</a:t>
            </a:r>
            <a:endParaRPr spc="15"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71441" y="489902"/>
            <a:ext cx="10170795" cy="1494155"/>
          </a:xfrm>
          <a:prstGeom prst="rect">
            <a:avLst/>
          </a:prstGeom>
        </p:spPr>
        <p:txBody>
          <a:bodyPr vert="horz" wrap="square" lIns="0" tIns="17145" rIns="0" bIns="0" rtlCol="0">
            <a:spAutoFit/>
          </a:bodyPr>
          <a:lstStyle/>
          <a:p>
            <a:pPr marL="12700">
              <a:lnSpc>
                <a:spcPct val="100000"/>
              </a:lnSpc>
              <a:spcBef>
                <a:spcPts val="135"/>
              </a:spcBef>
            </a:pPr>
            <a:r>
              <a:rPr sz="9600" spc="245" dirty="0">
                <a:solidFill>
                  <a:schemeClr val="tx1"/>
                </a:solidFill>
                <a:effectLst>
                  <a:outerShdw blurRad="38100" dist="19050" dir="2700000" algn="tl" rotWithShape="0">
                    <a:schemeClr val="dk1">
                      <a:alpha val="40000"/>
                    </a:schemeClr>
                  </a:outerShdw>
                </a:effectLst>
              </a:rPr>
              <a:t>Packet</a:t>
            </a:r>
            <a:r>
              <a:rPr sz="9600" spc="-40" dirty="0">
                <a:solidFill>
                  <a:schemeClr val="tx1"/>
                </a:solidFill>
                <a:effectLst>
                  <a:outerShdw blurRad="38100" dist="19050" dir="2700000" algn="tl" rotWithShape="0">
                    <a:schemeClr val="dk1">
                      <a:alpha val="40000"/>
                    </a:schemeClr>
                  </a:outerShdw>
                </a:effectLst>
              </a:rPr>
              <a:t> </a:t>
            </a:r>
            <a:r>
              <a:rPr sz="9600" spc="215" dirty="0">
                <a:solidFill>
                  <a:schemeClr val="tx1"/>
                </a:solidFill>
                <a:effectLst>
                  <a:outerShdw blurRad="38100" dist="19050" dir="2700000" algn="tl" rotWithShape="0">
                    <a:schemeClr val="dk1">
                      <a:alpha val="40000"/>
                    </a:schemeClr>
                  </a:outerShdw>
                </a:effectLst>
              </a:rPr>
              <a:t>Scheduling</a:t>
            </a:r>
            <a:endParaRPr sz="9600" spc="215" dirty="0">
              <a:solidFill>
                <a:schemeClr val="tx1"/>
              </a:solidFill>
              <a:effectLst>
                <a:outerShdw blurRad="38100" dist="19050" dir="2700000" algn="tl" rotWithShape="0">
                  <a:schemeClr val="dk1">
                    <a:alpha val="40000"/>
                  </a:schemeClr>
                </a:outerShdw>
              </a:effectLst>
            </a:endParaRPr>
          </a:p>
        </p:txBody>
      </p:sp>
      <p:sp>
        <p:nvSpPr>
          <p:cNvPr id="3" name="object 3"/>
          <p:cNvSpPr txBox="1"/>
          <p:nvPr/>
        </p:nvSpPr>
        <p:spPr>
          <a:xfrm>
            <a:off x="1421811" y="2624183"/>
            <a:ext cx="14754225" cy="7606030"/>
          </a:xfrm>
          <a:prstGeom prst="rect">
            <a:avLst/>
          </a:prstGeom>
        </p:spPr>
        <p:txBody>
          <a:bodyPr vert="horz" wrap="square" lIns="0" tIns="11430" rIns="0" bIns="0" rtlCol="0">
            <a:spAutoFit/>
          </a:bodyPr>
          <a:lstStyle/>
          <a:p>
            <a:pPr marL="661670" marR="5080" indent="-649605">
              <a:lnSpc>
                <a:spcPct val="101000"/>
              </a:lnSpc>
              <a:spcBef>
                <a:spcPts val="90"/>
              </a:spcBef>
              <a:buSzPct val="126000"/>
              <a:buChar char="•"/>
              <a:tabLst>
                <a:tab pos="661670" algn="l"/>
                <a:tab pos="662305" algn="l"/>
              </a:tabLst>
            </a:pPr>
            <a:r>
              <a:rPr sz="4850" spc="35" dirty="0">
                <a:latin typeface="Arial" panose="020B0604020202020204"/>
                <a:cs typeface="Arial" panose="020B0604020202020204"/>
              </a:rPr>
              <a:t>Scheduling </a:t>
            </a:r>
            <a:r>
              <a:rPr sz="4850" spc="30" dirty="0">
                <a:latin typeface="Arial" panose="020B0604020202020204"/>
                <a:cs typeface="Arial" panose="020B0604020202020204"/>
              </a:rPr>
              <a:t>determines </a:t>
            </a:r>
            <a:r>
              <a:rPr sz="4850" spc="40" dirty="0">
                <a:latin typeface="Arial" panose="020B0604020202020204"/>
                <a:cs typeface="Arial" panose="020B0604020202020204"/>
              </a:rPr>
              <a:t>the </a:t>
            </a:r>
            <a:r>
              <a:rPr sz="4850" spc="-15" dirty="0">
                <a:latin typeface="Arial" panose="020B0604020202020204"/>
                <a:cs typeface="Arial" panose="020B0604020202020204"/>
              </a:rPr>
              <a:t>relative </a:t>
            </a:r>
            <a:r>
              <a:rPr sz="4850" spc="30" dirty="0">
                <a:latin typeface="Arial" panose="020B0604020202020204"/>
                <a:cs typeface="Arial" panose="020B0604020202020204"/>
              </a:rPr>
              <a:t>ordering </a:t>
            </a:r>
            <a:r>
              <a:rPr sz="4850" spc="-35" dirty="0">
                <a:latin typeface="Arial" panose="020B0604020202020204"/>
                <a:cs typeface="Arial" panose="020B0604020202020204"/>
              </a:rPr>
              <a:t>as </a:t>
            </a:r>
            <a:r>
              <a:rPr sz="4850" spc="30" dirty="0">
                <a:latin typeface="Arial" panose="020B0604020202020204"/>
                <a:cs typeface="Arial" panose="020B0604020202020204"/>
              </a:rPr>
              <a:t>well  </a:t>
            </a:r>
            <a:r>
              <a:rPr sz="4850" spc="-35" dirty="0">
                <a:latin typeface="Arial" panose="020B0604020202020204"/>
                <a:cs typeface="Arial" panose="020B0604020202020204"/>
              </a:rPr>
              <a:t>as </a:t>
            </a:r>
            <a:r>
              <a:rPr sz="4850" spc="35" dirty="0">
                <a:latin typeface="Arial" panose="020B0604020202020204"/>
                <a:cs typeface="Arial" panose="020B0604020202020204"/>
              </a:rPr>
              <a:t>transmission </a:t>
            </a:r>
            <a:r>
              <a:rPr sz="4850" spc="55" dirty="0">
                <a:latin typeface="Arial" panose="020B0604020202020204"/>
                <a:cs typeface="Arial" panose="020B0604020202020204"/>
              </a:rPr>
              <a:t>time </a:t>
            </a:r>
            <a:r>
              <a:rPr sz="4850" spc="95" dirty="0">
                <a:latin typeface="Arial" panose="020B0604020202020204"/>
                <a:cs typeface="Arial" panose="020B0604020202020204"/>
              </a:rPr>
              <a:t>of </a:t>
            </a:r>
            <a:r>
              <a:rPr sz="4850" spc="75" dirty="0">
                <a:latin typeface="Arial" panose="020B0604020202020204"/>
                <a:cs typeface="Arial" panose="020B0604020202020204"/>
              </a:rPr>
              <a:t>packets </a:t>
            </a:r>
            <a:r>
              <a:rPr sz="4850" spc="10" dirty="0">
                <a:latin typeface="Arial" panose="020B0604020202020204"/>
                <a:cs typeface="Arial" panose="020B0604020202020204"/>
              </a:rPr>
              <a:t>in </a:t>
            </a:r>
            <a:r>
              <a:rPr sz="4850" spc="-80" dirty="0">
                <a:latin typeface="Arial" panose="020B0604020202020204"/>
                <a:cs typeface="Arial" panose="020B0604020202020204"/>
              </a:rPr>
              <a:t>a </a:t>
            </a:r>
            <a:r>
              <a:rPr sz="4850" spc="35" dirty="0">
                <a:latin typeface="Arial" panose="020B0604020202020204"/>
                <a:cs typeface="Arial" panose="020B0604020202020204"/>
              </a:rPr>
              <a:t>queuing </a:t>
            </a:r>
            <a:r>
              <a:rPr sz="4850" spc="55" dirty="0">
                <a:latin typeface="Arial" panose="020B0604020202020204"/>
                <a:cs typeface="Arial" panose="020B0604020202020204"/>
              </a:rPr>
              <a:t>data  </a:t>
            </a:r>
            <a:r>
              <a:rPr sz="4850" spc="50" dirty="0">
                <a:latin typeface="Arial" panose="020B0604020202020204"/>
                <a:cs typeface="Arial" panose="020B0604020202020204"/>
              </a:rPr>
              <a:t>structure </a:t>
            </a:r>
            <a:r>
              <a:rPr sz="4850" spc="100" dirty="0">
                <a:latin typeface="Arial" panose="020B0604020202020204"/>
                <a:cs typeface="Arial" panose="020B0604020202020204"/>
              </a:rPr>
              <a:t>with </a:t>
            </a:r>
            <a:r>
              <a:rPr sz="4850" spc="50" dirty="0">
                <a:latin typeface="Arial" panose="020B0604020202020204"/>
                <a:cs typeface="Arial" panose="020B0604020202020204"/>
              </a:rPr>
              <a:t>respect </a:t>
            </a:r>
            <a:r>
              <a:rPr sz="4850" spc="145" dirty="0">
                <a:latin typeface="Arial" panose="020B0604020202020204"/>
                <a:cs typeface="Arial" panose="020B0604020202020204"/>
              </a:rPr>
              <a:t>to </a:t>
            </a:r>
            <a:r>
              <a:rPr sz="4850" spc="40" dirty="0">
                <a:latin typeface="Arial" panose="020B0604020202020204"/>
                <a:cs typeface="Arial" panose="020B0604020202020204"/>
              </a:rPr>
              <a:t>some </a:t>
            </a:r>
            <a:r>
              <a:rPr sz="4850" spc="25" dirty="0">
                <a:latin typeface="Arial" panose="020B0604020202020204"/>
                <a:cs typeface="Arial" panose="020B0604020202020204"/>
              </a:rPr>
              <a:t>ranking</a:t>
            </a:r>
            <a:r>
              <a:rPr sz="4850" spc="-370" dirty="0">
                <a:latin typeface="Arial" panose="020B0604020202020204"/>
                <a:cs typeface="Arial" panose="020B0604020202020204"/>
              </a:rPr>
              <a:t> </a:t>
            </a:r>
            <a:r>
              <a:rPr sz="4850" spc="75" dirty="0">
                <a:latin typeface="Arial" panose="020B0604020202020204"/>
                <a:cs typeface="Arial" panose="020B0604020202020204"/>
              </a:rPr>
              <a:t>function</a:t>
            </a:r>
            <a:endParaRPr sz="4850">
              <a:latin typeface="Arial" panose="020B0604020202020204"/>
              <a:cs typeface="Arial" panose="020B0604020202020204"/>
            </a:endParaRPr>
          </a:p>
          <a:p>
            <a:pPr marL="661670" marR="978535" indent="-649605">
              <a:lnSpc>
                <a:spcPct val="101000"/>
              </a:lnSpc>
              <a:spcBef>
                <a:spcPts val="4700"/>
              </a:spcBef>
              <a:buSzPct val="126000"/>
              <a:buChar char="•"/>
              <a:tabLst>
                <a:tab pos="661670" algn="l"/>
                <a:tab pos="662305" algn="l"/>
              </a:tabLst>
            </a:pPr>
            <a:r>
              <a:rPr sz="4850" spc="40" dirty="0">
                <a:latin typeface="Arial" panose="020B0604020202020204"/>
                <a:cs typeface="Arial" panose="020B0604020202020204"/>
              </a:rPr>
              <a:t>Packet </a:t>
            </a:r>
            <a:r>
              <a:rPr sz="4850" spc="45" dirty="0">
                <a:latin typeface="Arial" panose="020B0604020202020204"/>
                <a:cs typeface="Arial" panose="020B0604020202020204"/>
              </a:rPr>
              <a:t>scheduling </a:t>
            </a:r>
            <a:r>
              <a:rPr sz="4850" spc="50" dirty="0">
                <a:latin typeface="Arial" panose="020B0604020202020204"/>
                <a:cs typeface="Arial" panose="020B0604020202020204"/>
              </a:rPr>
              <a:t>implements </a:t>
            </a:r>
            <a:r>
              <a:rPr sz="4850" spc="55" dirty="0">
                <a:latin typeface="Arial" panose="020B0604020202020204"/>
                <a:cs typeface="Arial" panose="020B0604020202020204"/>
              </a:rPr>
              <a:t>policies </a:t>
            </a:r>
            <a:r>
              <a:rPr sz="4850" spc="145" dirty="0">
                <a:latin typeface="Arial" panose="020B0604020202020204"/>
                <a:cs typeface="Arial" panose="020B0604020202020204"/>
              </a:rPr>
              <a:t>to</a:t>
            </a:r>
            <a:r>
              <a:rPr sz="4850" spc="-180" dirty="0">
                <a:latin typeface="Arial" panose="020B0604020202020204"/>
                <a:cs typeface="Arial" panose="020B0604020202020204"/>
              </a:rPr>
              <a:t> </a:t>
            </a:r>
            <a:r>
              <a:rPr sz="4850" spc="10" dirty="0">
                <a:latin typeface="Arial" panose="020B0604020202020204"/>
                <a:cs typeface="Arial" panose="020B0604020202020204"/>
              </a:rPr>
              <a:t>solve  </a:t>
            </a:r>
            <a:r>
              <a:rPr sz="4850" spc="55" dirty="0">
                <a:latin typeface="Arial" panose="020B0604020202020204"/>
                <a:cs typeface="Arial" panose="020B0604020202020204"/>
              </a:rPr>
              <a:t>such</a:t>
            </a:r>
            <a:r>
              <a:rPr sz="4850" dirty="0">
                <a:latin typeface="Arial" panose="020B0604020202020204"/>
                <a:cs typeface="Arial" panose="020B0604020202020204"/>
              </a:rPr>
              <a:t> </a:t>
            </a:r>
            <a:r>
              <a:rPr sz="4850" spc="55" dirty="0">
                <a:latin typeface="Arial" panose="020B0604020202020204"/>
                <a:cs typeface="Arial" panose="020B0604020202020204"/>
              </a:rPr>
              <a:t>problems</a:t>
            </a:r>
            <a:endParaRPr sz="4850">
              <a:latin typeface="Arial" panose="020B0604020202020204"/>
              <a:cs typeface="Arial" panose="020B0604020202020204"/>
            </a:endParaRPr>
          </a:p>
          <a:p>
            <a:pPr marL="1184910" lvl="1" indent="-649605">
              <a:lnSpc>
                <a:spcPct val="100000"/>
              </a:lnSpc>
              <a:spcBef>
                <a:spcPts val="2675"/>
              </a:spcBef>
              <a:buSzPct val="126000"/>
              <a:buChar char="•"/>
              <a:tabLst>
                <a:tab pos="1184910" algn="l"/>
                <a:tab pos="1185545" algn="l"/>
              </a:tabLst>
            </a:pPr>
            <a:r>
              <a:rPr sz="4850" spc="-50" dirty="0">
                <a:latin typeface="Arial" panose="020B0604020202020204"/>
                <a:cs typeface="Arial" panose="020B0604020202020204"/>
              </a:rPr>
              <a:t>Traﬃc</a:t>
            </a:r>
            <a:r>
              <a:rPr sz="4850" dirty="0">
                <a:latin typeface="Arial" panose="020B0604020202020204"/>
                <a:cs typeface="Arial" panose="020B0604020202020204"/>
              </a:rPr>
              <a:t> </a:t>
            </a:r>
            <a:r>
              <a:rPr sz="4850" spc="30" dirty="0">
                <a:latin typeface="Arial" panose="020B0604020202020204"/>
                <a:cs typeface="Arial" panose="020B0604020202020204"/>
              </a:rPr>
              <a:t>Isolation</a:t>
            </a:r>
            <a:endParaRPr sz="4850">
              <a:latin typeface="Arial" panose="020B0604020202020204"/>
              <a:cs typeface="Arial" panose="020B0604020202020204"/>
            </a:endParaRPr>
          </a:p>
          <a:p>
            <a:pPr marL="1184910" lvl="1" indent="-649605">
              <a:lnSpc>
                <a:spcPct val="100000"/>
              </a:lnSpc>
              <a:spcBef>
                <a:spcPts val="2670"/>
              </a:spcBef>
              <a:buSzPct val="126000"/>
              <a:buChar char="•"/>
              <a:tabLst>
                <a:tab pos="1184910" algn="l"/>
                <a:tab pos="1185545" algn="l"/>
              </a:tabLst>
            </a:pPr>
            <a:r>
              <a:rPr sz="4850" spc="35" dirty="0">
                <a:latin typeface="Arial" panose="020B0604020202020204"/>
                <a:cs typeface="Arial" panose="020B0604020202020204"/>
              </a:rPr>
              <a:t>Flow </a:t>
            </a:r>
            <a:r>
              <a:rPr sz="4850" spc="65" dirty="0">
                <a:latin typeface="Arial" panose="020B0604020202020204"/>
                <a:cs typeface="Arial" panose="020B0604020202020204"/>
              </a:rPr>
              <a:t>Completion </a:t>
            </a:r>
            <a:r>
              <a:rPr sz="4850" spc="-30" dirty="0">
                <a:latin typeface="Arial" panose="020B0604020202020204"/>
                <a:cs typeface="Arial" panose="020B0604020202020204"/>
              </a:rPr>
              <a:t>Time</a:t>
            </a:r>
            <a:r>
              <a:rPr sz="4850" spc="-95" dirty="0">
                <a:latin typeface="Arial" panose="020B0604020202020204"/>
                <a:cs typeface="Arial" panose="020B0604020202020204"/>
              </a:rPr>
              <a:t> </a:t>
            </a:r>
            <a:r>
              <a:rPr sz="4850" spc="50" dirty="0">
                <a:latin typeface="Arial" panose="020B0604020202020204"/>
                <a:cs typeface="Arial" panose="020B0604020202020204"/>
              </a:rPr>
              <a:t>Optimization</a:t>
            </a:r>
            <a:endParaRPr sz="4850">
              <a:latin typeface="Arial" panose="020B0604020202020204"/>
              <a:cs typeface="Arial" panose="020B0604020202020204"/>
            </a:endParaRPr>
          </a:p>
          <a:p>
            <a:pPr marL="1184910" lvl="1" indent="-649605">
              <a:lnSpc>
                <a:spcPct val="100000"/>
              </a:lnSpc>
              <a:spcBef>
                <a:spcPts val="2670"/>
              </a:spcBef>
              <a:buSzPct val="126000"/>
              <a:buChar char="•"/>
              <a:tabLst>
                <a:tab pos="1184910" algn="l"/>
                <a:tab pos="1185545" algn="l"/>
              </a:tabLst>
            </a:pPr>
            <a:r>
              <a:rPr sz="4850" spc="45" dirty="0">
                <a:latin typeface="Arial" panose="020B0604020202020204"/>
                <a:cs typeface="Arial" panose="020B0604020202020204"/>
              </a:rPr>
              <a:t>Congestion</a:t>
            </a:r>
            <a:r>
              <a:rPr sz="4850" dirty="0">
                <a:latin typeface="Arial" panose="020B0604020202020204"/>
                <a:cs typeface="Arial" panose="020B0604020202020204"/>
              </a:rPr>
              <a:t> </a:t>
            </a:r>
            <a:r>
              <a:rPr sz="4850" spc="50" dirty="0">
                <a:latin typeface="Arial" panose="020B0604020202020204"/>
                <a:cs typeface="Arial" panose="020B0604020202020204"/>
              </a:rPr>
              <a:t>Control</a:t>
            </a:r>
            <a:endParaRPr sz="4850">
              <a:latin typeface="Arial" panose="020B0604020202020204"/>
              <a:cs typeface="Arial" panose="020B0604020202020204"/>
            </a:endParaRPr>
          </a:p>
        </p:txBody>
      </p:sp>
      <p:sp>
        <p:nvSpPr>
          <p:cNvPr id="4" name="object 4"/>
          <p:cNvSpPr/>
          <p:nvPr/>
        </p:nvSpPr>
        <p:spPr>
          <a:xfrm>
            <a:off x="16227987" y="2440280"/>
            <a:ext cx="3643868" cy="3643868"/>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12903048" y="7137453"/>
            <a:ext cx="1979062" cy="1403552"/>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5154036" y="7025662"/>
            <a:ext cx="1906584" cy="1726977"/>
          </a:xfrm>
          <a:prstGeom prst="rect">
            <a:avLst/>
          </a:prstGeom>
          <a:blipFill>
            <a:blip r:embed="rId3" cstate="print"/>
            <a:stretch>
              <a:fillRect/>
            </a:stretch>
          </a:blipFill>
        </p:spPr>
        <p:txBody>
          <a:bodyPr wrap="square" lIns="0" tIns="0" rIns="0" bIns="0" rtlCol="0"/>
          <a:lstStyle/>
          <a:p/>
        </p:txBody>
      </p:sp>
      <p:sp>
        <p:nvSpPr>
          <p:cNvPr id="7" name="object 7"/>
          <p:cNvSpPr/>
          <p:nvPr/>
        </p:nvSpPr>
        <p:spPr>
          <a:xfrm>
            <a:off x="17353739" y="7121925"/>
            <a:ext cx="2003467" cy="1537059"/>
          </a:xfrm>
          <a:prstGeom prst="rect">
            <a:avLst/>
          </a:prstGeom>
          <a:blipFill>
            <a:blip r:embed="rId4" cstate="print"/>
            <a:stretch>
              <a:fillRect/>
            </a:stretch>
          </a:blipFill>
        </p:spPr>
        <p:txBody>
          <a:bodyPr wrap="square" lIns="0" tIns="0" rIns="0" bIns="0" rtlCol="0"/>
          <a:lstStyle/>
          <a:p/>
        </p:txBody>
      </p:sp>
      <p:sp>
        <p:nvSpPr>
          <p:cNvPr id="8" name="object 8"/>
          <p:cNvSpPr/>
          <p:nvPr/>
        </p:nvSpPr>
        <p:spPr>
          <a:xfrm>
            <a:off x="12749276" y="7574587"/>
            <a:ext cx="2367484" cy="1807844"/>
          </a:xfrm>
          <a:prstGeom prst="rect">
            <a:avLst/>
          </a:prstGeom>
          <a:blipFill>
            <a:blip r:embed="rId5" cstate="print"/>
            <a:stretch>
              <a:fillRect/>
            </a:stretch>
          </a:blipFill>
        </p:spPr>
        <p:txBody>
          <a:bodyPr wrap="square" lIns="0" tIns="0" rIns="0" bIns="0" rtlCol="0"/>
          <a:lstStyle/>
          <a:p/>
        </p:txBody>
      </p:sp>
      <p:sp>
        <p:nvSpPr>
          <p:cNvPr id="9" name="object 9"/>
          <p:cNvSpPr/>
          <p:nvPr/>
        </p:nvSpPr>
        <p:spPr>
          <a:xfrm>
            <a:off x="15133665" y="7598180"/>
            <a:ext cx="2128905" cy="1478336"/>
          </a:xfrm>
          <a:prstGeom prst="rect">
            <a:avLst/>
          </a:prstGeom>
          <a:blipFill>
            <a:blip r:embed="rId6" cstate="print"/>
            <a:stretch>
              <a:fillRect/>
            </a:stretch>
          </a:blipFill>
        </p:spPr>
        <p:txBody>
          <a:bodyPr wrap="square" lIns="0" tIns="0" rIns="0" bIns="0" rtlCol="0"/>
          <a:lstStyle/>
          <a:p/>
        </p:txBody>
      </p:sp>
      <p:sp>
        <p:nvSpPr>
          <p:cNvPr id="10" name="object 10"/>
          <p:cNvSpPr/>
          <p:nvPr/>
        </p:nvSpPr>
        <p:spPr>
          <a:xfrm>
            <a:off x="17227119" y="7598407"/>
            <a:ext cx="2269527" cy="1760204"/>
          </a:xfrm>
          <a:prstGeom prst="rect">
            <a:avLst/>
          </a:prstGeom>
          <a:blipFill>
            <a:blip r:embed="rId7" cstate="print"/>
            <a:stretch>
              <a:fillRect/>
            </a:stretch>
          </a:blipFill>
        </p:spPr>
        <p:txBody>
          <a:bodyPr wrap="square" lIns="0" tIns="0" rIns="0" bIns="0" rtlCol="0"/>
          <a:lstStyle/>
          <a:p/>
        </p:txBody>
      </p:sp>
      <p:sp>
        <p:nvSpPr>
          <p:cNvPr id="11" name="object 11"/>
          <p:cNvSpPr/>
          <p:nvPr/>
        </p:nvSpPr>
        <p:spPr>
          <a:xfrm>
            <a:off x="12686954" y="8013970"/>
            <a:ext cx="2492123" cy="1786522"/>
          </a:xfrm>
          <a:prstGeom prst="rect">
            <a:avLst/>
          </a:prstGeom>
          <a:blipFill>
            <a:blip r:embed="rId8" cstate="print"/>
            <a:stretch>
              <a:fillRect/>
            </a:stretch>
          </a:blipFill>
        </p:spPr>
        <p:txBody>
          <a:bodyPr wrap="square" lIns="0" tIns="0" rIns="0" bIns="0" rtlCol="0"/>
          <a:lstStyle/>
          <a:p/>
        </p:txBody>
      </p:sp>
      <p:sp>
        <p:nvSpPr>
          <p:cNvPr id="12" name="object 12"/>
          <p:cNvSpPr/>
          <p:nvPr/>
        </p:nvSpPr>
        <p:spPr>
          <a:xfrm>
            <a:off x="15044819" y="8151815"/>
            <a:ext cx="2492123" cy="1977979"/>
          </a:xfrm>
          <a:prstGeom prst="rect">
            <a:avLst/>
          </a:prstGeom>
          <a:blipFill>
            <a:blip r:embed="rId9" cstate="print"/>
            <a:stretch>
              <a:fillRect/>
            </a:stretch>
          </a:blipFill>
        </p:spPr>
        <p:txBody>
          <a:bodyPr wrap="square" lIns="0" tIns="0" rIns="0" bIns="0" rtlCol="0"/>
          <a:lstStyle/>
          <a:p/>
        </p:txBody>
      </p:sp>
      <p:sp>
        <p:nvSpPr>
          <p:cNvPr id="13" name="object 13"/>
          <p:cNvSpPr/>
          <p:nvPr/>
        </p:nvSpPr>
        <p:spPr>
          <a:xfrm>
            <a:off x="17430077" y="8132974"/>
            <a:ext cx="2184804" cy="1368293"/>
          </a:xfrm>
          <a:prstGeom prst="rect">
            <a:avLst/>
          </a:prstGeom>
          <a:blipFill>
            <a:blip r:embed="rId10" cstate="print"/>
            <a:stretch>
              <a:fillRect/>
            </a:stretch>
          </a:blipFill>
        </p:spPr>
        <p:txBody>
          <a:bodyPr wrap="square" lIns="0" tIns="0" rIns="0" bIns="0" rtlCol="0"/>
          <a:lstStyle/>
          <a:p/>
        </p:txBody>
      </p:sp>
      <p:sp>
        <p:nvSpPr>
          <p:cNvPr id="14" name="object 14"/>
          <p:cNvSpPr/>
          <p:nvPr/>
        </p:nvSpPr>
        <p:spPr>
          <a:xfrm>
            <a:off x="14943901" y="8722473"/>
            <a:ext cx="2737729" cy="1952645"/>
          </a:xfrm>
          <a:prstGeom prst="rect">
            <a:avLst/>
          </a:prstGeom>
          <a:blipFill>
            <a:blip r:embed="rId11" cstate="print"/>
            <a:stretch>
              <a:fillRect/>
            </a:stretch>
          </a:blipFill>
        </p:spPr>
        <p:txBody>
          <a:bodyPr wrap="square" lIns="0" tIns="0" rIns="0" bIns="0" rtlCol="0"/>
          <a:lstStyle/>
          <a:p/>
        </p:txBody>
      </p:sp>
      <p:sp>
        <p:nvSpPr>
          <p:cNvPr id="15" name="object 15"/>
          <p:cNvSpPr/>
          <p:nvPr/>
        </p:nvSpPr>
        <p:spPr>
          <a:xfrm>
            <a:off x="17675304" y="8768179"/>
            <a:ext cx="2313136" cy="1861232"/>
          </a:xfrm>
          <a:prstGeom prst="rect">
            <a:avLst/>
          </a:prstGeom>
          <a:blipFill>
            <a:blip r:embed="rId12" cstate="print"/>
            <a:stretch>
              <a:fillRect/>
            </a:stretch>
          </a:blipFill>
        </p:spPr>
        <p:txBody>
          <a:bodyPr wrap="square" lIns="0" tIns="0" rIns="0" bIns="0" rtlCol="0"/>
          <a:lstStyle/>
          <a:p/>
        </p:txBody>
      </p:sp>
      <p:sp>
        <p:nvSpPr>
          <p:cNvPr id="16" name="object 16"/>
          <p:cNvSpPr/>
          <p:nvPr/>
        </p:nvSpPr>
        <p:spPr>
          <a:xfrm>
            <a:off x="12820028" y="8750286"/>
            <a:ext cx="2163656" cy="1897018"/>
          </a:xfrm>
          <a:prstGeom prst="rect">
            <a:avLst/>
          </a:prstGeom>
          <a:blipFill>
            <a:blip r:embed="rId13" cstate="print"/>
            <a:stretch>
              <a:fillRect/>
            </a:stretch>
          </a:blipFill>
        </p:spPr>
        <p:txBody>
          <a:bodyPr wrap="square" lIns="0" tIns="0" rIns="0" bIns="0" rtlCol="0"/>
          <a:lstStyle/>
          <a:p/>
        </p:txBody>
      </p:sp>
      <p:sp>
        <p:nvSpPr>
          <p:cNvPr id="17" name="object 17"/>
          <p:cNvSpPr txBox="1">
            <a:spLocks noGrp="1"/>
          </p:cNvSpPr>
          <p:nvPr>
            <p:ph type="sldNum" sz="quarter" idx="7"/>
          </p:nvPr>
        </p:nvSpPr>
        <p:spPr>
          <a:prstGeom prst="rect">
            <a:avLst/>
          </a:prstGeom>
        </p:spPr>
        <p:txBody>
          <a:bodyPr vert="horz" wrap="square" lIns="0" tIns="7620" rIns="0" bIns="0" rtlCol="0">
            <a:spAutoFit/>
          </a:bodyPr>
          <a:lstStyle/>
          <a:p>
            <a:pPr marL="25400">
              <a:lnSpc>
                <a:spcPct val="100000"/>
              </a:lnSpc>
              <a:spcBef>
                <a:spcPts val="60"/>
              </a:spcBef>
            </a:pPr>
            <a:r>
              <a:rPr spc="15" dirty="0"/>
              <a:t>8</a:t>
            </a:r>
            <a:endParaRPr spc="15"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05205" y="452374"/>
            <a:ext cx="18093690" cy="1494155"/>
          </a:xfrm>
          <a:prstGeom prst="rect">
            <a:avLst/>
          </a:prstGeom>
        </p:spPr>
        <p:txBody>
          <a:bodyPr vert="horz" wrap="square" lIns="0" tIns="17145" rIns="0" bIns="0" rtlCol="0">
            <a:spAutoFit/>
          </a:bodyPr>
          <a:lstStyle/>
          <a:p>
            <a:pPr marL="20955" algn="ctr">
              <a:lnSpc>
                <a:spcPct val="100000"/>
              </a:lnSpc>
              <a:spcBef>
                <a:spcPts val="135"/>
              </a:spcBef>
            </a:pPr>
            <a:r>
              <a:rPr sz="9600" spc="185" dirty="0"/>
              <a:t>Scheduler</a:t>
            </a:r>
            <a:r>
              <a:rPr sz="9600" spc="-50" dirty="0"/>
              <a:t> </a:t>
            </a:r>
            <a:r>
              <a:rPr sz="9600" spc="245" dirty="0"/>
              <a:t>Implementation</a:t>
            </a:r>
            <a:endParaRPr sz="9600" spc="245" dirty="0"/>
          </a:p>
        </p:txBody>
      </p:sp>
      <p:sp>
        <p:nvSpPr>
          <p:cNvPr id="3" name="object 3"/>
          <p:cNvSpPr txBox="1"/>
          <p:nvPr/>
        </p:nvSpPr>
        <p:spPr>
          <a:xfrm>
            <a:off x="1421811" y="2428841"/>
            <a:ext cx="13953490" cy="7639684"/>
          </a:xfrm>
          <a:prstGeom prst="rect">
            <a:avLst/>
          </a:prstGeom>
        </p:spPr>
        <p:txBody>
          <a:bodyPr vert="horz" wrap="square" lIns="0" tIns="366395" rIns="0" bIns="0" rtlCol="0">
            <a:spAutoFit/>
          </a:bodyPr>
          <a:lstStyle/>
          <a:p>
            <a:pPr marL="640715" indent="-628650">
              <a:lnSpc>
                <a:spcPct val="100000"/>
              </a:lnSpc>
              <a:spcBef>
                <a:spcPts val="2885"/>
              </a:spcBef>
              <a:buSzPct val="126000"/>
              <a:buChar char="•"/>
              <a:tabLst>
                <a:tab pos="640715" algn="l"/>
                <a:tab pos="641350" algn="l"/>
              </a:tabLst>
            </a:pPr>
            <a:r>
              <a:rPr sz="4700" dirty="0">
                <a:latin typeface="Arial" panose="020B0604020202020204"/>
                <a:cs typeface="Arial" panose="020B0604020202020204"/>
              </a:rPr>
              <a:t>Hardware </a:t>
            </a:r>
            <a:r>
              <a:rPr sz="4700" spc="25" dirty="0">
                <a:latin typeface="Arial" panose="020B0604020202020204"/>
                <a:cs typeface="Arial" panose="020B0604020202020204"/>
              </a:rPr>
              <a:t>schedulers </a:t>
            </a:r>
            <a:r>
              <a:rPr sz="4700" spc="10" dirty="0">
                <a:latin typeface="Arial" panose="020B0604020202020204"/>
                <a:cs typeface="Arial" panose="020B0604020202020204"/>
              </a:rPr>
              <a:t>in </a:t>
            </a:r>
            <a:r>
              <a:rPr sz="4700" spc="-35" dirty="0">
                <a:latin typeface="Arial" panose="020B0604020202020204"/>
                <a:cs typeface="Arial" panose="020B0604020202020204"/>
              </a:rPr>
              <a:t>ASICs, </a:t>
            </a:r>
            <a:r>
              <a:rPr sz="4700" spc="-60" dirty="0">
                <a:latin typeface="Arial" panose="020B0604020202020204"/>
                <a:cs typeface="Arial" panose="020B0604020202020204"/>
              </a:rPr>
              <a:t>FPGAs, </a:t>
            </a:r>
            <a:r>
              <a:rPr sz="4700" spc="50" dirty="0">
                <a:latin typeface="Arial" panose="020B0604020202020204"/>
                <a:cs typeface="Arial" panose="020B0604020202020204"/>
              </a:rPr>
              <a:t>or</a:t>
            </a:r>
            <a:r>
              <a:rPr sz="4700" spc="95" dirty="0">
                <a:latin typeface="Arial" panose="020B0604020202020204"/>
                <a:cs typeface="Arial" panose="020B0604020202020204"/>
              </a:rPr>
              <a:t> </a:t>
            </a:r>
            <a:r>
              <a:rPr sz="4700" spc="-5" dirty="0">
                <a:latin typeface="Arial" panose="020B0604020202020204"/>
                <a:cs typeface="Arial" panose="020B0604020202020204"/>
              </a:rPr>
              <a:t>NPUs</a:t>
            </a:r>
            <a:endParaRPr sz="4700">
              <a:latin typeface="Arial" panose="020B0604020202020204"/>
              <a:cs typeface="Arial" panose="020B0604020202020204"/>
            </a:endParaRPr>
          </a:p>
          <a:p>
            <a:pPr marL="1163955" lvl="1" indent="-628650">
              <a:lnSpc>
                <a:spcPct val="100000"/>
              </a:lnSpc>
              <a:spcBef>
                <a:spcPts val="4670"/>
              </a:spcBef>
              <a:buSzPct val="126000"/>
              <a:buChar char="•"/>
              <a:tabLst>
                <a:tab pos="1163955" algn="l"/>
                <a:tab pos="1164590" algn="l"/>
              </a:tabLst>
            </a:pPr>
            <a:r>
              <a:rPr sz="4700" spc="25" dirty="0">
                <a:latin typeface="Arial" panose="020B0604020202020204"/>
                <a:cs typeface="Arial" panose="020B0604020202020204"/>
              </a:rPr>
              <a:t>Preprogrammed </a:t>
            </a:r>
            <a:r>
              <a:rPr sz="4700" spc="50" dirty="0">
                <a:latin typeface="Arial" panose="020B0604020202020204"/>
                <a:cs typeface="Arial" panose="020B0604020202020204"/>
              </a:rPr>
              <a:t>policies </a:t>
            </a:r>
            <a:r>
              <a:rPr sz="4700" spc="10" dirty="0">
                <a:latin typeface="Arial" panose="020B0604020202020204"/>
                <a:cs typeface="Arial" panose="020B0604020202020204"/>
              </a:rPr>
              <a:t>in </a:t>
            </a:r>
            <a:r>
              <a:rPr sz="4700" spc="65" dirty="0">
                <a:latin typeface="Arial" panose="020B0604020202020204"/>
                <a:cs typeface="Arial" panose="020B0604020202020204"/>
              </a:rPr>
              <a:t>switches </a:t>
            </a:r>
            <a:r>
              <a:rPr sz="4700" spc="50" dirty="0">
                <a:latin typeface="Arial" panose="020B0604020202020204"/>
                <a:cs typeface="Arial" panose="020B0604020202020204"/>
              </a:rPr>
              <a:t>or</a:t>
            </a:r>
            <a:r>
              <a:rPr sz="4700" spc="-125" dirty="0">
                <a:latin typeface="Arial" panose="020B0604020202020204"/>
                <a:cs typeface="Arial" panose="020B0604020202020204"/>
              </a:rPr>
              <a:t> </a:t>
            </a:r>
            <a:r>
              <a:rPr sz="4700" spc="-10" dirty="0">
                <a:latin typeface="Arial" panose="020B0604020202020204"/>
                <a:cs typeface="Arial" panose="020B0604020202020204"/>
              </a:rPr>
              <a:t>NICs</a:t>
            </a:r>
            <a:endParaRPr sz="4700">
              <a:latin typeface="Arial" panose="020B0604020202020204"/>
              <a:cs typeface="Arial" panose="020B0604020202020204"/>
            </a:endParaRPr>
          </a:p>
          <a:p>
            <a:pPr marL="1163955" lvl="1" indent="-628650">
              <a:lnSpc>
                <a:spcPct val="100000"/>
              </a:lnSpc>
              <a:spcBef>
                <a:spcPts val="4580"/>
              </a:spcBef>
              <a:buSzPct val="126000"/>
              <a:buChar char="•"/>
              <a:tabLst>
                <a:tab pos="1163955" algn="l"/>
                <a:tab pos="1164590" algn="l"/>
              </a:tabLst>
            </a:pPr>
            <a:r>
              <a:rPr sz="4700" spc="20" dirty="0">
                <a:latin typeface="Arial" panose="020B0604020202020204"/>
                <a:cs typeface="Arial" panose="020B0604020202020204"/>
              </a:rPr>
              <a:t>Programmable</a:t>
            </a:r>
            <a:r>
              <a:rPr sz="4700" dirty="0">
                <a:latin typeface="Arial" panose="020B0604020202020204"/>
                <a:cs typeface="Arial" panose="020B0604020202020204"/>
              </a:rPr>
              <a:t> </a:t>
            </a:r>
            <a:r>
              <a:rPr sz="4700" spc="25" dirty="0">
                <a:latin typeface="Arial" panose="020B0604020202020204"/>
                <a:cs typeface="Arial" panose="020B0604020202020204"/>
              </a:rPr>
              <a:t>schedulers</a:t>
            </a:r>
            <a:endParaRPr sz="4700">
              <a:latin typeface="Arial" panose="020B0604020202020204"/>
              <a:cs typeface="Arial" panose="020B0604020202020204"/>
            </a:endParaRPr>
          </a:p>
          <a:p>
            <a:pPr marL="640715" indent="-628650">
              <a:lnSpc>
                <a:spcPct val="100000"/>
              </a:lnSpc>
              <a:spcBef>
                <a:spcPts val="4665"/>
              </a:spcBef>
              <a:buSzPct val="126000"/>
              <a:buChar char="•"/>
              <a:tabLst>
                <a:tab pos="640715" algn="l"/>
                <a:tab pos="641350" algn="l"/>
              </a:tabLst>
            </a:pPr>
            <a:r>
              <a:rPr sz="4700" spc="30" dirty="0">
                <a:latin typeface="Arial" panose="020B0604020202020204"/>
                <a:cs typeface="Arial" panose="020B0604020202020204"/>
              </a:rPr>
              <a:t>Software </a:t>
            </a:r>
            <a:r>
              <a:rPr sz="4700" spc="25" dirty="0">
                <a:latin typeface="Arial" panose="020B0604020202020204"/>
                <a:cs typeface="Arial" panose="020B0604020202020204"/>
              </a:rPr>
              <a:t>schedulers </a:t>
            </a:r>
            <a:r>
              <a:rPr sz="4700" spc="50" dirty="0">
                <a:latin typeface="Arial" panose="020B0604020202020204"/>
                <a:cs typeface="Arial" panose="020B0604020202020204"/>
              </a:rPr>
              <a:t>at </a:t>
            </a:r>
            <a:r>
              <a:rPr sz="4700" spc="40" dirty="0">
                <a:latin typeface="Arial" panose="020B0604020202020204"/>
                <a:cs typeface="Arial" panose="020B0604020202020204"/>
              </a:rPr>
              <a:t>end </a:t>
            </a:r>
            <a:r>
              <a:rPr sz="4700" spc="65" dirty="0">
                <a:latin typeface="Arial" panose="020B0604020202020204"/>
                <a:cs typeface="Arial" panose="020B0604020202020204"/>
              </a:rPr>
              <a:t>hosts </a:t>
            </a:r>
            <a:r>
              <a:rPr sz="4700" spc="50" dirty="0">
                <a:latin typeface="Arial" panose="020B0604020202020204"/>
                <a:cs typeface="Arial" panose="020B0604020202020204"/>
              </a:rPr>
              <a:t>or</a:t>
            </a:r>
            <a:r>
              <a:rPr sz="4700" spc="-140" dirty="0">
                <a:latin typeface="Arial" panose="020B0604020202020204"/>
                <a:cs typeface="Arial" panose="020B0604020202020204"/>
              </a:rPr>
              <a:t> </a:t>
            </a:r>
            <a:r>
              <a:rPr sz="4700" spc="65" dirty="0">
                <a:latin typeface="Arial" panose="020B0604020202020204"/>
                <a:cs typeface="Arial" panose="020B0604020202020204"/>
              </a:rPr>
              <a:t>middleboxes</a:t>
            </a:r>
            <a:endParaRPr sz="4700">
              <a:latin typeface="Arial" panose="020B0604020202020204"/>
              <a:cs typeface="Arial" panose="020B0604020202020204"/>
            </a:endParaRPr>
          </a:p>
          <a:p>
            <a:pPr marL="1163955" lvl="1" indent="-628650">
              <a:lnSpc>
                <a:spcPct val="100000"/>
              </a:lnSpc>
              <a:spcBef>
                <a:spcPts val="4585"/>
              </a:spcBef>
              <a:buSzPct val="126000"/>
              <a:buChar char="•"/>
              <a:tabLst>
                <a:tab pos="1163955" algn="l"/>
                <a:tab pos="1164590" algn="l"/>
              </a:tabLst>
            </a:pPr>
            <a:r>
              <a:rPr sz="4700" spc="-5" dirty="0">
                <a:latin typeface="Arial" panose="020B0604020202020204"/>
                <a:cs typeface="Arial" panose="020B0604020202020204"/>
              </a:rPr>
              <a:t>Kernel </a:t>
            </a:r>
            <a:r>
              <a:rPr sz="4700" dirty="0">
                <a:latin typeface="Arial" panose="020B0604020202020204"/>
                <a:cs typeface="Arial" panose="020B0604020202020204"/>
              </a:rPr>
              <a:t>Queuing </a:t>
            </a:r>
            <a:r>
              <a:rPr sz="4700" spc="25" dirty="0">
                <a:latin typeface="Arial" panose="020B0604020202020204"/>
                <a:cs typeface="Arial" panose="020B0604020202020204"/>
              </a:rPr>
              <a:t>Disciplines</a:t>
            </a:r>
            <a:r>
              <a:rPr sz="4700" spc="15" dirty="0">
                <a:latin typeface="Arial" panose="020B0604020202020204"/>
                <a:cs typeface="Arial" panose="020B0604020202020204"/>
              </a:rPr>
              <a:t> </a:t>
            </a:r>
            <a:r>
              <a:rPr sz="4700" spc="-45" dirty="0">
                <a:latin typeface="Arial" panose="020B0604020202020204"/>
                <a:cs typeface="Arial" panose="020B0604020202020204"/>
              </a:rPr>
              <a:t>(Qdiscs)</a:t>
            </a:r>
            <a:endParaRPr sz="4700">
              <a:latin typeface="Arial" panose="020B0604020202020204"/>
              <a:cs typeface="Arial" panose="020B0604020202020204"/>
            </a:endParaRPr>
          </a:p>
          <a:p>
            <a:pPr marL="1163955" lvl="1" indent="-628650">
              <a:lnSpc>
                <a:spcPct val="100000"/>
              </a:lnSpc>
              <a:spcBef>
                <a:spcPts val="4585"/>
              </a:spcBef>
              <a:buSzPct val="126000"/>
              <a:buChar char="•"/>
              <a:tabLst>
                <a:tab pos="1163955" algn="l"/>
                <a:tab pos="1164590" algn="l"/>
              </a:tabLst>
            </a:pPr>
            <a:r>
              <a:rPr sz="4700" spc="20" dirty="0">
                <a:latin typeface="Arial" panose="020B0604020202020204"/>
                <a:cs typeface="Arial" panose="020B0604020202020204"/>
              </a:rPr>
              <a:t>Userspace </a:t>
            </a:r>
            <a:r>
              <a:rPr sz="4700" spc="60" dirty="0">
                <a:latin typeface="Arial" panose="020B0604020202020204"/>
                <a:cs typeface="Arial" panose="020B0604020202020204"/>
              </a:rPr>
              <a:t>networking</a:t>
            </a:r>
            <a:r>
              <a:rPr sz="4700" spc="-15" dirty="0">
                <a:latin typeface="Arial" panose="020B0604020202020204"/>
                <a:cs typeface="Arial" panose="020B0604020202020204"/>
              </a:rPr>
              <a:t> </a:t>
            </a:r>
            <a:r>
              <a:rPr sz="4700" spc="70" dirty="0">
                <a:latin typeface="Arial" panose="020B0604020202020204"/>
                <a:cs typeface="Arial" panose="020B0604020202020204"/>
              </a:rPr>
              <a:t>stacks</a:t>
            </a:r>
            <a:endParaRPr sz="4700">
              <a:latin typeface="Arial" panose="020B0604020202020204"/>
              <a:cs typeface="Arial" panose="020B0604020202020204"/>
            </a:endParaRPr>
          </a:p>
        </p:txBody>
      </p:sp>
      <p:sp>
        <p:nvSpPr>
          <p:cNvPr id="4" name="object 4"/>
          <p:cNvSpPr/>
          <p:nvPr/>
        </p:nvSpPr>
        <p:spPr>
          <a:xfrm>
            <a:off x="15463863" y="1841460"/>
            <a:ext cx="4640235" cy="3129667"/>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16577536" y="5103440"/>
            <a:ext cx="2467147" cy="1642374"/>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6064548" y="9294170"/>
            <a:ext cx="3493126" cy="915880"/>
          </a:xfrm>
          <a:prstGeom prst="rect">
            <a:avLst/>
          </a:prstGeom>
          <a:blipFill>
            <a:blip r:embed="rId3" cstate="print"/>
            <a:stretch>
              <a:fillRect/>
            </a:stretch>
          </a:blipFill>
        </p:spPr>
        <p:txBody>
          <a:bodyPr wrap="square" lIns="0" tIns="0" rIns="0" bIns="0" rtlCol="0"/>
          <a:lstStyle/>
          <a:p/>
        </p:txBody>
      </p:sp>
      <p:sp>
        <p:nvSpPr>
          <p:cNvPr id="7" name="object 7"/>
          <p:cNvSpPr txBox="1">
            <a:spLocks noGrp="1"/>
          </p:cNvSpPr>
          <p:nvPr>
            <p:ph type="sldNum" sz="quarter" idx="7"/>
          </p:nvPr>
        </p:nvSpPr>
        <p:spPr>
          <a:prstGeom prst="rect">
            <a:avLst/>
          </a:prstGeom>
        </p:spPr>
        <p:txBody>
          <a:bodyPr vert="horz" wrap="square" lIns="0" tIns="7620" rIns="0" bIns="0" rtlCol="0">
            <a:spAutoFit/>
          </a:bodyPr>
          <a:lstStyle/>
          <a:p>
            <a:pPr marL="25400">
              <a:lnSpc>
                <a:spcPct val="100000"/>
              </a:lnSpc>
              <a:spcBef>
                <a:spcPts val="60"/>
              </a:spcBef>
            </a:pPr>
            <a:r>
              <a:rPr spc="15" dirty="0"/>
              <a:t>9</a:t>
            </a:r>
            <a:endParaRPr spc="15"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81416" y="489902"/>
            <a:ext cx="11933555" cy="1494155"/>
          </a:xfrm>
          <a:prstGeom prst="rect">
            <a:avLst/>
          </a:prstGeom>
        </p:spPr>
        <p:txBody>
          <a:bodyPr vert="horz" wrap="square" lIns="0" tIns="17145" rIns="0" bIns="0" rtlCol="0">
            <a:spAutoFit/>
          </a:bodyPr>
          <a:lstStyle/>
          <a:p>
            <a:pPr marL="12700" algn="ctr">
              <a:lnSpc>
                <a:spcPct val="100000"/>
              </a:lnSpc>
              <a:spcBef>
                <a:spcPts val="135"/>
              </a:spcBef>
            </a:pPr>
            <a:r>
              <a:rPr sz="9600" spc="204" dirty="0"/>
              <a:t>Software </a:t>
            </a:r>
            <a:r>
              <a:rPr sz="9600" spc="190" dirty="0"/>
              <a:t>vs</a:t>
            </a:r>
            <a:r>
              <a:rPr sz="9600" spc="-235" dirty="0"/>
              <a:t> </a:t>
            </a:r>
            <a:r>
              <a:rPr sz="9600" spc="145" dirty="0"/>
              <a:t>Hardware</a:t>
            </a:r>
            <a:endParaRPr sz="9600" spc="145" dirty="0"/>
          </a:p>
        </p:txBody>
      </p:sp>
      <p:sp>
        <p:nvSpPr>
          <p:cNvPr id="3" name="object 3"/>
          <p:cNvSpPr txBox="1"/>
          <p:nvPr/>
        </p:nvSpPr>
        <p:spPr>
          <a:xfrm>
            <a:off x="1421811" y="3484575"/>
            <a:ext cx="12598400" cy="3703320"/>
          </a:xfrm>
          <a:prstGeom prst="rect">
            <a:avLst/>
          </a:prstGeom>
        </p:spPr>
        <p:txBody>
          <a:bodyPr vert="horz" wrap="square" lIns="0" tIns="16510" rIns="0" bIns="0" rtlCol="0">
            <a:spAutoFit/>
          </a:bodyPr>
          <a:lstStyle/>
          <a:p>
            <a:pPr marL="682625" indent="-670560">
              <a:lnSpc>
                <a:spcPct val="100000"/>
              </a:lnSpc>
              <a:spcBef>
                <a:spcPts val="130"/>
              </a:spcBef>
              <a:buSzPct val="125000"/>
              <a:buChar char="•"/>
              <a:tabLst>
                <a:tab pos="682625" algn="l"/>
                <a:tab pos="683260" algn="l"/>
              </a:tabLst>
            </a:pPr>
            <a:r>
              <a:rPr sz="5000" dirty="0">
                <a:latin typeface="Arial" panose="020B0604020202020204"/>
                <a:cs typeface="Arial" panose="020B0604020202020204"/>
              </a:rPr>
              <a:t>Hardware </a:t>
            </a:r>
            <a:r>
              <a:rPr sz="5000" spc="10" dirty="0">
                <a:latin typeface="Arial" panose="020B0604020202020204"/>
                <a:cs typeface="Arial" panose="020B0604020202020204"/>
              </a:rPr>
              <a:t>lags </a:t>
            </a:r>
            <a:r>
              <a:rPr sz="5000" spc="60" dirty="0">
                <a:latin typeface="Arial" panose="020B0604020202020204"/>
                <a:cs typeface="Arial" panose="020B0604020202020204"/>
              </a:rPr>
              <a:t>behind </a:t>
            </a:r>
            <a:r>
              <a:rPr sz="5000" spc="75" dirty="0">
                <a:latin typeface="Arial" panose="020B0604020202020204"/>
                <a:cs typeface="Arial" panose="020B0604020202020204"/>
              </a:rPr>
              <a:t>network</a:t>
            </a:r>
            <a:r>
              <a:rPr sz="5000" spc="-60" dirty="0">
                <a:latin typeface="Arial" panose="020B0604020202020204"/>
                <a:cs typeface="Arial" panose="020B0604020202020204"/>
              </a:rPr>
              <a:t> </a:t>
            </a:r>
            <a:r>
              <a:rPr sz="5000" spc="10" dirty="0">
                <a:latin typeface="Arial" panose="020B0604020202020204"/>
                <a:cs typeface="Arial" panose="020B0604020202020204"/>
              </a:rPr>
              <a:t>needs</a:t>
            </a:r>
            <a:endParaRPr sz="5000">
              <a:latin typeface="Arial" panose="020B0604020202020204"/>
              <a:cs typeface="Arial" panose="020B0604020202020204"/>
            </a:endParaRPr>
          </a:p>
          <a:p>
            <a:pPr>
              <a:lnSpc>
                <a:spcPct val="100000"/>
              </a:lnSpc>
              <a:spcBef>
                <a:spcPts val="15"/>
              </a:spcBef>
              <a:buFont typeface="Arial" panose="020B0604020202020204"/>
              <a:buChar char="•"/>
            </a:pPr>
            <a:endParaRPr sz="9450">
              <a:latin typeface="Times New Roman" panose="02020603050405020304"/>
              <a:cs typeface="Times New Roman" panose="02020603050405020304"/>
            </a:endParaRPr>
          </a:p>
          <a:p>
            <a:pPr marL="682625" marR="5080" indent="-670560">
              <a:lnSpc>
                <a:spcPct val="100000"/>
              </a:lnSpc>
              <a:buSzPct val="125000"/>
              <a:buChar char="•"/>
              <a:tabLst>
                <a:tab pos="682625" algn="l"/>
                <a:tab pos="683260" algn="l"/>
              </a:tabLst>
            </a:pPr>
            <a:r>
              <a:rPr sz="5000" spc="35" dirty="0">
                <a:latin typeface="Arial" panose="020B0604020202020204"/>
                <a:cs typeface="Arial" panose="020B0604020202020204"/>
              </a:rPr>
              <a:t>Software </a:t>
            </a:r>
            <a:r>
              <a:rPr sz="5000" spc="-20" dirty="0">
                <a:latin typeface="Arial" panose="020B0604020202020204"/>
                <a:cs typeface="Arial" panose="020B0604020202020204"/>
              </a:rPr>
              <a:t>serves </a:t>
            </a:r>
            <a:r>
              <a:rPr sz="5000" spc="-35" dirty="0">
                <a:latin typeface="Arial" panose="020B0604020202020204"/>
                <a:cs typeface="Arial" panose="020B0604020202020204"/>
              </a:rPr>
              <a:t>as </a:t>
            </a:r>
            <a:r>
              <a:rPr sz="5000" spc="-80" dirty="0">
                <a:latin typeface="Arial" panose="020B0604020202020204"/>
                <a:cs typeface="Arial" panose="020B0604020202020204"/>
              </a:rPr>
              <a:t>a </a:t>
            </a:r>
            <a:r>
              <a:rPr sz="5000" spc="130" dirty="0">
                <a:latin typeface="Arial" panose="020B0604020202020204"/>
                <a:cs typeface="Arial" panose="020B0604020202020204"/>
              </a:rPr>
              <a:t>good </a:t>
            </a:r>
            <a:r>
              <a:rPr sz="5000" spc="25" dirty="0">
                <a:latin typeface="Arial" panose="020B0604020202020204"/>
                <a:cs typeface="Arial" panose="020B0604020202020204"/>
              </a:rPr>
              <a:t>experimental  </a:t>
            </a:r>
            <a:r>
              <a:rPr sz="5000" spc="20" dirty="0">
                <a:latin typeface="Arial" panose="020B0604020202020204"/>
                <a:cs typeface="Arial" panose="020B0604020202020204"/>
              </a:rPr>
              <a:t>environment </a:t>
            </a:r>
            <a:r>
              <a:rPr sz="5000" spc="25" dirty="0">
                <a:latin typeface="Arial" panose="020B0604020202020204"/>
                <a:cs typeface="Arial" panose="020B0604020202020204"/>
              </a:rPr>
              <a:t>before </a:t>
            </a:r>
            <a:r>
              <a:rPr sz="5000" dirty="0">
                <a:latin typeface="Arial" panose="020B0604020202020204"/>
                <a:cs typeface="Arial" panose="020B0604020202020204"/>
              </a:rPr>
              <a:t>hardware</a:t>
            </a:r>
            <a:r>
              <a:rPr sz="5000" spc="-80" dirty="0">
                <a:latin typeface="Arial" panose="020B0604020202020204"/>
                <a:cs typeface="Arial" panose="020B0604020202020204"/>
              </a:rPr>
              <a:t> </a:t>
            </a:r>
            <a:r>
              <a:rPr sz="5000" spc="70" dirty="0">
                <a:latin typeface="Arial" panose="020B0604020202020204"/>
                <a:cs typeface="Arial" panose="020B0604020202020204"/>
              </a:rPr>
              <a:t>deployment</a:t>
            </a:r>
            <a:endParaRPr sz="5000">
              <a:latin typeface="Arial" panose="020B0604020202020204"/>
              <a:cs typeface="Arial" panose="020B0604020202020204"/>
            </a:endParaRPr>
          </a:p>
        </p:txBody>
      </p:sp>
      <p:sp>
        <p:nvSpPr>
          <p:cNvPr id="4" name="object 4"/>
          <p:cNvSpPr txBox="1"/>
          <p:nvPr/>
        </p:nvSpPr>
        <p:spPr>
          <a:xfrm>
            <a:off x="1421811" y="8542013"/>
            <a:ext cx="14111605" cy="792480"/>
          </a:xfrm>
          <a:prstGeom prst="rect">
            <a:avLst/>
          </a:prstGeom>
        </p:spPr>
        <p:txBody>
          <a:bodyPr vert="horz" wrap="square" lIns="0" tIns="16510" rIns="0" bIns="0" rtlCol="0">
            <a:spAutoFit/>
          </a:bodyPr>
          <a:lstStyle/>
          <a:p>
            <a:pPr marL="682625" indent="-670560">
              <a:lnSpc>
                <a:spcPct val="100000"/>
              </a:lnSpc>
              <a:spcBef>
                <a:spcPts val="130"/>
              </a:spcBef>
              <a:buSzPct val="125000"/>
              <a:buChar char="•"/>
              <a:tabLst>
                <a:tab pos="682625" algn="l"/>
                <a:tab pos="683260" algn="l"/>
              </a:tabLst>
            </a:pPr>
            <a:r>
              <a:rPr sz="5000" spc="35" dirty="0">
                <a:latin typeface="Arial" panose="020B0604020202020204"/>
                <a:cs typeface="Arial" panose="020B0604020202020204"/>
              </a:rPr>
              <a:t>Software </a:t>
            </a:r>
            <a:r>
              <a:rPr sz="5000" spc="45" dirty="0">
                <a:latin typeface="Arial" panose="020B0604020202020204"/>
                <a:cs typeface="Arial" panose="020B0604020202020204"/>
              </a:rPr>
              <a:t>provides </a:t>
            </a:r>
            <a:r>
              <a:rPr sz="5000" spc="-80" dirty="0">
                <a:latin typeface="Arial" panose="020B0604020202020204"/>
                <a:cs typeface="Arial" panose="020B0604020202020204"/>
              </a:rPr>
              <a:t>a </a:t>
            </a:r>
            <a:r>
              <a:rPr sz="5000" spc="150" dirty="0">
                <a:latin typeface="Arial" panose="020B0604020202020204"/>
                <a:cs typeface="Arial" panose="020B0604020202020204"/>
              </a:rPr>
              <a:t>“build </a:t>
            </a:r>
            <a:r>
              <a:rPr sz="5000" spc="50" dirty="0">
                <a:latin typeface="Arial" panose="020B0604020202020204"/>
                <a:cs typeface="Arial" panose="020B0604020202020204"/>
              </a:rPr>
              <a:t>once, </a:t>
            </a:r>
            <a:r>
              <a:rPr sz="5000" spc="70" dirty="0">
                <a:latin typeface="Arial" panose="020B0604020202020204"/>
                <a:cs typeface="Arial" panose="020B0604020202020204"/>
              </a:rPr>
              <a:t>deploy</a:t>
            </a:r>
            <a:r>
              <a:rPr sz="5000" spc="-210" dirty="0">
                <a:latin typeface="Arial" panose="020B0604020202020204"/>
                <a:cs typeface="Arial" panose="020B0604020202020204"/>
              </a:rPr>
              <a:t> </a:t>
            </a:r>
            <a:r>
              <a:rPr sz="5000" spc="110" dirty="0">
                <a:latin typeface="Arial" panose="020B0604020202020204"/>
                <a:cs typeface="Arial" panose="020B0604020202020204"/>
              </a:rPr>
              <a:t>many”</a:t>
            </a:r>
            <a:endParaRPr sz="5000">
              <a:latin typeface="Arial" panose="020B0604020202020204"/>
              <a:cs typeface="Arial" panose="020B0604020202020204"/>
            </a:endParaRPr>
          </a:p>
        </p:txBody>
      </p:sp>
      <p:sp>
        <p:nvSpPr>
          <p:cNvPr id="5" name="object 5"/>
          <p:cNvSpPr txBox="1"/>
          <p:nvPr/>
        </p:nvSpPr>
        <p:spPr>
          <a:xfrm>
            <a:off x="9892757" y="10803724"/>
            <a:ext cx="305435" cy="327025"/>
          </a:xfrm>
          <a:prstGeom prst="rect">
            <a:avLst/>
          </a:prstGeom>
        </p:spPr>
        <p:txBody>
          <a:bodyPr vert="horz" wrap="square" lIns="0" tIns="15875" rIns="0" bIns="0" rtlCol="0">
            <a:spAutoFit/>
          </a:bodyPr>
          <a:lstStyle/>
          <a:p>
            <a:pPr marL="12700">
              <a:lnSpc>
                <a:spcPct val="100000"/>
              </a:lnSpc>
              <a:spcBef>
                <a:spcPts val="125"/>
              </a:spcBef>
            </a:pPr>
            <a:r>
              <a:rPr sz="1950" spc="15" dirty="0">
                <a:latin typeface="Arial" panose="020B0604020202020204"/>
                <a:cs typeface="Arial" panose="020B0604020202020204"/>
              </a:rPr>
              <a:t>10</a:t>
            </a:r>
            <a:endParaRPr sz="1950">
              <a:latin typeface="Arial" panose="020B0604020202020204"/>
              <a:cs typeface="Arial" panose="020B0604020202020204"/>
            </a:endParaRPr>
          </a:p>
        </p:txBody>
      </p:sp>
      <p:sp>
        <p:nvSpPr>
          <p:cNvPr id="6" name="object 6"/>
          <p:cNvSpPr/>
          <p:nvPr/>
        </p:nvSpPr>
        <p:spPr>
          <a:xfrm>
            <a:off x="15283837" y="5115864"/>
            <a:ext cx="2355949" cy="2125589"/>
          </a:xfrm>
          <a:prstGeom prst="rect">
            <a:avLst/>
          </a:prstGeom>
          <a:blipFill>
            <a:blip r:embed="rId1" cstate="print"/>
            <a:stretch>
              <a:fillRect/>
            </a:stretch>
          </a:blipFill>
        </p:spPr>
        <p:txBody>
          <a:bodyPr wrap="square" lIns="0" tIns="0" rIns="0" bIns="0" rtlCol="0"/>
          <a:lstStyle/>
          <a:p/>
        </p:txBody>
      </p:sp>
      <p:sp>
        <p:nvSpPr>
          <p:cNvPr id="7" name="object 7"/>
          <p:cNvSpPr/>
          <p:nvPr/>
        </p:nvSpPr>
        <p:spPr>
          <a:xfrm>
            <a:off x="16379773" y="8741360"/>
            <a:ext cx="790393" cy="790393"/>
          </a:xfrm>
          <a:prstGeom prst="rect">
            <a:avLst/>
          </a:prstGeom>
          <a:blipFill>
            <a:blip r:embed="rId2" cstate="print"/>
            <a:stretch>
              <a:fillRect/>
            </a:stretch>
          </a:blipFill>
        </p:spPr>
        <p:txBody>
          <a:bodyPr wrap="square" lIns="0" tIns="0" rIns="0" bIns="0" rtlCol="0"/>
          <a:lstStyle/>
          <a:p/>
        </p:txBody>
      </p:sp>
      <p:sp>
        <p:nvSpPr>
          <p:cNvPr id="8" name="object 8"/>
          <p:cNvSpPr/>
          <p:nvPr/>
        </p:nvSpPr>
        <p:spPr>
          <a:xfrm>
            <a:off x="18083156" y="9146528"/>
            <a:ext cx="1556604" cy="1556604"/>
          </a:xfrm>
          <a:prstGeom prst="rect">
            <a:avLst/>
          </a:prstGeom>
          <a:blipFill>
            <a:blip r:embed="rId3" cstate="print"/>
            <a:stretch>
              <a:fillRect/>
            </a:stretch>
          </a:blipFill>
        </p:spPr>
        <p:txBody>
          <a:bodyPr wrap="square" lIns="0" tIns="0" rIns="0" bIns="0" rtlCol="0"/>
          <a:lstStyle/>
          <a:p/>
        </p:txBody>
      </p:sp>
      <p:sp>
        <p:nvSpPr>
          <p:cNvPr id="9" name="object 9"/>
          <p:cNvSpPr txBox="1"/>
          <p:nvPr/>
        </p:nvSpPr>
        <p:spPr>
          <a:xfrm>
            <a:off x="18185699" y="10657132"/>
            <a:ext cx="1352550" cy="402590"/>
          </a:xfrm>
          <a:prstGeom prst="rect">
            <a:avLst/>
          </a:prstGeom>
        </p:spPr>
        <p:txBody>
          <a:bodyPr vert="horz" wrap="square" lIns="0" tIns="15240" rIns="0" bIns="0" rtlCol="0">
            <a:spAutoFit/>
          </a:bodyPr>
          <a:lstStyle/>
          <a:p>
            <a:pPr marL="12700">
              <a:lnSpc>
                <a:spcPct val="100000"/>
              </a:lnSpc>
              <a:spcBef>
                <a:spcPts val="120"/>
              </a:spcBef>
            </a:pPr>
            <a:r>
              <a:rPr sz="2450" b="1" spc="-20" dirty="0">
                <a:latin typeface="Arial" panose="020B0604020202020204"/>
                <a:cs typeface="Arial" panose="020B0604020202020204"/>
              </a:rPr>
              <a:t>End</a:t>
            </a:r>
            <a:r>
              <a:rPr sz="2450" b="1" spc="-70" dirty="0">
                <a:latin typeface="Arial" panose="020B0604020202020204"/>
                <a:cs typeface="Arial" panose="020B0604020202020204"/>
              </a:rPr>
              <a:t> </a:t>
            </a:r>
            <a:r>
              <a:rPr sz="2450" b="1" dirty="0">
                <a:latin typeface="Arial" panose="020B0604020202020204"/>
                <a:cs typeface="Arial" panose="020B0604020202020204"/>
              </a:rPr>
              <a:t>host</a:t>
            </a:r>
            <a:endParaRPr sz="2450">
              <a:latin typeface="Arial" panose="020B0604020202020204"/>
              <a:cs typeface="Arial" panose="020B0604020202020204"/>
            </a:endParaRPr>
          </a:p>
        </p:txBody>
      </p:sp>
      <p:sp>
        <p:nvSpPr>
          <p:cNvPr id="10" name="object 10"/>
          <p:cNvSpPr/>
          <p:nvPr/>
        </p:nvSpPr>
        <p:spPr>
          <a:xfrm>
            <a:off x="18083156" y="7150997"/>
            <a:ext cx="1556604" cy="1556604"/>
          </a:xfrm>
          <a:prstGeom prst="rect">
            <a:avLst/>
          </a:prstGeom>
          <a:blipFill>
            <a:blip r:embed="rId3" cstate="print"/>
            <a:stretch>
              <a:fillRect/>
            </a:stretch>
          </a:blipFill>
        </p:spPr>
        <p:txBody>
          <a:bodyPr wrap="square" lIns="0" tIns="0" rIns="0" bIns="0" rtlCol="0"/>
          <a:lstStyle/>
          <a:p/>
        </p:txBody>
      </p:sp>
      <p:sp>
        <p:nvSpPr>
          <p:cNvPr id="11" name="object 11"/>
          <p:cNvSpPr txBox="1"/>
          <p:nvPr/>
        </p:nvSpPr>
        <p:spPr>
          <a:xfrm>
            <a:off x="18070518" y="8657193"/>
            <a:ext cx="1589405" cy="402590"/>
          </a:xfrm>
          <a:prstGeom prst="rect">
            <a:avLst/>
          </a:prstGeom>
        </p:spPr>
        <p:txBody>
          <a:bodyPr vert="horz" wrap="square" lIns="0" tIns="15240" rIns="0" bIns="0" rtlCol="0">
            <a:spAutoFit/>
          </a:bodyPr>
          <a:lstStyle/>
          <a:p>
            <a:pPr marL="12700">
              <a:lnSpc>
                <a:spcPct val="100000"/>
              </a:lnSpc>
              <a:spcBef>
                <a:spcPts val="120"/>
              </a:spcBef>
            </a:pPr>
            <a:r>
              <a:rPr sz="2450" b="1" spc="20" dirty="0">
                <a:latin typeface="Arial" panose="020B0604020202020204"/>
                <a:cs typeface="Arial" panose="020B0604020202020204"/>
              </a:rPr>
              <a:t>Middlebox</a:t>
            </a:r>
            <a:endParaRPr sz="2450">
              <a:latin typeface="Arial" panose="020B0604020202020204"/>
              <a:cs typeface="Arial" panose="020B0604020202020204"/>
            </a:endParaRPr>
          </a:p>
        </p:txBody>
      </p:sp>
      <p:sp>
        <p:nvSpPr>
          <p:cNvPr id="12" name="object 12"/>
          <p:cNvSpPr/>
          <p:nvPr/>
        </p:nvSpPr>
        <p:spPr>
          <a:xfrm>
            <a:off x="17190251" y="8081007"/>
            <a:ext cx="1118870" cy="1094105"/>
          </a:xfrm>
          <a:custGeom>
            <a:avLst/>
            <a:gdLst/>
            <a:ahLst/>
            <a:cxnLst/>
            <a:rect l="l" t="t" r="r" b="b"/>
            <a:pathLst>
              <a:path w="1118869" h="1094104">
                <a:moveTo>
                  <a:pt x="0" y="1091232"/>
                </a:moveTo>
                <a:lnTo>
                  <a:pt x="55713" y="1093262"/>
                </a:lnTo>
                <a:lnTo>
                  <a:pt x="111048" y="1093550"/>
                </a:lnTo>
                <a:lnTo>
                  <a:pt x="165998" y="1092132"/>
                </a:lnTo>
                <a:lnTo>
                  <a:pt x="220557" y="1089045"/>
                </a:lnTo>
                <a:lnTo>
                  <a:pt x="273886" y="1084091"/>
                </a:lnTo>
                <a:lnTo>
                  <a:pt x="327092" y="1075480"/>
                </a:lnTo>
                <a:lnTo>
                  <a:pt x="379205" y="1061136"/>
                </a:lnTo>
                <a:lnTo>
                  <a:pt x="429258" y="1038984"/>
                </a:lnTo>
                <a:lnTo>
                  <a:pt x="480594" y="1003035"/>
                </a:lnTo>
                <a:lnTo>
                  <a:pt x="521631" y="956993"/>
                </a:lnTo>
                <a:lnTo>
                  <a:pt x="552236" y="900638"/>
                </a:lnTo>
                <a:lnTo>
                  <a:pt x="573935" y="840114"/>
                </a:lnTo>
                <a:lnTo>
                  <a:pt x="592796" y="772239"/>
                </a:lnTo>
                <a:lnTo>
                  <a:pt x="608516" y="703102"/>
                </a:lnTo>
                <a:lnTo>
                  <a:pt x="621985" y="632080"/>
                </a:lnTo>
                <a:lnTo>
                  <a:pt x="633120" y="560020"/>
                </a:lnTo>
                <a:lnTo>
                  <a:pt x="643725" y="514671"/>
                </a:lnTo>
                <a:lnTo>
                  <a:pt x="655620" y="469757"/>
                </a:lnTo>
                <a:lnTo>
                  <a:pt x="668789" y="425303"/>
                </a:lnTo>
                <a:lnTo>
                  <a:pt x="683216" y="381333"/>
                </a:lnTo>
                <a:lnTo>
                  <a:pt x="698280" y="339815"/>
                </a:lnTo>
                <a:lnTo>
                  <a:pt x="715187" y="298955"/>
                </a:lnTo>
                <a:lnTo>
                  <a:pt x="734573" y="259188"/>
                </a:lnTo>
                <a:lnTo>
                  <a:pt x="757079" y="220951"/>
                </a:lnTo>
                <a:lnTo>
                  <a:pt x="788681" y="177886"/>
                </a:lnTo>
                <a:lnTo>
                  <a:pt x="824713" y="138776"/>
                </a:lnTo>
                <a:lnTo>
                  <a:pt x="864750" y="103848"/>
                </a:lnTo>
                <a:lnTo>
                  <a:pt x="908370" y="73327"/>
                </a:lnTo>
                <a:lnTo>
                  <a:pt x="955149" y="47442"/>
                </a:lnTo>
                <a:lnTo>
                  <a:pt x="992017" y="31225"/>
                </a:lnTo>
                <a:lnTo>
                  <a:pt x="1029905" y="17968"/>
                </a:lnTo>
                <a:lnTo>
                  <a:pt x="1068634" y="7706"/>
                </a:lnTo>
                <a:lnTo>
                  <a:pt x="1108028" y="475"/>
                </a:lnTo>
                <a:lnTo>
                  <a:pt x="1118488" y="0"/>
                </a:lnTo>
              </a:path>
            </a:pathLst>
          </a:custGeom>
          <a:ln w="20941">
            <a:solidFill>
              <a:srgbClr val="000000"/>
            </a:solidFill>
          </a:ln>
        </p:spPr>
        <p:txBody>
          <a:bodyPr wrap="square" lIns="0" tIns="0" rIns="0" bIns="0" rtlCol="0"/>
          <a:lstStyle/>
          <a:p/>
        </p:txBody>
      </p:sp>
      <p:sp>
        <p:nvSpPr>
          <p:cNvPr id="13" name="object 13"/>
          <p:cNvSpPr/>
          <p:nvPr/>
        </p:nvSpPr>
        <p:spPr>
          <a:xfrm>
            <a:off x="18295987" y="8031274"/>
            <a:ext cx="102870" cy="100965"/>
          </a:xfrm>
          <a:custGeom>
            <a:avLst/>
            <a:gdLst/>
            <a:ahLst/>
            <a:cxnLst/>
            <a:rect l="l" t="t" r="r" b="b"/>
            <a:pathLst>
              <a:path w="102869" h="100965">
                <a:moveTo>
                  <a:pt x="0" y="0"/>
                </a:moveTo>
                <a:lnTo>
                  <a:pt x="4565" y="100416"/>
                </a:lnTo>
                <a:lnTo>
                  <a:pt x="102708" y="45643"/>
                </a:lnTo>
                <a:lnTo>
                  <a:pt x="0" y="0"/>
                </a:lnTo>
                <a:close/>
              </a:path>
            </a:pathLst>
          </a:custGeom>
          <a:solidFill>
            <a:srgbClr val="000000"/>
          </a:solidFill>
        </p:spPr>
        <p:txBody>
          <a:bodyPr wrap="square" lIns="0" tIns="0" rIns="0" bIns="0" rtlCol="0"/>
          <a:lstStyle/>
          <a:p/>
        </p:txBody>
      </p:sp>
      <p:sp>
        <p:nvSpPr>
          <p:cNvPr id="14" name="object 14"/>
          <p:cNvSpPr/>
          <p:nvPr/>
        </p:nvSpPr>
        <p:spPr>
          <a:xfrm>
            <a:off x="17179780" y="9170568"/>
            <a:ext cx="1118870" cy="1094105"/>
          </a:xfrm>
          <a:custGeom>
            <a:avLst/>
            <a:gdLst/>
            <a:ahLst/>
            <a:cxnLst/>
            <a:rect l="l" t="t" r="r" b="b"/>
            <a:pathLst>
              <a:path w="1118869" h="1094104">
                <a:moveTo>
                  <a:pt x="0" y="2317"/>
                </a:moveTo>
                <a:lnTo>
                  <a:pt x="55713" y="287"/>
                </a:lnTo>
                <a:lnTo>
                  <a:pt x="111048" y="0"/>
                </a:lnTo>
                <a:lnTo>
                  <a:pt x="165998" y="1417"/>
                </a:lnTo>
                <a:lnTo>
                  <a:pt x="220557" y="4504"/>
                </a:lnTo>
                <a:lnTo>
                  <a:pt x="273886" y="9458"/>
                </a:lnTo>
                <a:lnTo>
                  <a:pt x="327092" y="18070"/>
                </a:lnTo>
                <a:lnTo>
                  <a:pt x="379205" y="32413"/>
                </a:lnTo>
                <a:lnTo>
                  <a:pt x="429258" y="54565"/>
                </a:lnTo>
                <a:lnTo>
                  <a:pt x="480594" y="90514"/>
                </a:lnTo>
                <a:lnTo>
                  <a:pt x="521631" y="136556"/>
                </a:lnTo>
                <a:lnTo>
                  <a:pt x="552236" y="192911"/>
                </a:lnTo>
                <a:lnTo>
                  <a:pt x="573935" y="253435"/>
                </a:lnTo>
                <a:lnTo>
                  <a:pt x="592796" y="321310"/>
                </a:lnTo>
                <a:lnTo>
                  <a:pt x="608516" y="390447"/>
                </a:lnTo>
                <a:lnTo>
                  <a:pt x="621985" y="461469"/>
                </a:lnTo>
                <a:lnTo>
                  <a:pt x="633120" y="533529"/>
                </a:lnTo>
                <a:lnTo>
                  <a:pt x="643725" y="578878"/>
                </a:lnTo>
                <a:lnTo>
                  <a:pt x="655620" y="623792"/>
                </a:lnTo>
                <a:lnTo>
                  <a:pt x="668789" y="668246"/>
                </a:lnTo>
                <a:lnTo>
                  <a:pt x="683216" y="712216"/>
                </a:lnTo>
                <a:lnTo>
                  <a:pt x="698280" y="753734"/>
                </a:lnTo>
                <a:lnTo>
                  <a:pt x="715187" y="794594"/>
                </a:lnTo>
                <a:lnTo>
                  <a:pt x="734573" y="834361"/>
                </a:lnTo>
                <a:lnTo>
                  <a:pt x="757079" y="872599"/>
                </a:lnTo>
                <a:lnTo>
                  <a:pt x="788681" y="915663"/>
                </a:lnTo>
                <a:lnTo>
                  <a:pt x="824713" y="954773"/>
                </a:lnTo>
                <a:lnTo>
                  <a:pt x="864750" y="989701"/>
                </a:lnTo>
                <a:lnTo>
                  <a:pt x="908370" y="1020222"/>
                </a:lnTo>
                <a:lnTo>
                  <a:pt x="955149" y="1046107"/>
                </a:lnTo>
                <a:lnTo>
                  <a:pt x="992017" y="1062324"/>
                </a:lnTo>
                <a:lnTo>
                  <a:pt x="1029905" y="1075581"/>
                </a:lnTo>
                <a:lnTo>
                  <a:pt x="1068634" y="1085844"/>
                </a:lnTo>
                <a:lnTo>
                  <a:pt x="1108028" y="1093074"/>
                </a:lnTo>
                <a:lnTo>
                  <a:pt x="1118488" y="1093550"/>
                </a:lnTo>
              </a:path>
            </a:pathLst>
          </a:custGeom>
          <a:ln w="20941">
            <a:solidFill>
              <a:srgbClr val="000000"/>
            </a:solidFill>
          </a:ln>
        </p:spPr>
        <p:txBody>
          <a:bodyPr wrap="square" lIns="0" tIns="0" rIns="0" bIns="0" rtlCol="0"/>
          <a:lstStyle/>
          <a:p/>
        </p:txBody>
      </p:sp>
      <p:sp>
        <p:nvSpPr>
          <p:cNvPr id="15" name="object 15"/>
          <p:cNvSpPr/>
          <p:nvPr/>
        </p:nvSpPr>
        <p:spPr>
          <a:xfrm>
            <a:off x="18285516" y="10213434"/>
            <a:ext cx="102870" cy="100965"/>
          </a:xfrm>
          <a:custGeom>
            <a:avLst/>
            <a:gdLst/>
            <a:ahLst/>
            <a:cxnLst/>
            <a:rect l="l" t="t" r="r" b="b"/>
            <a:pathLst>
              <a:path w="102869" h="100965">
                <a:moveTo>
                  <a:pt x="4565" y="0"/>
                </a:moveTo>
                <a:lnTo>
                  <a:pt x="0" y="100417"/>
                </a:lnTo>
                <a:lnTo>
                  <a:pt x="102708" y="54773"/>
                </a:lnTo>
                <a:lnTo>
                  <a:pt x="4565" y="0"/>
                </a:lnTo>
                <a:close/>
              </a:path>
            </a:pathLst>
          </a:custGeom>
          <a:solidFill>
            <a:srgbClr val="000000"/>
          </a:solidFill>
        </p:spPr>
        <p:txBody>
          <a:bodyPr wrap="square" lIns="0" tIns="0" rIns="0" bIns="0" rtlCol="0"/>
          <a:lstStyle/>
          <a:p/>
        </p:txBody>
      </p:sp>
      <p:sp>
        <p:nvSpPr>
          <p:cNvPr id="16" name="object 16"/>
          <p:cNvSpPr/>
          <p:nvPr/>
        </p:nvSpPr>
        <p:spPr>
          <a:xfrm>
            <a:off x="16383029" y="4060757"/>
            <a:ext cx="1948814" cy="0"/>
          </a:xfrm>
          <a:custGeom>
            <a:avLst/>
            <a:gdLst/>
            <a:ahLst/>
            <a:cxnLst/>
            <a:rect l="l" t="t" r="r" b="b"/>
            <a:pathLst>
              <a:path w="1948815">
                <a:moveTo>
                  <a:pt x="0" y="0"/>
                </a:moveTo>
                <a:lnTo>
                  <a:pt x="1938312" y="0"/>
                </a:lnTo>
                <a:lnTo>
                  <a:pt x="1948783" y="0"/>
                </a:lnTo>
              </a:path>
            </a:pathLst>
          </a:custGeom>
          <a:ln w="20941">
            <a:solidFill>
              <a:srgbClr val="000000"/>
            </a:solidFill>
          </a:ln>
        </p:spPr>
        <p:txBody>
          <a:bodyPr wrap="square" lIns="0" tIns="0" rIns="0" bIns="0" rtlCol="0"/>
          <a:lstStyle/>
          <a:p/>
        </p:txBody>
      </p:sp>
      <p:sp>
        <p:nvSpPr>
          <p:cNvPr id="17" name="object 17"/>
          <p:cNvSpPr/>
          <p:nvPr/>
        </p:nvSpPr>
        <p:spPr>
          <a:xfrm>
            <a:off x="18321348" y="4010497"/>
            <a:ext cx="100965" cy="100965"/>
          </a:xfrm>
          <a:custGeom>
            <a:avLst/>
            <a:gdLst/>
            <a:ahLst/>
            <a:cxnLst/>
            <a:rect l="l" t="t" r="r" b="b"/>
            <a:pathLst>
              <a:path w="100965" h="100964">
                <a:moveTo>
                  <a:pt x="0" y="0"/>
                </a:moveTo>
                <a:lnTo>
                  <a:pt x="0" y="100520"/>
                </a:lnTo>
                <a:lnTo>
                  <a:pt x="100520" y="50260"/>
                </a:lnTo>
                <a:lnTo>
                  <a:pt x="0" y="0"/>
                </a:lnTo>
                <a:close/>
              </a:path>
            </a:pathLst>
          </a:custGeom>
          <a:solidFill>
            <a:srgbClr val="000000"/>
          </a:solidFill>
        </p:spPr>
        <p:txBody>
          <a:bodyPr wrap="square" lIns="0" tIns="0" rIns="0" bIns="0" rtlCol="0"/>
          <a:lstStyle/>
          <a:p/>
        </p:txBody>
      </p:sp>
      <p:sp>
        <p:nvSpPr>
          <p:cNvPr id="18" name="object 18"/>
          <p:cNvSpPr/>
          <p:nvPr/>
        </p:nvSpPr>
        <p:spPr>
          <a:xfrm>
            <a:off x="16383951" y="3207919"/>
            <a:ext cx="0" cy="852805"/>
          </a:xfrm>
          <a:custGeom>
            <a:avLst/>
            <a:gdLst/>
            <a:ahLst/>
            <a:cxnLst/>
            <a:rect l="l" t="t" r="r" b="b"/>
            <a:pathLst>
              <a:path h="852804">
                <a:moveTo>
                  <a:pt x="0" y="0"/>
                </a:moveTo>
                <a:lnTo>
                  <a:pt x="0" y="852595"/>
                </a:lnTo>
              </a:path>
            </a:pathLst>
          </a:custGeom>
          <a:ln w="20941">
            <a:solidFill>
              <a:srgbClr val="000000"/>
            </a:solidFill>
          </a:ln>
        </p:spPr>
        <p:txBody>
          <a:bodyPr wrap="square" lIns="0" tIns="0" rIns="0" bIns="0" rtlCol="0"/>
          <a:lstStyle/>
          <a:p/>
        </p:txBody>
      </p:sp>
      <p:sp>
        <p:nvSpPr>
          <p:cNvPr id="19" name="object 19"/>
          <p:cNvSpPr/>
          <p:nvPr/>
        </p:nvSpPr>
        <p:spPr>
          <a:xfrm>
            <a:off x="16333691" y="3117870"/>
            <a:ext cx="100965" cy="100965"/>
          </a:xfrm>
          <a:custGeom>
            <a:avLst/>
            <a:gdLst/>
            <a:ahLst/>
            <a:cxnLst/>
            <a:rect l="l" t="t" r="r" b="b"/>
            <a:pathLst>
              <a:path w="100965" h="100964">
                <a:moveTo>
                  <a:pt x="50260" y="0"/>
                </a:moveTo>
                <a:lnTo>
                  <a:pt x="0" y="100520"/>
                </a:lnTo>
                <a:lnTo>
                  <a:pt x="100520" y="100520"/>
                </a:lnTo>
                <a:lnTo>
                  <a:pt x="50260" y="0"/>
                </a:lnTo>
                <a:close/>
              </a:path>
            </a:pathLst>
          </a:custGeom>
          <a:solidFill>
            <a:srgbClr val="000000"/>
          </a:solidFill>
        </p:spPr>
        <p:txBody>
          <a:bodyPr wrap="square" lIns="0" tIns="0" rIns="0" bIns="0" rtlCol="0"/>
          <a:lstStyle/>
          <a:p/>
        </p:txBody>
      </p:sp>
      <p:sp>
        <p:nvSpPr>
          <p:cNvPr id="20" name="object 20"/>
          <p:cNvSpPr/>
          <p:nvPr/>
        </p:nvSpPr>
        <p:spPr>
          <a:xfrm>
            <a:off x="16389407" y="3443649"/>
            <a:ext cx="1908810" cy="588010"/>
          </a:xfrm>
          <a:custGeom>
            <a:avLst/>
            <a:gdLst/>
            <a:ahLst/>
            <a:cxnLst/>
            <a:rect l="l" t="t" r="r" b="b"/>
            <a:pathLst>
              <a:path w="1908809" h="588010">
                <a:moveTo>
                  <a:pt x="0" y="587908"/>
                </a:moveTo>
                <a:lnTo>
                  <a:pt x="161363" y="507696"/>
                </a:lnTo>
                <a:lnTo>
                  <a:pt x="346115" y="477192"/>
                </a:lnTo>
                <a:lnTo>
                  <a:pt x="480166" y="385765"/>
                </a:lnTo>
                <a:lnTo>
                  <a:pt x="743667" y="345356"/>
                </a:lnTo>
                <a:lnTo>
                  <a:pt x="986904" y="275338"/>
                </a:lnTo>
                <a:lnTo>
                  <a:pt x="1197934" y="147351"/>
                </a:lnTo>
                <a:lnTo>
                  <a:pt x="1448087" y="115284"/>
                </a:lnTo>
                <a:lnTo>
                  <a:pt x="1618491" y="62493"/>
                </a:lnTo>
                <a:lnTo>
                  <a:pt x="1908554" y="0"/>
                </a:lnTo>
              </a:path>
            </a:pathLst>
          </a:custGeom>
          <a:ln w="20941">
            <a:solidFill>
              <a:srgbClr val="00A2FF"/>
            </a:solidFill>
          </a:ln>
        </p:spPr>
        <p:txBody>
          <a:bodyPr wrap="square" lIns="0" tIns="0" rIns="0" bIns="0" rtlCol="0"/>
          <a:lstStyle/>
          <a:p/>
        </p:txBody>
      </p:sp>
      <p:sp>
        <p:nvSpPr>
          <p:cNvPr id="21" name="object 21"/>
          <p:cNvSpPr/>
          <p:nvPr/>
        </p:nvSpPr>
        <p:spPr>
          <a:xfrm>
            <a:off x="16379784" y="3194272"/>
            <a:ext cx="1932305" cy="751840"/>
          </a:xfrm>
          <a:custGeom>
            <a:avLst/>
            <a:gdLst/>
            <a:ahLst/>
            <a:cxnLst/>
            <a:rect l="l" t="t" r="r" b="b"/>
            <a:pathLst>
              <a:path w="1932305" h="751839">
                <a:moveTo>
                  <a:pt x="0" y="751483"/>
                </a:moveTo>
                <a:lnTo>
                  <a:pt x="181334" y="636060"/>
                </a:lnTo>
                <a:lnTo>
                  <a:pt x="574330" y="516639"/>
                </a:lnTo>
                <a:lnTo>
                  <a:pt x="940882" y="235155"/>
                </a:lnTo>
                <a:lnTo>
                  <a:pt x="1428497" y="42739"/>
                </a:lnTo>
                <a:lnTo>
                  <a:pt x="1931907" y="0"/>
                </a:lnTo>
              </a:path>
            </a:pathLst>
          </a:custGeom>
          <a:ln w="20941">
            <a:solidFill>
              <a:srgbClr val="EE220C"/>
            </a:solidFill>
          </a:ln>
        </p:spPr>
        <p:txBody>
          <a:bodyPr wrap="square" lIns="0" tIns="0" rIns="0" bIns="0" rtlCol="0"/>
          <a:lstStyle/>
          <a:p/>
        </p:txBody>
      </p:sp>
    </p:spTree>
  </p:cSld>
  <p:clrMapOvr>
    <a:masterClrMapping/>
  </p:clrMapOvr>
</p:sld>
</file>

<file path=ppt/tags/tag1.xml><?xml version="1.0" encoding="utf-8"?>
<p:tagLst xmlns:p="http://schemas.openxmlformats.org/presentationml/2006/main">
  <p:tag name="REFSHAPE" val="554387260"/>
  <p:tag name="KSO_WM_UNIT_PLACING_PICTURE_USER_VIEWPORT" val="{&quot;height&quot;:4020,&quot;width&quot;:22950}"/>
</p:tagLst>
</file>

<file path=ppt/tags/tag2.xml><?xml version="1.0" encoding="utf-8"?>
<p:tagLst xmlns:p="http://schemas.openxmlformats.org/presentationml/2006/main">
  <p:tag name="REFSHAPE" val="759859668"/>
  <p:tag name="KSO_WM_UNIT_PLACING_PICTURE_USER_VIEWPORT" val="{&quot;height&quot;:3855,&quot;width&quot;:2319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8356</Words>
  <Application>WPS 演示</Application>
  <PresentationFormat>On-screen Show (4:3)</PresentationFormat>
  <Paragraphs>895</Paragraphs>
  <Slides>47</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47</vt:i4>
      </vt:variant>
    </vt:vector>
  </HeadingPairs>
  <TitlesOfParts>
    <vt:vector size="58" baseType="lpstr">
      <vt:lpstr>Arial</vt:lpstr>
      <vt:lpstr>宋体</vt:lpstr>
      <vt:lpstr>Wingdings</vt:lpstr>
      <vt:lpstr>Arial</vt:lpstr>
      <vt:lpstr>Times New Roman</vt:lpstr>
      <vt:lpstr>Calibri</vt:lpstr>
      <vt:lpstr>微软雅黑</vt:lpstr>
      <vt:lpstr>Arial Unicode MS</vt:lpstr>
      <vt:lpstr>Courier New</vt:lpstr>
      <vt:lpstr>Tahoma</vt:lpstr>
      <vt:lpstr>Office Theme</vt:lpstr>
      <vt:lpstr>PowerPoint 演示文稿</vt:lpstr>
      <vt:lpstr>PowerPoint 演示文稿</vt:lpstr>
      <vt:lpstr>PowerPoint 演示文稿</vt:lpstr>
      <vt:lpstr>PowerPoint 演示文稿</vt:lpstr>
      <vt:lpstr>PowerPoint 演示文稿</vt:lpstr>
      <vt:lpstr>High speed links  (10-100 Gbps)</vt:lpstr>
      <vt:lpstr>Packet Scheduling</vt:lpstr>
      <vt:lpstr>Scheduler Implementation</vt:lpstr>
      <vt:lpstr>Software vs Hardware</vt:lpstr>
      <vt:lpstr>Challenges of Network Scheduling</vt:lpstr>
      <vt:lpstr>Objective: Design an accurate,  efficient, and programmable  software scheduler</vt:lpstr>
      <vt:lpstr>Outline</vt:lpstr>
      <vt:lpstr>Eiffel Overview</vt:lpstr>
      <vt:lpstr>Eiffel Overview</vt:lpstr>
      <vt:lpstr>Characteristics of Packet  Ranks</vt:lpstr>
      <vt:lpstr>Ranks are Integers</vt:lpstr>
      <vt:lpstr>Ranks have Known Ranges</vt:lpstr>
      <vt:lpstr>Packets are Processed in Batches</vt:lpstr>
      <vt:lpstr>PowerPoint 演示文稿</vt:lpstr>
      <vt:lpstr>PowerPoint 演示文稿</vt:lpstr>
      <vt:lpstr>Eiffel Building Block</vt:lpstr>
      <vt:lpstr>Efficient Packet Ordering:  Integer Priority Queues</vt:lpstr>
      <vt:lpstr>Priority Queues 101</vt:lpstr>
      <vt:lpstr>Integer Priority Queue</vt:lpstr>
      <vt:lpstr>Integer Priority Queue</vt:lpstr>
      <vt:lpstr>FFS-based Integer Priority Queue</vt:lpstr>
      <vt:lpstr>FFS-based Integer Priority Queue</vt:lpstr>
      <vt:lpstr>Hierarchical FFS-based Queue</vt:lpstr>
      <vt:lpstr>Circular Hierarchical FFS-based Queue</vt:lpstr>
      <vt:lpstr>Circular Hierarchical FFS-based Queue</vt:lpstr>
      <vt:lpstr>Scheduler Programmability</vt:lpstr>
      <vt:lpstr>PIFO Programming Model</vt:lpstr>
      <vt:lpstr>PIFO Programming Model</vt:lpstr>
      <vt:lpstr>Eiffel Programming Model</vt:lpstr>
      <vt:lpstr>Eiffel Example: pFabric</vt:lpstr>
      <vt:lpstr>Eiffel Example: pFabric</vt:lpstr>
      <vt:lpstr>Eiffel Example: pFabric</vt:lpstr>
      <vt:lpstr>Eiffel Example: pFabric</vt:lpstr>
      <vt:lpstr>Eiffel Example: Implementation</vt:lpstr>
      <vt:lpstr>Eiffel Example: Implementation</vt:lpstr>
      <vt:lpstr>Eiffel Example: Implementation</vt:lpstr>
      <vt:lpstr>PowerPoint 演示文稿</vt:lpstr>
      <vt:lpstr>Evaluation Setup</vt:lpstr>
      <vt:lpstr>Evaluation</vt:lpstr>
      <vt:lpstr>Evaluation</vt:lpstr>
      <vt:lpstr>Conclusion</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PN结</cp:lastModifiedBy>
  <cp:revision>120</cp:revision>
  <dcterms:created xsi:type="dcterms:W3CDTF">2020-03-11T02:09:00Z</dcterms:created>
  <dcterms:modified xsi:type="dcterms:W3CDTF">2020-03-12T03:30:01Z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stSaved">
    <vt:filetime>2020-03-11T00:00:00Z</vt:filetime>
  </property>
  <property fmtid="{D5CDD505-2E9C-101B-9397-08002B2CF9AE}" pid="3" name="KSOProductBuildVer">
    <vt:lpwstr>2052-11.1.0.9440</vt:lpwstr>
  </property>
</Properties>
</file>