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9" r:id="rId5"/>
    <p:sldId id="278" r:id="rId6"/>
    <p:sldId id="260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77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a" initials="h" lastIdx="1" clrIdx="0">
    <p:extLst>
      <p:ext uri="{19B8F6BF-5375-455C-9EA6-DF929625EA0E}">
        <p15:presenceInfo xmlns:p15="http://schemas.microsoft.com/office/powerpoint/2012/main" userId="h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84" autoAdjust="0"/>
  </p:normalViewPr>
  <p:slideViewPr>
    <p:cSldViewPr snapToGrid="0">
      <p:cViewPr varScale="1">
        <p:scale>
          <a:sx n="98" d="100"/>
          <a:sy n="9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FE1C-3B12-4D77-BE3B-0E8B3BE18ACC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A0054-812B-4A0E-AA63-38BCE4EF8D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47056-404E-430F-95AF-5A55DD6A7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CE224C-2D5C-40BE-9B06-F170322B1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3CDCBD-9DE4-4D53-A884-AE80F4A0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C4336-F7DE-4DD8-8515-3CE10C59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A4199D-A868-4ED0-B1B3-221BA835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4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04477-31CB-4243-BFEB-3920371D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B1DA3C-1151-41A1-88CE-84949CD69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B9D158-10D1-46B5-B84F-5E0C4270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F0BC8-0C98-45DE-BD56-08538EBE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002876-64FB-434D-9DCC-C7D63482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9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5EDE4C-14F1-4125-B134-2BB585ACA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B2EAB3-BF17-4D87-AE32-8849AA21A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C48341-F0BE-443F-8F48-353A56F2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19C397-2E8B-41E1-BE16-0854069C1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9F599-5109-4947-8FD9-C64FEA3D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3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634E3A-2E5C-4756-A95D-FB5A0404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744769-9F24-453F-AECC-B04EB3A1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7AD0D9-5F44-4DC3-A982-8C90CDEF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40E5D9-E9C0-4127-84FE-026E1106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0A75F7-D77D-4A34-8F74-9BB64CE6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5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E2CA36-6B8C-4F5B-B700-35BCAF4C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590E81-3CD0-491F-AF08-FFB828205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B54184-4518-45F9-8397-072482A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7F028F-EC62-49E5-917D-B0BBB2C6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50CF35-59C5-47CA-800A-CE91151D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3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A59E8-4FCC-4F3B-AC5C-9A63AFEF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210B4-6D35-4F46-BD17-225AD42CD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D1BF08-0381-45BE-A59C-11ED7B286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82138-E8D7-4A73-A80C-7337AFD6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D3EC64-9E2D-466B-80FC-8DE12C62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859523-5D03-4150-9D1E-F9DF4A55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4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F16F5-2FDC-4176-A8AF-880B2EFC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2ACC4-A47B-4543-8A23-80368491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709AD7-3777-4B70-9CCE-564C55C6A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EDED96-F98B-4DDD-9F42-32B27254C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BC1879-ED81-4A0E-8025-00935863A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2A438B-E776-4819-BD68-E65BE0D9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24C10D-8B23-4E29-A685-F733B8C6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45F0C4-70A9-4036-B9EE-E4C550AB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46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1D523-7153-488F-AFF9-26C84E5A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EB6CD3-F2FC-42A0-9964-F8B6747B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E14F7E-DE50-468C-87AC-44AF334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2A412A-9036-41E6-A6E2-BC8DED4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89A326-3BD8-424F-B0AB-4CE2D847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DC9926-B021-4B0A-91F4-60267E19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FB024E-F1D3-4688-9C26-839741FB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8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1375E-C590-4F5A-BAD3-FE5FBE15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85F5F8-6AE6-4B22-855B-338BA21F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3F8EFD-FDD7-45C2-8957-38CFE6498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ED67B5-5BB6-4B76-A32E-E81EEE71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DFC3F1-0E30-4F8D-95C7-548B48A0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0ADA8-2AF2-47CE-8D87-F6B52DE8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48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41D5A-8023-4228-9CF8-1E69F9C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8C69ED-BABD-48BF-B49E-91DBFA53F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4AF3FC-44B5-4F24-AF17-254BE2424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EACFA-0423-4170-963D-EF227A2A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77628-3083-4148-90A3-EE7977A3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A0A949-C93C-4768-9F02-772BA3A0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7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528C9E-E87B-47E9-8A83-8573BAB2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115B33-5F74-4E40-AB95-7966B28B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71124-1146-4D85-8631-E4BEF97E4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549B-115B-4B81-B139-5401165D7E84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0F1B5-DA52-499A-84F8-6C2705C9E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5F6507-14C7-40D2-958F-C4FBEB7D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46038-C626-4E25-83DC-5013CAEAF5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46F9C-6C37-4A82-BAEA-3EABA7271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7604"/>
            <a:ext cx="9144000" cy="2122791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BML: A High-performance, Low-cost Gradient Synchronization Algorithm for DML Training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0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(1,0,1,3)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(1,1,0,9)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(1,1,1,3)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(1,2,0,9)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(1,2,1,3)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(1,2,2,3)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S[1,0]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S[2,0]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2C4E85-948C-48B4-8CA1-B770A2C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7" y="0"/>
            <a:ext cx="5468113" cy="4048690"/>
          </a:xfrm>
          <a:prstGeom prst="rect">
            <a:avLst/>
          </a:prstGeom>
        </p:spPr>
      </p:pic>
      <p:cxnSp>
        <p:nvCxnSpPr>
          <p:cNvPr id="5" name="连接符: 曲线 4">
            <a:extLst>
              <a:ext uri="{FF2B5EF4-FFF2-40B4-BE49-F238E27FC236}">
                <a16:creationId xmlns:a16="http://schemas.microsoft.com/office/drawing/2014/main" id="{FF2CCB17-DC9F-40F5-BF1B-601C42F6F83B}"/>
              </a:ext>
            </a:extLst>
          </p:cNvPr>
          <p:cNvCxnSpPr>
            <a:cxnSpLocks/>
            <a:stCxn id="58" idx="1"/>
            <a:endCxn id="188" idx="1"/>
          </p:cNvCxnSpPr>
          <p:nvPr/>
        </p:nvCxnSpPr>
        <p:spPr>
          <a:xfrm rot="10800000" flipH="1" flipV="1">
            <a:off x="438137" y="1756446"/>
            <a:ext cx="392790" cy="4425108"/>
          </a:xfrm>
          <a:prstGeom prst="curvedConnector3">
            <a:avLst>
              <a:gd name="adj1" fmla="val -581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连接符: 曲线 7">
            <a:extLst>
              <a:ext uri="{FF2B5EF4-FFF2-40B4-BE49-F238E27FC236}">
                <a16:creationId xmlns:a16="http://schemas.microsoft.com/office/drawing/2014/main" id="{5EB29C84-B2F1-4A96-8DE3-4C8E193DC901}"/>
              </a:ext>
            </a:extLst>
          </p:cNvPr>
          <p:cNvCxnSpPr>
            <a:cxnSpLocks/>
            <a:stCxn id="58" idx="2"/>
            <a:endCxn id="215" idx="1"/>
          </p:cNvCxnSpPr>
          <p:nvPr/>
        </p:nvCxnSpPr>
        <p:spPr>
          <a:xfrm rot="16200000" flipH="1">
            <a:off x="2315643" y="463940"/>
            <a:ext cx="3449624" cy="63946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AB999BEB-F4E1-4ABA-A0C3-49FA40F18A40}"/>
              </a:ext>
            </a:extLst>
          </p:cNvPr>
          <p:cNvSpPr txBox="1"/>
          <p:nvPr/>
        </p:nvSpPr>
        <p:spPr>
          <a:xfrm>
            <a:off x="3971262" y="2860503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Time:1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9485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33DC82-DA0B-4821-9DBB-888BD2FD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7" y="0"/>
            <a:ext cx="5468113" cy="4048690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FC9A8D28-ABF1-4332-A66A-7A4991FE784B}"/>
              </a:ext>
            </a:extLst>
          </p:cNvPr>
          <p:cNvSpPr txBox="1"/>
          <p:nvPr/>
        </p:nvSpPr>
        <p:spPr>
          <a:xfrm>
            <a:off x="4331177" y="2979541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Time:1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266523D3-DED2-42ED-9A02-18CA14528042}"/>
              </a:ext>
            </a:extLst>
          </p:cNvPr>
          <p:cNvCxnSpPr>
            <a:stCxn id="160" idx="2"/>
            <a:endCxn id="176" idx="1"/>
          </p:cNvCxnSpPr>
          <p:nvPr/>
        </p:nvCxnSpPr>
        <p:spPr>
          <a:xfrm rot="5400000">
            <a:off x="1144478" y="4052895"/>
            <a:ext cx="4245108" cy="12210"/>
          </a:xfrm>
          <a:prstGeom prst="curvedConnector4">
            <a:avLst>
              <a:gd name="adj1" fmla="val 47880"/>
              <a:gd name="adj2" fmla="val 1972236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连接符: 曲线 89">
            <a:extLst>
              <a:ext uri="{FF2B5EF4-FFF2-40B4-BE49-F238E27FC236}">
                <a16:creationId xmlns:a16="http://schemas.microsoft.com/office/drawing/2014/main" id="{9D53F958-6AE9-43A5-8353-09C8DD6E4949}"/>
              </a:ext>
            </a:extLst>
          </p:cNvPr>
          <p:cNvCxnSpPr>
            <a:cxnSpLocks/>
            <a:stCxn id="160" idx="2"/>
            <a:endCxn id="203" idx="2"/>
          </p:cNvCxnSpPr>
          <p:nvPr/>
        </p:nvCxnSpPr>
        <p:spPr>
          <a:xfrm rot="16200000" flipH="1">
            <a:off x="4858143" y="351440"/>
            <a:ext cx="3629624" cy="6799636"/>
          </a:xfrm>
          <a:prstGeom prst="curvedConnector3">
            <a:avLst>
              <a:gd name="adj1" fmla="val 106298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7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935522-77C7-4A81-B8FA-E443EC7B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98" y="0"/>
            <a:ext cx="5391902" cy="3905795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467096B7-C538-49E7-A44D-AE7DD66C43BA}"/>
              </a:ext>
            </a:extLst>
          </p:cNvPr>
          <p:cNvSpPr txBox="1"/>
          <p:nvPr/>
        </p:nvSpPr>
        <p:spPr>
          <a:xfrm>
            <a:off x="4331177" y="2979541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Time:3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72B36AAD-EABA-4C23-A3C6-4DCD31204BDC}"/>
              </a:ext>
            </a:extLst>
          </p:cNvPr>
          <p:cNvCxnSpPr>
            <a:stCxn id="183" idx="0"/>
            <a:endCxn id="59" idx="2"/>
          </p:cNvCxnSpPr>
          <p:nvPr/>
        </p:nvCxnSpPr>
        <p:spPr>
          <a:xfrm rot="16200000" flipV="1">
            <a:off x="176978" y="3412605"/>
            <a:ext cx="3345108" cy="39279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连接符: 曲线 89">
            <a:extLst>
              <a:ext uri="{FF2B5EF4-FFF2-40B4-BE49-F238E27FC236}">
                <a16:creationId xmlns:a16="http://schemas.microsoft.com/office/drawing/2014/main" id="{FC17A9EE-A89E-45E1-9ED4-A35CA9817400}"/>
              </a:ext>
            </a:extLst>
          </p:cNvPr>
          <p:cNvCxnSpPr>
            <a:cxnSpLocks/>
            <a:stCxn id="217" idx="2"/>
            <a:endCxn id="60" idx="2"/>
          </p:cNvCxnSpPr>
          <p:nvPr/>
        </p:nvCxnSpPr>
        <p:spPr>
          <a:xfrm rot="5400000" flipH="1">
            <a:off x="4048143" y="351440"/>
            <a:ext cx="3629624" cy="6799636"/>
          </a:xfrm>
          <a:prstGeom prst="curvedConnector3">
            <a:avLst>
              <a:gd name="adj1" fmla="val -6298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3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(1,1,0,9)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(1,1,1,9)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(1,2,0,9)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(1,2,1,9)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(1,2,2,9)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(1,1,0,9)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(1,1,1,9)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(1,2,0,9)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(1,2,1,9)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(1,2,2,9)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(0,1,1,9)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(0,2,1,9)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(0,2,2,9)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(1,1,0,9)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(1,1,1,9)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(1,2,0,9)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(1,2,1,9)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(1,2,2,9)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F67D3DC-2773-429A-AEDB-1EC0C91A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098" y="0"/>
            <a:ext cx="5391902" cy="3905795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5A637E09-2994-4EBB-9C3B-A9E3AE3AF1E0}"/>
              </a:ext>
            </a:extLst>
          </p:cNvPr>
          <p:cNvSpPr txBox="1"/>
          <p:nvPr/>
        </p:nvSpPr>
        <p:spPr>
          <a:xfrm>
            <a:off x="830928" y="2457940"/>
            <a:ext cx="3358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/>
              <a:t>Time: 3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</a:p>
          <a:p>
            <a:pPr algn="just"/>
            <a:endParaRPr lang="en-US" altLang="zh-CN" sz="3200" dirty="0"/>
          </a:p>
          <a:p>
            <a:pPr algn="just"/>
            <a:r>
              <a:rPr lang="en-US" altLang="zh-CN" sz="3200" dirty="0"/>
              <a:t>Total Time: 16*Tc</a:t>
            </a:r>
          </a:p>
          <a:p>
            <a:pPr algn="just"/>
            <a:r>
              <a:rPr lang="en-US" altLang="zh-CN" sz="3200" dirty="0"/>
              <a:t>Theoretical: 18*Tc</a:t>
            </a:r>
            <a:endParaRPr lang="zh-CN" altLang="en-US" sz="3200" dirty="0"/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E60466E6-6805-473A-A36C-303D9CA407A8}"/>
              </a:ext>
            </a:extLst>
          </p:cNvPr>
          <p:cNvCxnSpPr>
            <a:stCxn id="175" idx="3"/>
            <a:endCxn id="159" idx="3"/>
          </p:cNvCxnSpPr>
          <p:nvPr/>
        </p:nvCxnSpPr>
        <p:spPr>
          <a:xfrm flipH="1" flipV="1">
            <a:off x="5298137" y="1396446"/>
            <a:ext cx="392790" cy="4425108"/>
          </a:xfrm>
          <a:prstGeom prst="curvedConnector3">
            <a:avLst>
              <a:gd name="adj1" fmla="val -5819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连接符: 曲线 5">
            <a:extLst>
              <a:ext uri="{FF2B5EF4-FFF2-40B4-BE49-F238E27FC236}">
                <a16:creationId xmlns:a16="http://schemas.microsoft.com/office/drawing/2014/main" id="{999FD564-3F7C-405F-BC79-EC5038A2EE1C}"/>
              </a:ext>
            </a:extLst>
          </p:cNvPr>
          <p:cNvCxnSpPr>
            <a:stCxn id="197" idx="1"/>
            <a:endCxn id="156" idx="3"/>
          </p:cNvCxnSpPr>
          <p:nvPr/>
        </p:nvCxnSpPr>
        <p:spPr>
          <a:xfrm rot="10800000">
            <a:off x="5298137" y="1036446"/>
            <a:ext cx="4369636" cy="3629624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6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72ACC-9571-49BB-B43B-E72B31CE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3FD58-A4BA-4B3D-88B9-8197B6AB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VGG-19 (ImageNet), LeNet-5 (MNIST)</a:t>
            </a:r>
          </a:p>
          <a:p>
            <a:r>
              <a:rPr lang="en-US" altLang="zh-CN" dirty="0"/>
              <a:t>TensorFlow</a:t>
            </a:r>
          </a:p>
          <a:p>
            <a:r>
              <a:rPr lang="en-US" altLang="zh-CN" dirty="0" err="1"/>
              <a:t>BCube</a:t>
            </a:r>
            <a:r>
              <a:rPr lang="en-US" altLang="zh-CN" dirty="0"/>
              <a:t>(3,2) testbed with 9 servers</a:t>
            </a:r>
          </a:p>
          <a:p>
            <a:r>
              <a:rPr lang="en-US" altLang="zh-CN" dirty="0"/>
              <a:t>multiple 40GE switches. </a:t>
            </a:r>
          </a:p>
          <a:p>
            <a:r>
              <a:rPr lang="en-US" altLang="zh-CN" dirty="0"/>
              <a:t>Each server is equipped with:</a:t>
            </a:r>
          </a:p>
          <a:p>
            <a:pPr lvl="1"/>
            <a:r>
              <a:rPr lang="en-US" altLang="zh-CN" dirty="0"/>
              <a:t>2 Nvidia Tesla K40C GPUs</a:t>
            </a:r>
          </a:p>
          <a:p>
            <a:pPr lvl="1"/>
            <a:r>
              <a:rPr lang="en-US" altLang="zh-CN" dirty="0"/>
              <a:t>2 Intel Xeon E5 CPUs</a:t>
            </a:r>
          </a:p>
          <a:p>
            <a:pPr lvl="1"/>
            <a:r>
              <a:rPr lang="en-US" altLang="zh-CN" dirty="0"/>
              <a:t>64GB DRAM</a:t>
            </a:r>
          </a:p>
          <a:p>
            <a:pPr lvl="1"/>
            <a:r>
              <a:rPr lang="en-US" altLang="zh-CN" dirty="0"/>
              <a:t>2 40Gbps Mellanox Connectx-3 NICs</a:t>
            </a:r>
          </a:p>
          <a:p>
            <a:pPr marL="457200" lvl="1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858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92EE4-226A-4509-8C62-B5322BB4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3099DAF-5806-48EC-BF27-BF8CFEFE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4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A3FB5-7C22-4272-A2D5-987A844E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5CD41A-C91C-4FDB-9367-0F95471B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 synchronization overhead </a:t>
            </a:r>
          </a:p>
          <a:p>
            <a:r>
              <a:rPr lang="en-US" altLang="zh-CN" dirty="0"/>
              <a:t>Data flow need to traverse multiple hops of switches</a:t>
            </a:r>
          </a:p>
          <a:p>
            <a:endParaRPr lang="en-US" altLang="zh-CN" dirty="0"/>
          </a:p>
          <a:p>
            <a:r>
              <a:rPr lang="en-US" altLang="zh-CN" dirty="0"/>
              <a:t>hurts the gradient synchronization performance</a:t>
            </a:r>
          </a:p>
          <a:p>
            <a:r>
              <a:rPr lang="en-US" altLang="zh-CN" dirty="0"/>
              <a:t>wastes the bandwidth/link resource.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698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4088E-B3EB-4C8B-A474-792B8E09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Fat-Tree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7CE9900-45F5-4E7E-8966-51C6BC2C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3332"/>
            <a:ext cx="10515600" cy="43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A5CC3-1C2F-4B21-98B5-79ABD8FD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</a:t>
            </a:r>
            <a:r>
              <a:rPr lang="en-US" altLang="zh-CN" dirty="0" err="1"/>
              <a:t>Bcube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BB0C58-0266-4E8C-860F-7976FCE9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as one of the server-centric network topologies, </a:t>
            </a:r>
            <a:r>
              <a:rPr lang="en-US" altLang="zh-CN" dirty="0" err="1"/>
              <a:t>BCube</a:t>
            </a:r>
            <a:r>
              <a:rPr lang="en-US" altLang="zh-CN" dirty="0"/>
              <a:t> has well-known lower network cost than Fat-Tree.</a:t>
            </a:r>
          </a:p>
          <a:p>
            <a:endParaRPr lang="en-US" altLang="zh-CN" dirty="0"/>
          </a:p>
          <a:p>
            <a:r>
              <a:rPr lang="en-US" altLang="zh-CN" dirty="0"/>
              <a:t>compared with other server-centric network topologies such as </a:t>
            </a:r>
            <a:r>
              <a:rPr lang="en-US" altLang="zh-CN" dirty="0" err="1"/>
              <a:t>DCell</a:t>
            </a:r>
            <a:r>
              <a:rPr lang="en-US" altLang="zh-CN" dirty="0"/>
              <a:t> and </a:t>
            </a:r>
            <a:r>
              <a:rPr lang="en-US" altLang="zh-CN" dirty="0" err="1"/>
              <a:t>FiConn</a:t>
            </a:r>
            <a:r>
              <a:rPr lang="en-US" altLang="zh-CN" dirty="0"/>
              <a:t>, </a:t>
            </a:r>
            <a:r>
              <a:rPr lang="en-US" altLang="zh-CN" dirty="0" err="1"/>
              <a:t>BCube</a:t>
            </a:r>
            <a:r>
              <a:rPr lang="en-US" altLang="zh-CN" dirty="0"/>
              <a:t> has a nice topological feature that it can better speedup gradient synchronization in DML.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B0420A-2924-4622-BB3E-BCA53086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30" y="4454144"/>
            <a:ext cx="893569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151809" y="1471930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(0,0,0,1)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(0,1,0,1)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(0,2,0,1)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(0,2,2,1)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151809" y="5331093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(0,0,0,1)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(0,0,1,1)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(0,1,0,1)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(0,1,1,1)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(0,2,0,1)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(0,2,1,1)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(0,2,2,1)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6934835" y="4791093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(0,0,0,1)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(0,1,0,1)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(0,2,0,1)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(0,2,2,1)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244" name="文本框 243">
            <a:extLst>
              <a:ext uri="{FF2B5EF4-FFF2-40B4-BE49-F238E27FC236}">
                <a16:creationId xmlns:a16="http://schemas.microsoft.com/office/drawing/2014/main" id="{B0124E28-EE0E-404D-9E81-AF8FB122C9D7}"/>
              </a:ext>
            </a:extLst>
          </p:cNvPr>
          <p:cNvSpPr txBox="1"/>
          <p:nvPr/>
        </p:nvSpPr>
        <p:spPr>
          <a:xfrm>
            <a:off x="2176809" y="902805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61133237-444A-43A5-A50B-4558F740168A}"/>
              </a:ext>
            </a:extLst>
          </p:cNvPr>
          <p:cNvSpPr txBox="1"/>
          <p:nvPr/>
        </p:nvSpPr>
        <p:spPr>
          <a:xfrm>
            <a:off x="2183160" y="4867096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BB80E9FC-04C1-43B2-ACA3-799D642531BB}"/>
              </a:ext>
            </a:extLst>
          </p:cNvPr>
          <p:cNvSpPr txBox="1"/>
          <p:nvPr/>
        </p:nvSpPr>
        <p:spPr>
          <a:xfrm>
            <a:off x="9046425" y="6076382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D95FE4-B2FF-4DCC-A352-6F6A1F47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24" y="0"/>
            <a:ext cx="5382376" cy="34009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11795EE-BBAF-4C3A-AE29-9279F51D2D9E}"/>
              </a:ext>
            </a:extLst>
          </p:cNvPr>
          <p:cNvSpPr txBox="1"/>
          <p:nvPr/>
        </p:nvSpPr>
        <p:spPr>
          <a:xfrm>
            <a:off x="3537036" y="2821095"/>
            <a:ext cx="294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(</a:t>
            </a:r>
            <a:r>
              <a:rPr lang="en-US" altLang="zh-CN" sz="3600" u="sng" dirty="0"/>
              <a:t>0</a:t>
            </a:r>
            <a:r>
              <a:rPr lang="en-US" altLang="zh-CN" sz="3600" dirty="0"/>
              <a:t>,</a:t>
            </a:r>
            <a:r>
              <a:rPr lang="en-US" altLang="zh-CN" sz="3600" u="sng" dirty="0"/>
              <a:t>2,0</a:t>
            </a:r>
            <a:r>
              <a:rPr lang="en-US" altLang="zh-CN" sz="3600" dirty="0"/>
              <a:t>,</a:t>
            </a:r>
            <a:r>
              <a:rPr lang="en-US" altLang="zh-CN" sz="3600" u="sng" dirty="0"/>
              <a:t>1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418CEC9-FA2F-4F04-A54F-13C0F635535C}"/>
              </a:ext>
            </a:extLst>
          </p:cNvPr>
          <p:cNvCxnSpPr/>
          <p:nvPr/>
        </p:nvCxnSpPr>
        <p:spPr>
          <a:xfrm flipH="1">
            <a:off x="3784256" y="3385735"/>
            <a:ext cx="712592" cy="3685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29AE1A0-DD6C-4D22-A830-B6924096991C}"/>
              </a:ext>
            </a:extLst>
          </p:cNvPr>
          <p:cNvSpPr txBox="1"/>
          <p:nvPr/>
        </p:nvSpPr>
        <p:spPr>
          <a:xfrm>
            <a:off x="2851989" y="3754265"/>
            <a:ext cx="93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thread</a:t>
            </a:r>
            <a:endParaRPr lang="zh-CN" altLang="en-US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BBBB0832-26AF-44EA-A774-E3790F717D9B}"/>
              </a:ext>
            </a:extLst>
          </p:cNvPr>
          <p:cNvSpPr txBox="1"/>
          <p:nvPr/>
        </p:nvSpPr>
        <p:spPr>
          <a:xfrm>
            <a:off x="4359557" y="4188014"/>
            <a:ext cx="93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index</a:t>
            </a:r>
            <a:endParaRPr lang="zh-CN" altLang="en-US" dirty="0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B601B1E-2B8F-43BB-87E4-E168F0B90217}"/>
              </a:ext>
            </a:extLst>
          </p:cNvPr>
          <p:cNvSpPr txBox="1"/>
          <p:nvPr/>
        </p:nvSpPr>
        <p:spPr>
          <a:xfrm>
            <a:off x="6219823" y="3882591"/>
            <a:ext cx="93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count</a:t>
            </a:r>
            <a:endParaRPr lang="zh-CN" altLang="en-US" dirty="0"/>
          </a:p>
        </p:txBody>
      </p: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33C44978-3130-4A4B-84A1-17FBCD937F6E}"/>
              </a:ext>
            </a:extLst>
          </p:cNvPr>
          <p:cNvCxnSpPr>
            <a:cxnSpLocks/>
            <a:endCxn id="97" idx="0"/>
          </p:cNvCxnSpPr>
          <p:nvPr/>
        </p:nvCxnSpPr>
        <p:spPr>
          <a:xfrm flipH="1">
            <a:off x="4825691" y="3384345"/>
            <a:ext cx="88564" cy="803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0495C7E8-88D6-4E0B-A21F-6B76664AF3FE}"/>
              </a:ext>
            </a:extLst>
          </p:cNvPr>
          <p:cNvCxnSpPr>
            <a:cxnSpLocks/>
            <a:endCxn id="98" idx="0"/>
          </p:cNvCxnSpPr>
          <p:nvPr/>
        </p:nvCxnSpPr>
        <p:spPr>
          <a:xfrm>
            <a:off x="5614440" y="3382112"/>
            <a:ext cx="1071517" cy="5004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6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151809" y="1471930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(0,2,2,1)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151809" y="5331093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(0,0,0,1)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(0,0,1,3)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(0,1,0,1)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(0,1,1,3)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(0,2,0,1)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(0,2,1,3)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(0,2,2,1)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6934835" y="4791093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(0,0,0,1)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(0,1,0,1)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(0,2,0,1)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(0,2,2,3)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(1,0,0,1)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(1,0,1,1)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(1,1,0,1)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(1,1,2,1)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(1,2,0,1)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(1,2,1,1)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(1,2,2,1)</a:t>
                  </a:r>
                  <a:endParaRPr lang="zh-CN" altLang="en-US" sz="1600" dirty="0"/>
                </a:p>
              </p:txBody>
            </p:sp>
          </p:grpSp>
        </p:grpSp>
      </p:grpSp>
      <p:cxnSp>
        <p:nvCxnSpPr>
          <p:cNvPr id="219" name="连接符: 曲线 218">
            <a:extLst>
              <a:ext uri="{FF2B5EF4-FFF2-40B4-BE49-F238E27FC236}">
                <a16:creationId xmlns:a16="http://schemas.microsoft.com/office/drawing/2014/main" id="{C1C41B81-C424-4923-B077-196BFC4F206F}"/>
              </a:ext>
            </a:extLst>
          </p:cNvPr>
          <p:cNvCxnSpPr>
            <a:cxnSpLocks/>
            <a:stCxn id="182" idx="0"/>
            <a:endCxn id="58" idx="2"/>
          </p:cNvCxnSpPr>
          <p:nvPr/>
        </p:nvCxnSpPr>
        <p:spPr>
          <a:xfrm rot="5400000" flipH="1" flipV="1">
            <a:off x="-832772" y="3941512"/>
            <a:ext cx="2779163" cy="12700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连接符: 曲线 220">
            <a:extLst>
              <a:ext uri="{FF2B5EF4-FFF2-40B4-BE49-F238E27FC236}">
                <a16:creationId xmlns:a16="http://schemas.microsoft.com/office/drawing/2014/main" id="{8BDCFC93-9A2A-402B-8A36-A94439AAC76A}"/>
              </a:ext>
            </a:extLst>
          </p:cNvPr>
          <p:cNvCxnSpPr>
            <a:cxnSpLocks/>
            <a:stCxn id="212" idx="1"/>
            <a:endCxn id="58" idx="2"/>
          </p:cNvCxnSpPr>
          <p:nvPr/>
        </p:nvCxnSpPr>
        <p:spPr>
          <a:xfrm rot="10800000">
            <a:off x="556809" y="2551931"/>
            <a:ext cx="6378026" cy="2779163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连接符: 曲线 230">
            <a:extLst>
              <a:ext uri="{FF2B5EF4-FFF2-40B4-BE49-F238E27FC236}">
                <a16:creationId xmlns:a16="http://schemas.microsoft.com/office/drawing/2014/main" id="{337F2441-9E14-407C-90C5-CCE4B1CBD934}"/>
              </a:ext>
            </a:extLst>
          </p:cNvPr>
          <p:cNvCxnSpPr>
            <a:stCxn id="59" idx="2"/>
            <a:endCxn id="183" idx="0"/>
          </p:cNvCxnSpPr>
          <p:nvPr/>
        </p:nvCxnSpPr>
        <p:spPr>
          <a:xfrm rot="5400000">
            <a:off x="-22772" y="3941511"/>
            <a:ext cx="2779163" cy="127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连接符: 曲线 231">
            <a:extLst>
              <a:ext uri="{FF2B5EF4-FFF2-40B4-BE49-F238E27FC236}">
                <a16:creationId xmlns:a16="http://schemas.microsoft.com/office/drawing/2014/main" id="{E322E456-B5F3-4422-AA04-BE76D58AD2A9}"/>
              </a:ext>
            </a:extLst>
          </p:cNvPr>
          <p:cNvCxnSpPr>
            <a:cxnSpLocks/>
            <a:stCxn id="60" idx="2"/>
            <a:endCxn id="211" idx="0"/>
          </p:cNvCxnSpPr>
          <p:nvPr/>
        </p:nvCxnSpPr>
        <p:spPr>
          <a:xfrm rot="16200000" flipH="1">
            <a:off x="4448741" y="279998"/>
            <a:ext cx="2239163" cy="6783026"/>
          </a:xfrm>
          <a:prstGeom prst="curvedConnector3">
            <a:avLst>
              <a:gd name="adj1" fmla="val 70625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3" name="图片 242">
            <a:extLst>
              <a:ext uri="{FF2B5EF4-FFF2-40B4-BE49-F238E27FC236}">
                <a16:creationId xmlns:a16="http://schemas.microsoft.com/office/drawing/2014/main" id="{287D90BE-29A1-410B-86CD-AE581449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7" y="-7655"/>
            <a:ext cx="5468113" cy="4039164"/>
          </a:xfrm>
          <a:prstGeom prst="rect">
            <a:avLst/>
          </a:prstGeom>
        </p:spPr>
      </p:pic>
      <p:sp>
        <p:nvSpPr>
          <p:cNvPr id="244" name="文本框 243">
            <a:extLst>
              <a:ext uri="{FF2B5EF4-FFF2-40B4-BE49-F238E27FC236}">
                <a16:creationId xmlns:a16="http://schemas.microsoft.com/office/drawing/2014/main" id="{B0124E28-EE0E-404D-9E81-AF8FB122C9D7}"/>
              </a:ext>
            </a:extLst>
          </p:cNvPr>
          <p:cNvSpPr txBox="1"/>
          <p:nvPr/>
        </p:nvSpPr>
        <p:spPr>
          <a:xfrm>
            <a:off x="2176809" y="902805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61133237-444A-43A5-A50B-4558F740168A}"/>
              </a:ext>
            </a:extLst>
          </p:cNvPr>
          <p:cNvSpPr txBox="1"/>
          <p:nvPr/>
        </p:nvSpPr>
        <p:spPr>
          <a:xfrm>
            <a:off x="2183160" y="4867096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246" name="文本框 245">
            <a:extLst>
              <a:ext uri="{FF2B5EF4-FFF2-40B4-BE49-F238E27FC236}">
                <a16:creationId xmlns:a16="http://schemas.microsoft.com/office/drawing/2014/main" id="{BB80E9FC-04C1-43B2-ACA3-799D642531BB}"/>
              </a:ext>
            </a:extLst>
          </p:cNvPr>
          <p:cNvSpPr txBox="1"/>
          <p:nvPr/>
        </p:nvSpPr>
        <p:spPr>
          <a:xfrm>
            <a:off x="9046425" y="6076382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DC961-31E6-499D-85F5-817BA381D893}"/>
              </a:ext>
            </a:extLst>
          </p:cNvPr>
          <p:cNvSpPr txBox="1"/>
          <p:nvPr/>
        </p:nvSpPr>
        <p:spPr>
          <a:xfrm>
            <a:off x="4331177" y="2979541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Time:3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9533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(1,0,0,3)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(1,0,1,3)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119728" y="5026070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(1,1,0,3)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(1,1,1,3)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12273" y="4532617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(0,2,2,3)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(1,2,0,3)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(1,2,1,3)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(1,2,2,3)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F57E76E9-0B9F-4F13-83E8-DB022C8953BC}"/>
              </a:ext>
            </a:extLst>
          </p:cNvPr>
          <p:cNvSpPr txBox="1"/>
          <p:nvPr/>
        </p:nvSpPr>
        <p:spPr>
          <a:xfrm>
            <a:off x="2549727" y="382598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5FBE073-4316-40DD-BF70-3D451B3FC8E1}"/>
              </a:ext>
            </a:extLst>
          </p:cNvPr>
          <p:cNvSpPr txBox="1"/>
          <p:nvPr/>
        </p:nvSpPr>
        <p:spPr>
          <a:xfrm>
            <a:off x="2390523" y="4395582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S[1,0]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C5D429B-1524-4956-8ACD-B497ABEC0CB1}"/>
              </a:ext>
            </a:extLst>
          </p:cNvPr>
          <p:cNvSpPr txBox="1"/>
          <p:nvPr/>
        </p:nvSpPr>
        <p:spPr>
          <a:xfrm>
            <a:off x="9410453" y="6106070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S[2,0]</a:t>
            </a:r>
            <a:endParaRPr lang="zh-CN" altLang="en-US" sz="1600" dirty="0"/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D664F5DE-7A25-442E-9DA6-56FE2A50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87" y="0"/>
            <a:ext cx="5468113" cy="4039164"/>
          </a:xfrm>
          <a:prstGeom prst="rect">
            <a:avLst/>
          </a:prstGeom>
        </p:spPr>
      </p:pic>
      <p:cxnSp>
        <p:nvCxnSpPr>
          <p:cNvPr id="87" name="连接符: 曲线 86">
            <a:extLst>
              <a:ext uri="{FF2B5EF4-FFF2-40B4-BE49-F238E27FC236}">
                <a16:creationId xmlns:a16="http://schemas.microsoft.com/office/drawing/2014/main" id="{FBAD1904-BC57-43A7-80F1-E8E7B5DEE8B1}"/>
              </a:ext>
            </a:extLst>
          </p:cNvPr>
          <p:cNvCxnSpPr>
            <a:cxnSpLocks/>
            <a:stCxn id="178" idx="3"/>
            <a:endCxn id="162" idx="3"/>
          </p:cNvCxnSpPr>
          <p:nvPr/>
        </p:nvCxnSpPr>
        <p:spPr>
          <a:xfrm flipV="1">
            <a:off x="4979728" y="1756446"/>
            <a:ext cx="318409" cy="4169624"/>
          </a:xfrm>
          <a:prstGeom prst="curvedConnector3">
            <a:avLst>
              <a:gd name="adj1" fmla="val 17179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连接符: 曲线 89">
            <a:extLst>
              <a:ext uri="{FF2B5EF4-FFF2-40B4-BE49-F238E27FC236}">
                <a16:creationId xmlns:a16="http://schemas.microsoft.com/office/drawing/2014/main" id="{88144995-5B55-4E5B-9801-92CB9E236941}"/>
              </a:ext>
            </a:extLst>
          </p:cNvPr>
          <p:cNvCxnSpPr>
            <a:cxnSpLocks/>
            <a:stCxn id="203" idx="1"/>
            <a:endCxn id="162" idx="2"/>
          </p:cNvCxnSpPr>
          <p:nvPr/>
        </p:nvCxnSpPr>
        <p:spPr>
          <a:xfrm rot="10800000">
            <a:off x="4893137" y="1936447"/>
            <a:ext cx="4749136" cy="3496171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41CE809B-BFAC-402B-AAD8-25176585F3E6}"/>
              </a:ext>
            </a:extLst>
          </p:cNvPr>
          <p:cNvSpPr txBox="1"/>
          <p:nvPr/>
        </p:nvSpPr>
        <p:spPr>
          <a:xfrm>
            <a:off x="1290475" y="2828870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Time:3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3329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(1,0,0,3)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(1,0,1,3)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(0,1,0,9)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(1,1,0,3)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(1,1,1,3)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(0,0,0,3)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(0,2,0,9)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(1,2,0,3)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(1,2,1,3)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(1,2,2,3)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S[1,0]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S[2,0]</a:t>
            </a:r>
            <a:endParaRPr lang="zh-CN" altLang="en-US" sz="1600" dirty="0"/>
          </a:p>
        </p:txBody>
      </p:sp>
      <p:cxnSp>
        <p:nvCxnSpPr>
          <p:cNvPr id="7" name="连接符: 曲线 6">
            <a:extLst>
              <a:ext uri="{FF2B5EF4-FFF2-40B4-BE49-F238E27FC236}">
                <a16:creationId xmlns:a16="http://schemas.microsoft.com/office/drawing/2014/main" id="{C2D023DA-7D37-4764-B281-BE392C0DE7C4}"/>
              </a:ext>
            </a:extLst>
          </p:cNvPr>
          <p:cNvCxnSpPr>
            <a:cxnSpLocks/>
            <a:stCxn id="63" idx="1"/>
            <a:endCxn id="185" idx="1"/>
          </p:cNvCxnSpPr>
          <p:nvPr/>
        </p:nvCxnSpPr>
        <p:spPr>
          <a:xfrm rot="10800000" flipH="1" flipV="1">
            <a:off x="438137" y="1396446"/>
            <a:ext cx="392790" cy="4425108"/>
          </a:xfrm>
          <a:prstGeom prst="curvedConnector3">
            <a:avLst>
              <a:gd name="adj1" fmla="val -58199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4780667E-F163-4709-B301-5C0E60C98B34}"/>
              </a:ext>
            </a:extLst>
          </p:cNvPr>
          <p:cNvCxnSpPr>
            <a:cxnSpLocks/>
            <a:stCxn id="67" idx="1"/>
            <a:endCxn id="209" idx="1"/>
          </p:cNvCxnSpPr>
          <p:nvPr/>
        </p:nvCxnSpPr>
        <p:spPr>
          <a:xfrm rot="10800000" flipH="1" flipV="1">
            <a:off x="438137" y="1036446"/>
            <a:ext cx="6799636" cy="3629624"/>
          </a:xfrm>
          <a:prstGeom prst="curvedConnector3">
            <a:avLst>
              <a:gd name="adj1" fmla="val -3362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2D7F550B-700E-482A-85F3-A3452FF29AC6}"/>
              </a:ext>
            </a:extLst>
          </p:cNvPr>
          <p:cNvCxnSpPr>
            <a:cxnSpLocks/>
            <a:stCxn id="188" idx="1"/>
            <a:endCxn id="58" idx="1"/>
          </p:cNvCxnSpPr>
          <p:nvPr/>
        </p:nvCxnSpPr>
        <p:spPr>
          <a:xfrm rot="10800000">
            <a:off x="438137" y="1756446"/>
            <a:ext cx="392790" cy="4425108"/>
          </a:xfrm>
          <a:prstGeom prst="curvedConnector3">
            <a:avLst>
              <a:gd name="adj1" fmla="val 15819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4F6F6A7A-65DC-4296-B9B1-499C5857407D}"/>
              </a:ext>
            </a:extLst>
          </p:cNvPr>
          <p:cNvCxnSpPr>
            <a:stCxn id="215" idx="1"/>
            <a:endCxn id="58" idx="2"/>
          </p:cNvCxnSpPr>
          <p:nvPr/>
        </p:nvCxnSpPr>
        <p:spPr>
          <a:xfrm rot="10800000">
            <a:off x="843137" y="1936446"/>
            <a:ext cx="6394636" cy="3449624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1C5EDC9B-7B6F-4A6F-9C93-98CF5CC5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50" y="0"/>
            <a:ext cx="5734850" cy="4010585"/>
          </a:xfrm>
          <a:prstGeom prst="rect">
            <a:avLst/>
          </a:prstGeom>
        </p:spPr>
      </p:pic>
      <p:sp>
        <p:nvSpPr>
          <p:cNvPr id="91" name="文本框 90">
            <a:extLst>
              <a:ext uri="{FF2B5EF4-FFF2-40B4-BE49-F238E27FC236}">
                <a16:creationId xmlns:a16="http://schemas.microsoft.com/office/drawing/2014/main" id="{EEF9AFC0-9925-4E92-AB76-3E70E8C3DD08}"/>
              </a:ext>
            </a:extLst>
          </p:cNvPr>
          <p:cNvSpPr txBox="1"/>
          <p:nvPr/>
        </p:nvSpPr>
        <p:spPr>
          <a:xfrm>
            <a:off x="4128089" y="2972892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Time:1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95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83978B1C-CE2A-4879-BD2A-1EC8FE87B2E5}"/>
              </a:ext>
            </a:extLst>
          </p:cNvPr>
          <p:cNvGrpSpPr/>
          <p:nvPr/>
        </p:nvGrpSpPr>
        <p:grpSpPr>
          <a:xfrm>
            <a:off x="438137" y="856446"/>
            <a:ext cx="4860000" cy="1080000"/>
            <a:chOff x="339004" y="846762"/>
            <a:chExt cx="4860000" cy="1080000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41E34879-5931-4104-AAB9-EFF706172B0D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D856AF5E-6D1C-466D-951A-F19185A26F0A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4BABF36D-75DB-4BD5-B850-A60C43CB903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(0,0,0,9)</a:t>
                  </a:r>
                  <a:endParaRPr lang="zh-CN" altLang="en-US" sz="16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1DD6C7B0-422E-49FF-9D1C-1686DC499AE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920CBE68-F2EF-472D-9CCB-3D8C8B9F2DF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12165B0-4B07-4E11-A15D-7AE06ADA4FC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487415B8-24BB-47B7-998E-3F1C8E1E7F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(0,1,0,3)</a:t>
                  </a:r>
                  <a:endParaRPr lang="zh-CN" altLang="en-US" sz="1600" dirty="0"/>
                </a:p>
              </p:txBody>
            </p:sp>
            <p:sp>
              <p:nvSpPr>
                <p:cNvPr id="64" name="矩形 63">
                  <a:extLst>
                    <a:ext uri="{FF2B5EF4-FFF2-40B4-BE49-F238E27FC236}">
                      <a16:creationId xmlns:a16="http://schemas.microsoft.com/office/drawing/2014/main" id="{DC79B6C9-4B24-4C7B-AB63-595B56AE1391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189EFAB6-D57A-4695-824E-1461E378C32A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934A5963-A20D-470E-998E-F87FE720CEC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64F2F035-0C4C-4DC6-8661-745757E02D1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(0,2,0,3)</a:t>
                  </a:r>
                  <a:endParaRPr lang="zh-CN" altLang="en-US" sz="1600" dirty="0"/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1933A8C-583D-43ED-85F2-95E62BD9893A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56BB85C-5DE4-4707-8E65-C9B0BA685E7F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99A3601-6DF9-472C-B0B8-1983B9AE0D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829BD15B-9511-4F96-853E-800A2944DC5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00834122-452E-445B-9AC0-9EF6286FD85D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(1,0,0,9)</a:t>
                  </a:r>
                  <a:endParaRPr lang="zh-CN" altLang="en-US" sz="1600" dirty="0"/>
                </a:p>
              </p:txBody>
            </p:sp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5E4313FC-BA63-46FF-B6F5-D46C804ADFB7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(1,0,1,3)</a:t>
                  </a:r>
                  <a:endParaRPr lang="zh-CN" altLang="en-US" sz="1600" dirty="0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7CF6D3B4-5E3D-4913-B69C-9DA5948A0CED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8B365E7C-F10B-4326-8AC3-AA8676AAC53C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56AE39F4-00E5-4BA6-97A8-8585065D4A2C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71A2FA1-6074-4980-BC80-89CA93FA73B3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61BDEA87-5E00-4EEF-83A9-432829649E7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613AD7CA-2B18-47A6-8AEB-AC5D6A990C35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DBC05CB-345B-4AE8-852F-6BD0B005AAB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8F2CB1E4-DE66-4729-9AEA-A7D0404F6ED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183044C5-9F6C-4EFB-A5D7-BA43C52CEE1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DB861066-B37C-4D94-8716-24152084C71C}"/>
              </a:ext>
            </a:extLst>
          </p:cNvPr>
          <p:cNvGrpSpPr/>
          <p:nvPr/>
        </p:nvGrpSpPr>
        <p:grpSpPr>
          <a:xfrm>
            <a:off x="830927" y="5281554"/>
            <a:ext cx="4860000" cy="1080000"/>
            <a:chOff x="339004" y="846762"/>
            <a:chExt cx="4860000" cy="1080000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4AC1F45-3174-40EC-BA81-1C9CB404BB00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FC4945B1-3392-4BFC-BE7E-061329A538B5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85A4C571-0597-4E5F-8A7B-1AC965054EA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(0,0,0)</a:t>
                  </a:r>
                  <a:endParaRPr lang="zh-CN" altLang="en-US" sz="1600" dirty="0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08B37CF3-2081-4AE0-B5C4-CAFD2030EE5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(0,0,1,9)</a:t>
                  </a:r>
                  <a:endParaRPr lang="zh-CN" altLang="en-US" sz="1600" dirty="0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B583D655-3D84-4314-9B03-898F3147DE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EDF8204-EB82-4E96-8543-5AA2BDB7832A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89C5C638-6702-4115-B8BE-64AC5518C995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(0,1,0)</a:t>
                  </a:r>
                  <a:endParaRPr lang="zh-CN" altLang="en-US" sz="1600" dirty="0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AA9AC296-8004-4E28-BD00-413D6A6A0BD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(0,1,1,3)</a:t>
                  </a:r>
                  <a:endParaRPr lang="zh-CN" altLang="en-US" sz="1600" dirty="0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62B55F65-ACB9-4886-9146-2364217FB48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FD94B0B-C9C8-4D95-8997-AB4BA043B1FB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69BA31-6DFE-42DC-8BF0-FCE073808A8F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(0,2,0)</a:t>
                  </a:r>
                  <a:endParaRPr lang="zh-CN" altLang="en-US" sz="1600" dirty="0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97DBEC26-A2B4-40C0-A95D-38B3AC10F7F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(0,2,1,3)</a:t>
                  </a:r>
                  <a:endParaRPr lang="zh-CN" altLang="en-US" sz="1600" dirty="0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6F9BB821-92D9-49FD-A7E0-B79726B0AE07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FBC83DB8-1E8B-4685-8C94-38DEE6A7E1CB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314DEC22-6EDC-46E8-9C6F-579D98E1D880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881B5597-6FCA-438C-B784-F26F34BAD316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(1,0,0,3)</a:t>
                  </a:r>
                  <a:endParaRPr lang="zh-CN" altLang="en-US" sz="1600" dirty="0"/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2FA1B677-6EA0-42BA-B5EC-BD3C755D8DCD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(1,0,1,9)</a:t>
                  </a:r>
                  <a:endParaRPr lang="zh-CN" altLang="en-US" sz="1600" dirty="0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9A48600E-3214-4B54-82E5-5A3DE37F660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76CFEC0B-791A-40B9-BBF2-EACFE96DE3BF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A7D3CEB5-2056-480E-9DA6-797B100F383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A2B201A6-6D4C-4922-98C5-63BD8D12AFD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A93D1F7B-682C-4C5D-BDE4-3282557B74F4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6D268053-21B0-40CF-A647-5EC4B1B275B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2D3CD816-60FF-45B6-9E6D-42FFEBFB8D0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A3C7E589-55E4-4F56-A126-9859853624D8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7864ABE5-3D40-46D8-9259-BA6E228DEFD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9E906C7-6408-4DB3-969E-CB34B27C3F38}"/>
              </a:ext>
            </a:extLst>
          </p:cNvPr>
          <p:cNvGrpSpPr/>
          <p:nvPr/>
        </p:nvGrpSpPr>
        <p:grpSpPr>
          <a:xfrm>
            <a:off x="7237773" y="4486070"/>
            <a:ext cx="4860000" cy="1080000"/>
            <a:chOff x="339004" y="846762"/>
            <a:chExt cx="4860000" cy="1080000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2540C238-AE6D-4EAB-A577-52D228E3CF2E}"/>
                </a:ext>
              </a:extLst>
            </p:cNvPr>
            <p:cNvGrpSpPr/>
            <p:nvPr/>
          </p:nvGrpSpPr>
          <p:grpSpPr>
            <a:xfrm>
              <a:off x="33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56F005F3-8764-4F8F-9564-9721C01E3887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CB537105-543C-4123-A0E1-C027244C97C2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(0,0,0)</a:t>
                  </a:r>
                  <a:endParaRPr lang="zh-CN" altLang="en-US" sz="1600" dirty="0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8308201E-BEF7-4874-8028-2DD0DD1E44E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(0,0,1)</a:t>
                  </a:r>
                  <a:endParaRPr lang="zh-CN" altLang="en-US" sz="1600" dirty="0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777B5ACF-DA40-4004-8658-756050EEBA13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7" name="组合 206">
                <a:extLst>
                  <a:ext uri="{FF2B5EF4-FFF2-40B4-BE49-F238E27FC236}">
                    <a16:creationId xmlns:a16="http://schemas.microsoft.com/office/drawing/2014/main" id="{CACE1FE2-813D-422F-B66D-C915AC03F7E7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B4282E3-7203-491B-82E9-B1EB714DFB6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(0,1,0)</a:t>
                  </a:r>
                  <a:endParaRPr lang="zh-CN" altLang="en-US" sz="1600" dirty="0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37988E70-8AC0-43E1-9C83-C784A68B571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(0,1,1)</a:t>
                  </a:r>
                  <a:endParaRPr lang="zh-CN" altLang="en-US" sz="1600" dirty="0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E59F12D-E106-4D44-AA3F-F70DF308A17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(0,1,2,3)</a:t>
                  </a:r>
                  <a:endParaRPr lang="zh-CN" altLang="en-US" sz="1600" dirty="0"/>
                </a:p>
              </p:txBody>
            </p:sp>
          </p:grpSp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53C76261-7F37-4E12-A3B5-5572FC104E20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DAEBFC1-2430-47D1-B28A-CDB5EB6AFE93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(0,2,0)</a:t>
                  </a:r>
                  <a:endParaRPr lang="zh-CN" altLang="en-US" sz="1600" dirty="0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1EA534B3-FC11-4341-8C3E-DDF227E0E98E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(0,2,1)</a:t>
                  </a:r>
                  <a:endParaRPr lang="zh-CN" altLang="en-US" sz="1600" dirty="0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EE748FDF-4425-4D58-B96D-554A8483A6E0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(0,2,2,3)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34F31D6-0CC7-4B9D-813D-08F74939D336}"/>
                </a:ext>
              </a:extLst>
            </p:cNvPr>
            <p:cNvGrpSpPr/>
            <p:nvPr/>
          </p:nvGrpSpPr>
          <p:grpSpPr>
            <a:xfrm>
              <a:off x="2769004" y="846762"/>
              <a:ext cx="2430000" cy="1080000"/>
              <a:chOff x="339004" y="846762"/>
              <a:chExt cx="2430000" cy="1080000"/>
            </a:xfrm>
          </p:grpSpPr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1DDC4AA8-D393-4146-9D31-133E38B9F81F}"/>
                  </a:ext>
                </a:extLst>
              </p:cNvPr>
              <p:cNvGrpSpPr/>
              <p:nvPr/>
            </p:nvGrpSpPr>
            <p:grpSpPr>
              <a:xfrm>
                <a:off x="339004" y="156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C19647C4-1541-4CE0-A4BC-670EF70CD44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(1,0,0,3)</a:t>
                  </a:r>
                  <a:endParaRPr lang="zh-CN" altLang="en-US" sz="1600" dirty="0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8882C43D-CE2F-4DDE-9F73-754879BEFAE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(1,0,1,3)</a:t>
                  </a:r>
                  <a:endParaRPr lang="zh-CN" altLang="en-US" sz="1600" dirty="0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AF4B9C3-03B2-49B0-8C1C-820C2A205DEE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(1,0,2,9)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5" name="组合 194">
                <a:extLst>
                  <a:ext uri="{FF2B5EF4-FFF2-40B4-BE49-F238E27FC236}">
                    <a16:creationId xmlns:a16="http://schemas.microsoft.com/office/drawing/2014/main" id="{B03A1D23-D0F3-46D5-ABB0-EC584475D6FD}"/>
                  </a:ext>
                </a:extLst>
              </p:cNvPr>
              <p:cNvGrpSpPr/>
              <p:nvPr/>
            </p:nvGrpSpPr>
            <p:grpSpPr>
              <a:xfrm>
                <a:off x="339004" y="120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0D94FD44-A06F-4676-AE90-D31D820282D4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(1,1,0)</a:t>
                  </a:r>
                  <a:endParaRPr lang="zh-CN" altLang="en-US" sz="1600" dirty="0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17FC7CD6-53BB-4712-ABBB-A94AA260C195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(1,1,1)</a:t>
                  </a:r>
                  <a:endParaRPr lang="zh-CN" altLang="en-US" sz="1600" dirty="0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02273422-8B3A-420E-B7F3-A17AA6FF40FB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(1,1,2)</a:t>
                  </a:r>
                  <a:endParaRPr lang="zh-CN" altLang="en-US" sz="1600" dirty="0"/>
                </a:p>
              </p:txBody>
            </p:sp>
          </p:grp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2AB6A7BA-27E9-414C-B756-7395D5BA117E}"/>
                  </a:ext>
                </a:extLst>
              </p:cNvPr>
              <p:cNvGrpSpPr/>
              <p:nvPr/>
            </p:nvGrpSpPr>
            <p:grpSpPr>
              <a:xfrm>
                <a:off x="339004" y="846762"/>
                <a:ext cx="2430000" cy="360000"/>
                <a:chOff x="1793290" y="1269506"/>
                <a:chExt cx="2430000" cy="360000"/>
              </a:xfrm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178DB777-AAC2-4551-A0B7-152FCD6BA02B}"/>
                    </a:ext>
                  </a:extLst>
                </p:cNvPr>
                <p:cNvSpPr/>
                <p:nvPr/>
              </p:nvSpPr>
              <p:spPr>
                <a:xfrm>
                  <a:off x="179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(1,2,0)</a:t>
                  </a:r>
                  <a:endParaRPr lang="zh-CN" altLang="en-US" sz="1600" dirty="0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4ED2031D-19D8-4C3B-A8A0-D704C55C4D7F}"/>
                    </a:ext>
                  </a:extLst>
                </p:cNvPr>
                <p:cNvSpPr/>
                <p:nvPr/>
              </p:nvSpPr>
              <p:spPr>
                <a:xfrm>
                  <a:off x="260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(1,2,1)</a:t>
                  </a:r>
                  <a:endParaRPr lang="zh-CN" altLang="en-US" sz="1600" dirty="0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4A807238-4232-41BE-889E-2E64B8C4AEE5}"/>
                    </a:ext>
                  </a:extLst>
                </p:cNvPr>
                <p:cNvSpPr/>
                <p:nvPr/>
              </p:nvSpPr>
              <p:spPr>
                <a:xfrm>
                  <a:off x="3413290" y="1269506"/>
                  <a:ext cx="810000" cy="3600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/>
                    <a:t>(1,2,2)</a:t>
                  </a:r>
                  <a:endParaRPr lang="zh-CN" altLang="en-US" sz="1600" dirty="0"/>
                </a:p>
              </p:txBody>
            </p:sp>
          </p:grpSp>
        </p:grp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7B3D1D39-F729-4506-BFF5-A0C124CB2DB1}"/>
              </a:ext>
            </a:extLst>
          </p:cNvPr>
          <p:cNvSpPr txBox="1"/>
          <p:nvPr/>
        </p:nvSpPr>
        <p:spPr>
          <a:xfrm>
            <a:off x="2463137" y="38726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S[0,0]</a:t>
            </a:r>
            <a:endParaRPr lang="zh-CN" altLang="en-US" sz="16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89CB4DA-BA17-4788-A7B3-068E459710B8}"/>
              </a:ext>
            </a:extLst>
          </p:cNvPr>
          <p:cNvSpPr txBox="1"/>
          <p:nvPr/>
        </p:nvSpPr>
        <p:spPr>
          <a:xfrm>
            <a:off x="2314160" y="4692741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S[0,1]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BE657FE-3F9D-4CED-BC54-05207782413A}"/>
              </a:ext>
            </a:extLst>
          </p:cNvPr>
          <p:cNvSpPr txBox="1"/>
          <p:nvPr/>
        </p:nvSpPr>
        <p:spPr>
          <a:xfrm>
            <a:off x="9550400" y="5741404"/>
            <a:ext cx="72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S[0,2]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AE053A7-F8D0-4CAB-AF6B-85E98FBF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46" y="0"/>
            <a:ext cx="5736833" cy="4011516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D3A09120-DCCD-4DDF-B998-0BDD18DFF3DC}"/>
              </a:ext>
            </a:extLst>
          </p:cNvPr>
          <p:cNvSpPr txBox="1"/>
          <p:nvPr/>
        </p:nvSpPr>
        <p:spPr>
          <a:xfrm>
            <a:off x="4070927" y="2956612"/>
            <a:ext cx="196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Time:1</a:t>
            </a:r>
            <a:r>
              <a:rPr lang="zh-CN" altLang="en-US" sz="3200" dirty="0"/>
              <a:t>*</a:t>
            </a:r>
            <a:r>
              <a:rPr lang="en-US" altLang="zh-CN" sz="3200" dirty="0"/>
              <a:t>Tc</a:t>
            </a:r>
            <a:endParaRPr lang="zh-CN" altLang="en-US" sz="3200" dirty="0"/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C5167B2D-0014-4F83-A063-070BB82E0ECF}"/>
              </a:ext>
            </a:extLst>
          </p:cNvPr>
          <p:cNvCxnSpPr>
            <a:cxnSpLocks/>
            <a:stCxn id="176" idx="2"/>
            <a:endCxn id="160" idx="2"/>
          </p:cNvCxnSpPr>
          <p:nvPr/>
        </p:nvCxnSpPr>
        <p:spPr>
          <a:xfrm rot="5400000" flipH="1">
            <a:off x="1256978" y="3952605"/>
            <a:ext cx="4425108" cy="392790"/>
          </a:xfrm>
          <a:prstGeom prst="curvedConnector5">
            <a:avLst>
              <a:gd name="adj1" fmla="val -5166"/>
              <a:gd name="adj2" fmla="val 161308"/>
              <a:gd name="adj3" fmla="val 5406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连接符: 曲线 95">
            <a:extLst>
              <a:ext uri="{FF2B5EF4-FFF2-40B4-BE49-F238E27FC236}">
                <a16:creationId xmlns:a16="http://schemas.microsoft.com/office/drawing/2014/main" id="{83517397-3124-4A40-B48F-25F2A128CD97}"/>
              </a:ext>
            </a:extLst>
          </p:cNvPr>
          <p:cNvCxnSpPr>
            <a:cxnSpLocks/>
            <a:stCxn id="203" idx="2"/>
            <a:endCxn id="160" idx="2"/>
          </p:cNvCxnSpPr>
          <p:nvPr/>
        </p:nvCxnSpPr>
        <p:spPr>
          <a:xfrm rot="5400000" flipH="1">
            <a:off x="4858143" y="351440"/>
            <a:ext cx="3629624" cy="6799636"/>
          </a:xfrm>
          <a:prstGeom prst="curvedConnector3">
            <a:avLst>
              <a:gd name="adj1" fmla="val -629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2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1755</Words>
  <Application>Microsoft Office PowerPoint</Application>
  <PresentationFormat>宽屏</PresentationFormat>
  <Paragraphs>551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BML: A High-performance, Low-cost Gradient Synchronization Algorithm for DML Training</vt:lpstr>
      <vt:lpstr>Motivation</vt:lpstr>
      <vt:lpstr>Fat-Tree</vt:lpstr>
      <vt:lpstr>Why Bcube?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BML: A High-performance, Low-cost Gradient Synchronization Algorithm for DML Training</dc:title>
  <dc:creator>hina</dc:creator>
  <cp:lastModifiedBy>hina</cp:lastModifiedBy>
  <cp:revision>42</cp:revision>
  <dcterms:created xsi:type="dcterms:W3CDTF">2020-03-18T07:39:28Z</dcterms:created>
  <dcterms:modified xsi:type="dcterms:W3CDTF">2020-03-21T08:10:52Z</dcterms:modified>
</cp:coreProperties>
</file>